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2" r:id="rId4"/>
    <p:sldMasterId id="2147483651" r:id="rId5"/>
    <p:sldMasterId id="2147483758" r:id="rId6"/>
  </p:sldMasterIdLst>
  <p:notesMasterIdLst>
    <p:notesMasterId r:id="rId33"/>
  </p:notesMasterIdLst>
  <p:handoutMasterIdLst>
    <p:handoutMasterId r:id="rId34"/>
  </p:handoutMasterIdLst>
  <p:sldIdLst>
    <p:sldId id="346" r:id="rId7"/>
    <p:sldId id="350" r:id="rId8"/>
    <p:sldId id="351" r:id="rId9"/>
    <p:sldId id="352" r:id="rId10"/>
    <p:sldId id="332" r:id="rId11"/>
    <p:sldId id="353" r:id="rId12"/>
    <p:sldId id="354" r:id="rId13"/>
    <p:sldId id="316" r:id="rId14"/>
    <p:sldId id="355" r:id="rId15"/>
    <p:sldId id="312" r:id="rId16"/>
    <p:sldId id="317" r:id="rId17"/>
    <p:sldId id="363" r:id="rId18"/>
    <p:sldId id="356" r:id="rId19"/>
    <p:sldId id="357" r:id="rId20"/>
    <p:sldId id="358" r:id="rId21"/>
    <p:sldId id="359" r:id="rId22"/>
    <p:sldId id="319" r:id="rId23"/>
    <p:sldId id="321" r:id="rId24"/>
    <p:sldId id="360" r:id="rId25"/>
    <p:sldId id="361" r:id="rId26"/>
    <p:sldId id="362" r:id="rId27"/>
    <p:sldId id="333" r:id="rId28"/>
    <p:sldId id="327" r:id="rId29"/>
    <p:sldId id="329" r:id="rId30"/>
    <p:sldId id="335" r:id="rId31"/>
    <p:sldId id="324" r:id="rId32"/>
  </p:sldIdLst>
  <p:sldSz cx="9144000" cy="6858000" type="screen4x3"/>
  <p:notesSz cx="6797675" cy="9926638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238"/>
    <a:srgbClr val="CC0000"/>
    <a:srgbClr val="FF5050"/>
    <a:srgbClr val="86868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 mitjà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 mitjà 2 - èmfasi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 mitjà 2 - èmfasi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Estil cla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2" autoAdjust="0"/>
    <p:restoredTop sz="97703" autoAdjust="0"/>
  </p:normalViewPr>
  <p:slideViewPr>
    <p:cSldViewPr>
      <p:cViewPr>
        <p:scale>
          <a:sx n="100" d="100"/>
          <a:sy n="100" d="100"/>
        </p:scale>
        <p:origin x="-1320" y="-324"/>
      </p:cViewPr>
      <p:guideLst>
        <p:guide orient="horz" pos="480"/>
        <p:guide pos="5420"/>
      </p:guideLst>
    </p:cSldViewPr>
  </p:slideViewPr>
  <p:outlineViewPr>
    <p:cViewPr>
      <p:scale>
        <a:sx n="33" d="100"/>
        <a:sy n="33" d="100"/>
      </p:scale>
      <p:origin x="0" y="1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251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titulo de la presentacion</a:t>
            </a:r>
            <a:endParaRPr lang="es-ES_tradnl" sz="12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fld id="{BE431B66-0E75-4C3A-810D-586D60B65DAE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fld id="{8448C0E1-471E-4840-B2F4-90008FC10AFB}" type="slidenum">
              <a:rPr lang="es-ES_tradnl"/>
              <a:pPr>
                <a:defRPr/>
              </a:pPr>
              <a:t>‹#›</a:t>
            </a:fld>
            <a:endParaRPr lang="es-ES_tradnl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fld id="{3D9DAE7E-FE30-4522-8BDF-C4AA2BB11380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fld id="{4BB92168-CC98-4C57-A732-BE3C4A3392E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-portada vermella o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763" y="-9525"/>
            <a:ext cx="91551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2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2098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129033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1524000"/>
            <a:ext cx="4876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327DF-A6CA-4F54-887E-BC1DB7CC90B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1680-4002-4825-965A-E1EFDC6E22F3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7048500" y="609600"/>
            <a:ext cx="1638300" cy="5181600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2133600" y="609600"/>
            <a:ext cx="4762500" cy="5181600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39EAF-DBFD-4909-B065-7095BC72B58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06B42-EC90-4C5D-9E7B-C40A9F327232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blanco i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-7938"/>
            <a:ext cx="9159876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50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3048000" y="762000"/>
            <a:ext cx="2819400" cy="1905000"/>
          </a:xfrm>
        </p:spPr>
        <p:txBody>
          <a:bodyPr anchor="t"/>
          <a:lstStyle>
            <a:lvl1pPr marL="0"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148503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762000"/>
            <a:ext cx="2514600" cy="3429000"/>
          </a:xfrm>
        </p:spPr>
        <p:txBody>
          <a:bodyPr/>
          <a:lstStyle>
            <a:lvl1pPr marL="0" indent="0">
              <a:defRPr sz="2400" b="1"/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1991A-F374-4AAE-9AB9-0D5B672D31C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5107E-EC6C-452F-8681-64EC4E3F68E9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923B8-0612-4A46-9D7F-AE3D929CD04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34DD2-12F3-4540-8DC0-226AACD1B7B2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124200" y="1524000"/>
            <a:ext cx="2667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5943600" y="1524000"/>
            <a:ext cx="2667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0F50B-3339-4BC4-B5D6-BA00437475D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7BC0-0828-4C89-8F2D-38CFBB74C3D2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8990-FA26-48FF-A579-188694B59B3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8" name="Rectangle 3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6EB13-E09A-4E0F-9E01-0888A56710AB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97CA-F64E-4F8E-9071-65EE790EC18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C61F-2A2F-4937-86A5-CFA7C3909AB5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4F46-2AFF-4674-952E-CED70E20F7E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AAE42-D325-4A02-8618-C8B4BF5F348F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F13C9-A8CD-4B2C-B329-5E2C756385F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53B-88EB-4CCF-9C6E-F7537F4DDA64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D20DC-94B3-4D8A-AC17-A9688984E07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FB9C-C4DA-4E51-BE6D-11C92DD4F7A1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CF1A-F3C0-4A84-B438-510AF539B16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63146-8EB0-4378-9A9E-9EDED6BEAE48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0DD1E-2769-445B-8709-80D7302BDE4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3259C-8FFA-4859-9E89-66ECEC0D0C41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7219950" y="609600"/>
            <a:ext cx="1390650" cy="5029200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3048000" y="609600"/>
            <a:ext cx="4019550" cy="5029200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98290-15FD-4DAE-B419-AB2A0984BD9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BE4D3-58E0-4939-BD5F-C267B7FAE826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-portada vermella o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763" y="-9525"/>
            <a:ext cx="91551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2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2098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129033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1524000"/>
            <a:ext cx="4876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D647F-C593-437F-A98F-898C87477C2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67899-AB27-4DDE-8699-0E57C11E8FF8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3C70-9A0B-48F7-9E1E-C508D80D5A5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1407E-585B-4064-9F78-FF00FBE3EB3D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2133600" y="1676400"/>
            <a:ext cx="320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5486400" y="1676400"/>
            <a:ext cx="320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78AFB-C043-4993-9CA9-83F67FEB7C2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88A0A-A4D3-4F2F-BB06-2A95B98FFB93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61B9-EC4E-4532-8D37-62B0E4EDE59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4401-4D07-4A56-9E40-AE3E8235D8B4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FF96D-801A-49EA-A61A-99C3B0AFCC3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18039-6A3D-44BC-A90C-ED1086B73FCC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9E706-3A14-48FE-9201-324BDDBC8EE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CF24-4AF2-4E2C-B09F-C83B38DF72A0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37B8-0EB8-4B04-A427-46D8E7195E8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0FB31-182E-4745-9957-19396117FBC9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4EB01-3E71-46BE-B90B-D92E88932A1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819B7-6EF3-431A-B284-8F7EC6804B15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AABB-52D6-48EA-B00D-3235C912F5F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24B4-9A56-4CEB-87F8-3E15390DF50B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6FDA-CA72-45E8-9571-34FA6CFE162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9228-E308-4452-98F7-965A0B004198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7048500" y="609600"/>
            <a:ext cx="1638300" cy="5181600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2133600" y="609600"/>
            <a:ext cx="4762500" cy="5181600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C4ECB-73F1-46CE-B27D-35B56759341C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6A63D-52F8-463B-912F-5581722DB426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2133600" y="1676400"/>
            <a:ext cx="320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5486400" y="1676400"/>
            <a:ext cx="320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AB8F4-69D2-486B-8373-8F83EC5EA08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F7D95-3282-457B-A292-111F39603526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A1893-C958-4895-9ED1-8560C21DE7A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44992-12C6-4859-9A60-05E27C994D40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1B1B2-D909-4F1A-AD40-550AD581797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DAC02-1F3C-44A2-9FA7-5E9CD5FCF36D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31702-44AD-455B-BADE-2C2FFBB5A1C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9BC41-498E-4A1F-BED1-06A8C90A7AB1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29E45-FAF9-4C41-B711-E1C2E45912A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0E779-BBA1-473F-A13F-A95D509A11EF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9546-E167-4B9A-9DD2-EDF96196194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C4C8D-D5F4-4CE1-A384-0816CF30B051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3-portada vermella ok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4763" y="-9525"/>
            <a:ext cx="91551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609600"/>
            <a:ext cx="655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205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6764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814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fld id="{C3DE37B4-2216-4CC6-BE53-0B469B7B879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48148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fld id="{F79777A3-BAFD-4B44-9457-917227E0BC36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8686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2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2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2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2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2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2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2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24" charset="0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blanco i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7938" y="-7938"/>
            <a:ext cx="9159876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609600"/>
            <a:ext cx="556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3076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4200" y="1524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304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fld id="{27DA5FE0-BCBC-437C-BB6E-0FF8B24E9D8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4304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24200" y="6400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/>
            </a:lvl1pPr>
          </a:lstStyle>
          <a:p>
            <a:pPr>
              <a:defRPr/>
            </a:pPr>
            <a:fld id="{EF41DC9C-2B37-4E6F-8637-98C01A82F8A6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fade/>
  </p:transition>
  <p:hf hdr="0" ftr="0"/>
  <p:txStyles>
    <p:titleStyle>
      <a:lvl1pPr marL="4763" indent="-4763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+mj-lt"/>
          <a:ea typeface="+mj-ea"/>
          <a:cs typeface="+mj-cs"/>
        </a:defRPr>
      </a:lvl1pPr>
      <a:lvl2pPr marL="4763" indent="-4763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2pPr>
      <a:lvl3pPr marL="4763" indent="-4763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3pPr>
      <a:lvl4pPr marL="4763" indent="-4763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4pPr>
      <a:lvl5pPr marL="4763" indent="-4763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5pPr>
      <a:lvl6pPr marL="461963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6pPr>
      <a:lvl7pPr marL="919163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7pPr>
      <a:lvl8pPr marL="1376363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8pPr>
      <a:lvl9pPr marL="1833563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9pPr>
    </p:titleStyle>
    <p:bodyStyle>
      <a:lvl1pPr marL="101600" indent="-101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868684"/>
          </a:solidFill>
          <a:latin typeface="+mn-lt"/>
          <a:ea typeface="+mn-ea"/>
          <a:cs typeface="+mn-cs"/>
        </a:defRPr>
      </a:lvl1pPr>
      <a:lvl2pPr marL="476250" indent="-90488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rgbClr val="868684"/>
          </a:solidFill>
          <a:latin typeface="+mn-lt"/>
        </a:defRPr>
      </a:lvl2pPr>
      <a:lvl3pPr marL="755650" indent="15875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rgbClr val="868684"/>
          </a:solidFill>
          <a:latin typeface="+mn-lt"/>
        </a:defRPr>
      </a:lvl3pPr>
      <a:lvl4pPr marL="950913" indent="420688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rgbClr val="868684"/>
          </a:solidFill>
          <a:latin typeface="+mn-lt"/>
        </a:defRPr>
      </a:lvl4pPr>
      <a:lvl5pPr marL="1147763" indent="3175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rgbClr val="868684"/>
          </a:solidFill>
          <a:latin typeface="+mn-lt"/>
        </a:defRPr>
      </a:lvl5pPr>
      <a:lvl6pPr marL="1604963" indent="3175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rgbClr val="868684"/>
          </a:solidFill>
          <a:latin typeface="+mn-lt"/>
        </a:defRPr>
      </a:lvl6pPr>
      <a:lvl7pPr marL="2062163" indent="3175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rgbClr val="868684"/>
          </a:solidFill>
          <a:latin typeface="+mn-lt"/>
        </a:defRPr>
      </a:lvl7pPr>
      <a:lvl8pPr marL="2519363" indent="3175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rgbClr val="868684"/>
          </a:solidFill>
          <a:latin typeface="+mn-lt"/>
        </a:defRPr>
      </a:lvl8pPr>
      <a:lvl9pPr marL="2976563" indent="3175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rgbClr val="868684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3-portada vermella ok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4763" y="-9525"/>
            <a:ext cx="91551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609600"/>
            <a:ext cx="655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6764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814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000000"/>
                </a:solidFill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fld id="{F486DAD7-683E-4F09-9107-17BD79921B8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s-ES_tradnl"/>
              <a:t>titulo de la presentacion</a:t>
            </a:r>
          </a:p>
        </p:txBody>
      </p:sp>
      <p:sp>
        <p:nvSpPr>
          <p:cNvPr id="48148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000000"/>
                </a:solidFill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fld id="{42CC46F6-B1B1-4959-8339-F97D77AD2F5F}" type="datetime1">
              <a:rPr lang="es-ES_tradnl"/>
              <a:pPr>
                <a:defRPr/>
              </a:pPr>
              <a:t>24/11/2011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E123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8686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2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2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2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2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2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2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2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24" charset="0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5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5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es/imgres?imgurl=http://www.motherjones.com/blue_marble_blog/eu_Img.jpg&amp;imgrefurl=http://www.motherjones.com/blue_marble_blog/archives/2008/06/&amp;usg=__Z50083L1U88BVmpQ-JPPWbmDGho=&amp;h=340&amp;w=370&amp;sz=25&amp;hl=ca&amp;start=2&amp;tbnid=rIQ7PqBpxT_z7M:&amp;tbnh=112&amp;tbnw=122&amp;prev=/images?q=EU&amp;gbv=2&amp;hl=ca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es/imgres?imgurl=http://www.motherjones.com/blue_marble_blog/eu_Img.jpg&amp;imgrefurl=http://www.motherjones.com/blue_marble_blog/archives/2008/06/&amp;usg=__Z50083L1U88BVmpQ-JPPWbmDGho=&amp;h=340&amp;w=370&amp;sz=25&amp;hl=ca&amp;start=2&amp;tbnid=rIQ7PqBpxT_z7M:&amp;tbnh=112&amp;tbnw=122&amp;prev=/images?q=EU&amp;gbv=2&amp;hl=ca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833563"/>
            <a:ext cx="5476875" cy="1309687"/>
          </a:xfrm>
        </p:spPr>
        <p:txBody>
          <a:bodyPr/>
          <a:lstStyle/>
          <a:p>
            <a:r>
              <a:rPr lang="en-GB" sz="4400" dirty="0" smtClean="0"/>
              <a:t>The challenges for researchers</a:t>
            </a: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285750" y="1214438"/>
            <a:ext cx="1571625" cy="5072062"/>
          </a:xfrm>
          <a:prstGeom prst="rect">
            <a:avLst/>
          </a:prstGeom>
          <a:solidFill>
            <a:srgbClr val="A50021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141788"/>
            <a:ext cx="5500688" cy="2144712"/>
          </a:xfrm>
        </p:spPr>
        <p:txBody>
          <a:bodyPr/>
          <a:lstStyle/>
          <a:p>
            <a:r>
              <a:rPr lang="en-GB" sz="1600" dirty="0" smtClean="0"/>
              <a:t>Dr. Maria Angels Oliver and Dr. Dario Zammerini</a:t>
            </a:r>
          </a:p>
          <a:p>
            <a:r>
              <a:rPr lang="en-GB" sz="1600" dirty="0" smtClean="0"/>
              <a:t> IRTA, Barcelona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Boars</a:t>
            </a:r>
            <a:r>
              <a:rPr lang="ca-ES" sz="1600" dirty="0" smtClean="0"/>
              <a:t> </a:t>
            </a:r>
            <a:r>
              <a:rPr lang="en-GB" sz="1600" dirty="0" smtClean="0"/>
              <a:t>heading</a:t>
            </a:r>
            <a:r>
              <a:rPr lang="ca-ES" sz="1600" dirty="0" smtClean="0"/>
              <a:t> for 2018, </a:t>
            </a:r>
            <a:r>
              <a:rPr lang="ca-ES" sz="1600" i="1" dirty="0" smtClean="0"/>
              <a:t>Amsterdam 01/12/2011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/>
              <a:t>The</a:t>
            </a:r>
            <a:r>
              <a:rPr lang="es-ES_tradnl" smtClean="0"/>
              <a:t> </a:t>
            </a:r>
            <a:r>
              <a:rPr lang="en-GB" smtClean="0"/>
              <a:t>challenges for researchers</a:t>
            </a:r>
          </a:p>
        </p:txBody>
      </p:sp>
      <p:sp>
        <p:nvSpPr>
          <p:cNvPr id="16387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857250"/>
            <a:ext cx="6553200" cy="890588"/>
          </a:xfrm>
        </p:spPr>
        <p:txBody>
          <a:bodyPr/>
          <a:lstStyle/>
          <a:p>
            <a:r>
              <a:rPr lang="en-US" smtClean="0"/>
              <a:t>New methods for on-line detection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0" y="1500188"/>
            <a:ext cx="7000875" cy="22145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i="1" smtClean="0">
                <a:solidFill>
                  <a:schemeClr val="tx1"/>
                </a:solidFill>
              </a:rPr>
              <a:t>Electrochemical biosensor, electric nose and others</a:t>
            </a:r>
          </a:p>
          <a:p>
            <a:r>
              <a:rPr lang="en-GB" b="0" smtClean="0">
                <a:solidFill>
                  <a:schemeClr val="tx1"/>
                </a:solidFill>
              </a:rPr>
              <a:t>Characteristics needed: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b="0" smtClean="0">
                <a:solidFill>
                  <a:schemeClr val="tx1"/>
                </a:solidFill>
              </a:rPr>
              <a:t>Rapid to be used on-line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b="0" smtClean="0">
                <a:solidFill>
                  <a:schemeClr val="tx1"/>
                </a:solidFill>
              </a:rPr>
              <a:t>Detection of all boar taint compounds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b="0" smtClean="0">
                <a:solidFill>
                  <a:schemeClr val="tx1"/>
                </a:solidFill>
              </a:rPr>
              <a:t>Cost effective and user-friendly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en-US" b="0" smtClean="0">
              <a:solidFill>
                <a:schemeClr val="tx1"/>
              </a:solidFill>
            </a:endParaRPr>
          </a:p>
        </p:txBody>
      </p:sp>
      <p:grpSp>
        <p:nvGrpSpPr>
          <p:cNvPr id="16390" name="Agrupa 12"/>
          <p:cNvGrpSpPr>
            <a:grpSpLocks/>
          </p:cNvGrpSpPr>
          <p:nvPr/>
        </p:nvGrpSpPr>
        <p:grpSpPr bwMode="auto">
          <a:xfrm>
            <a:off x="285750" y="1000125"/>
            <a:ext cx="1500188" cy="4265613"/>
            <a:chOff x="285720" y="1000108"/>
            <a:chExt cx="1500198" cy="4264848"/>
          </a:xfrm>
        </p:grpSpPr>
        <p:pic>
          <p:nvPicPr>
            <p:cNvPr id="16392" name="Picture 2" descr="C:\Documents and Settings\dzammerini\Escritorio\Presentazioni\immagini\biosensor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4714884"/>
              <a:ext cx="1071570" cy="550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3" name="Agrupa 10"/>
            <p:cNvGrpSpPr>
              <a:grpSpLocks/>
            </p:cNvGrpSpPr>
            <p:nvPr/>
          </p:nvGrpSpPr>
          <p:grpSpPr bwMode="auto">
            <a:xfrm>
              <a:off x="285720" y="1000108"/>
              <a:ext cx="1500198" cy="3738999"/>
              <a:chOff x="285720" y="1000108"/>
              <a:chExt cx="1500198" cy="3738999"/>
            </a:xfrm>
          </p:grpSpPr>
          <p:pic>
            <p:nvPicPr>
              <p:cNvPr id="16394" name="Picture 1" descr="C:\Documents and Settings\dzammerini\Escritorio\Presentazioni\immagini\ismell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3714752"/>
                <a:ext cx="890562" cy="1024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395" name="Agrupa 6"/>
              <p:cNvGrpSpPr>
                <a:grpSpLocks/>
              </p:cNvGrpSpPr>
              <p:nvPr/>
            </p:nvGrpSpPr>
            <p:grpSpPr bwMode="auto">
              <a:xfrm>
                <a:off x="289858" y="1000108"/>
                <a:ext cx="1496060" cy="2795432"/>
                <a:chOff x="289858" y="1000108"/>
                <a:chExt cx="1496060" cy="2795432"/>
              </a:xfrm>
            </p:grpSpPr>
            <p:pic>
              <p:nvPicPr>
                <p:cNvPr id="16396" name="Picture 1" descr="C:\Documents and Settings\dzammerini\Escritorio\Presentazioni\immagini\HPLC.gif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42910" y="1000108"/>
                  <a:ext cx="1143008" cy="857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97" name="Picture 2" descr="C:\Documents and Settings\dzammerini\Escritorio\Presentazioni\immagini\ELISA.gif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89858" y="1785926"/>
                  <a:ext cx="781680" cy="1137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3" descr="C:\Documents and Settings\tmp468\Mis documentos\Mis imágenes\Fotos feina\imatges originals\sensibilitat a l'andros\P2170125.JP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785786" y="2857495"/>
                  <a:ext cx="928694" cy="938045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0" cap="sq">
                  <a:noFill/>
                  <a:miter lim="800000"/>
                </a:ln>
                <a:effectLst>
                  <a:outerShdw sx="1000" sy="1000" kx="195000" ky="145000" algn="tl" rotWithShape="0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969696"/>
                  </a:contourClr>
                </a:sp3d>
              </p:spPr>
            </p:pic>
          </p:grpSp>
        </p:grp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000250" y="3643313"/>
            <a:ext cx="7000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defRPr/>
            </a:pPr>
            <a:endParaRPr lang="en-GB" sz="2000" b="1" i="1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2000" b="1" i="1" kern="0" dirty="0">
                <a:latin typeface="+mn-lt"/>
                <a:ea typeface="+mn-ea"/>
                <a:cs typeface="+mn-cs"/>
              </a:rPr>
              <a:t>Human nose: a temporary solution?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defRPr/>
            </a:pPr>
            <a:endParaRPr lang="en-GB" sz="2000" b="1" i="1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2000" b="1" i="1" kern="0" dirty="0">
                <a:latin typeface="+mn-lt"/>
                <a:ea typeface="+mn-ea"/>
                <a:cs typeface="+mn-cs"/>
              </a:rPr>
              <a:t>Objectives of new methods: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2000" b="1" i="1" kern="0" dirty="0">
                <a:latin typeface="+mn-lt"/>
                <a:ea typeface="+mn-ea"/>
                <a:cs typeface="+mn-cs"/>
              </a:rPr>
              <a:t>To sort out carcasses and meat and meat products that could be rejected by the consumers!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/>
              <a:t>The</a:t>
            </a:r>
            <a:r>
              <a:rPr lang="es-ES_tradnl" smtClean="0"/>
              <a:t> </a:t>
            </a:r>
            <a:r>
              <a:rPr lang="en-GB" smtClean="0"/>
              <a:t>challenges for researchers</a:t>
            </a:r>
          </a:p>
        </p:txBody>
      </p:sp>
      <p:sp>
        <p:nvSpPr>
          <p:cNvPr id="17411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75" y="2286000"/>
            <a:ext cx="7000875" cy="257175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GB" i="1" dirty="0" smtClean="0">
                <a:solidFill>
                  <a:schemeClr val="tx1"/>
                </a:solidFill>
              </a:rPr>
              <a:t>EU Commission Implementing Decision (2011/C 243/06)</a:t>
            </a:r>
            <a:endParaRPr lang="en-GB" b="0" dirty="0" smtClean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en-GB" b="0" dirty="0" smtClean="0">
                <a:solidFill>
                  <a:schemeClr val="tx1"/>
                </a:solidFill>
              </a:rPr>
              <a:t>Fund </a:t>
            </a:r>
            <a:r>
              <a:rPr lang="en-US" b="0" dirty="0" smtClean="0">
                <a:solidFill>
                  <a:schemeClr val="tx1"/>
                </a:solidFill>
              </a:rPr>
              <a:t>to create an European network of researchers and</a:t>
            </a:r>
          </a:p>
          <a:p>
            <a:pPr marL="0" indent="0">
              <a:defRPr/>
            </a:pPr>
            <a:r>
              <a:rPr lang="en-US" b="0" dirty="0" smtClean="0">
                <a:solidFill>
                  <a:schemeClr val="tx1"/>
                </a:solidFill>
              </a:rPr>
              <a:t> a forum discussion on the subject</a:t>
            </a:r>
          </a:p>
          <a:p>
            <a:pPr marL="0" indent="0" algn="ctr">
              <a:defRPr/>
            </a:pPr>
            <a:endParaRPr lang="en-US" b="0" i="1" dirty="0" smtClean="0">
              <a:solidFill>
                <a:schemeClr val="tx1"/>
              </a:solidFill>
            </a:endParaRPr>
          </a:p>
          <a:p>
            <a:pPr marL="0" indent="0" algn="ctr">
              <a:defRPr/>
            </a:pPr>
            <a:endParaRPr lang="en-US" b="0" i="1" dirty="0" smtClean="0">
              <a:solidFill>
                <a:schemeClr val="tx1"/>
              </a:solidFill>
            </a:endParaRPr>
          </a:p>
          <a:p>
            <a:pPr marL="0" indent="0" algn="ctr">
              <a:defRPr/>
            </a:pPr>
            <a:r>
              <a:rPr lang="en-US" i="1" dirty="0" smtClean="0">
                <a:solidFill>
                  <a:srgbClr val="BE1238"/>
                </a:solidFill>
              </a:rPr>
              <a:t>Need for research on new technologies</a:t>
            </a:r>
            <a:endParaRPr lang="en-GB" i="1" dirty="0" smtClean="0">
              <a:solidFill>
                <a:srgbClr val="BE1238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857250"/>
            <a:ext cx="6553200" cy="890588"/>
          </a:xfrm>
        </p:spPr>
        <p:txBody>
          <a:bodyPr/>
          <a:lstStyle/>
          <a:p>
            <a:r>
              <a:rPr lang="en-US" smtClean="0"/>
              <a:t>New methods for on-line detection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grpSp>
        <p:nvGrpSpPr>
          <p:cNvPr id="17414" name="Agrupa 11"/>
          <p:cNvGrpSpPr>
            <a:grpSpLocks/>
          </p:cNvGrpSpPr>
          <p:nvPr/>
        </p:nvGrpSpPr>
        <p:grpSpPr bwMode="auto">
          <a:xfrm>
            <a:off x="285750" y="1000125"/>
            <a:ext cx="1500188" cy="4265613"/>
            <a:chOff x="285720" y="1000108"/>
            <a:chExt cx="1500198" cy="4264848"/>
          </a:xfrm>
        </p:grpSpPr>
        <p:pic>
          <p:nvPicPr>
            <p:cNvPr id="17415" name="Picture 2" descr="C:\Documents and Settings\dzammerini\Escritorio\Presentazioni\immagini\biosensor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4714884"/>
              <a:ext cx="1071570" cy="550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16" name="Agrupa 10"/>
            <p:cNvGrpSpPr>
              <a:grpSpLocks/>
            </p:cNvGrpSpPr>
            <p:nvPr/>
          </p:nvGrpSpPr>
          <p:grpSpPr bwMode="auto">
            <a:xfrm>
              <a:off x="285720" y="1000108"/>
              <a:ext cx="1500198" cy="3738999"/>
              <a:chOff x="285720" y="1000108"/>
              <a:chExt cx="1500198" cy="3738999"/>
            </a:xfrm>
          </p:grpSpPr>
          <p:pic>
            <p:nvPicPr>
              <p:cNvPr id="17417" name="Picture 1" descr="C:\Documents and Settings\dzammerini\Escritorio\Presentazioni\immagini\ismell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3714752"/>
                <a:ext cx="890562" cy="1024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418" name="Agrupa 6"/>
              <p:cNvGrpSpPr>
                <a:grpSpLocks/>
              </p:cNvGrpSpPr>
              <p:nvPr/>
            </p:nvGrpSpPr>
            <p:grpSpPr bwMode="auto">
              <a:xfrm>
                <a:off x="289858" y="1000108"/>
                <a:ext cx="1496060" cy="2795432"/>
                <a:chOff x="289858" y="1000108"/>
                <a:chExt cx="1496060" cy="2795432"/>
              </a:xfrm>
            </p:grpSpPr>
            <p:pic>
              <p:nvPicPr>
                <p:cNvPr id="17419" name="Picture 1" descr="C:\Documents and Settings\dzammerini\Escritorio\Presentazioni\immagini\HPLC.gif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42910" y="1000108"/>
                  <a:ext cx="1143008" cy="857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20" name="Picture 2" descr="C:\Documents and Settings\dzammerini\Escritorio\Presentazioni\immagini\ELISA.gif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89858" y="1785926"/>
                  <a:ext cx="781680" cy="1137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3" descr="C:\Documents and Settings\tmp468\Mis documentos\Mis imágenes\Fotos feina\imatges originals\sensibilitat a l'andros\P2170125.JP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785786" y="2857495"/>
                  <a:ext cx="928694" cy="938045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0" cap="sq">
                  <a:noFill/>
                  <a:miter lim="800000"/>
                </a:ln>
                <a:effectLst>
                  <a:outerShdw sx="1000" sy="1000" kx="195000" ky="145000" algn="tl" rotWithShape="0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969696"/>
                  </a:contourClr>
                </a:sp3d>
              </p:spPr>
            </p:pic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>
                <a:solidFill>
                  <a:srgbClr val="000000"/>
                </a:solidFill>
              </a:rPr>
              <a:t>The</a:t>
            </a:r>
            <a:r>
              <a:rPr lang="es-ES_tradnl" smtClean="0">
                <a:solidFill>
                  <a:srgbClr val="000000"/>
                </a:solidFill>
              </a:rPr>
              <a:t> </a:t>
            </a:r>
            <a:r>
              <a:rPr lang="en-GB" smtClean="0">
                <a:solidFill>
                  <a:srgbClr val="000000"/>
                </a:solidFill>
              </a:rPr>
              <a:t>challenges for researchers</a:t>
            </a:r>
          </a:p>
        </p:txBody>
      </p:sp>
      <p:sp>
        <p:nvSpPr>
          <p:cNvPr id="19459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19460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 </a:t>
            </a:r>
            <a:r>
              <a:rPr lang="en-GB" dirty="0" smtClean="0"/>
              <a:t>differentiation</a:t>
            </a:r>
            <a:endParaRPr lang="en-GB" dirty="0" smtClean="0"/>
          </a:p>
        </p:txBody>
      </p:sp>
      <p:sp>
        <p:nvSpPr>
          <p:cNvPr id="11" name="Subtítol 2"/>
          <p:cNvSpPr txBox="1">
            <a:spLocks/>
          </p:cNvSpPr>
          <p:nvPr/>
        </p:nvSpPr>
        <p:spPr bwMode="auto">
          <a:xfrm>
            <a:off x="2209800" y="5286388"/>
            <a:ext cx="679132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Two different type of quality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from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standart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production systems</a:t>
            </a:r>
          </a:p>
        </p:txBody>
      </p:sp>
      <p:pic>
        <p:nvPicPr>
          <p:cNvPr id="7" name="Picture 5" descr="DSC00010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 l="5568" t="18779" r="8377" b="32143"/>
          <a:stretch>
            <a:fillRect/>
          </a:stretch>
        </p:blipFill>
        <p:spPr bwMode="auto">
          <a:xfrm>
            <a:off x="2643174" y="1626785"/>
            <a:ext cx="5214957" cy="223084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QuadreDeText 7"/>
          <p:cNvSpPr txBox="1"/>
          <p:nvPr/>
        </p:nvSpPr>
        <p:spPr>
          <a:xfrm>
            <a:off x="2786050" y="4143380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Duroc crosses</a:t>
            </a:r>
          </a:p>
          <a:p>
            <a:pPr algn="ctr"/>
            <a:r>
              <a:rPr lang="en-GB" dirty="0" smtClean="0"/>
              <a:t>IMF 4%</a:t>
            </a:r>
            <a:endParaRPr lang="en-GB" dirty="0"/>
          </a:p>
        </p:txBody>
      </p:sp>
      <p:sp>
        <p:nvSpPr>
          <p:cNvPr id="9" name="QuadreDeText 8"/>
          <p:cNvSpPr txBox="1"/>
          <p:nvPr/>
        </p:nvSpPr>
        <p:spPr>
          <a:xfrm>
            <a:off x="5572132" y="4143380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Pietrain</a:t>
            </a:r>
            <a:r>
              <a:rPr lang="en-GB" dirty="0" smtClean="0"/>
              <a:t> crosses</a:t>
            </a:r>
          </a:p>
          <a:p>
            <a:pPr algn="ctr"/>
            <a:r>
              <a:rPr lang="en-GB" dirty="0" smtClean="0"/>
              <a:t>IMF 1.6%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>
                <a:solidFill>
                  <a:srgbClr val="000000"/>
                </a:solidFill>
              </a:rPr>
              <a:t>The</a:t>
            </a:r>
            <a:r>
              <a:rPr lang="es-ES_tradnl" smtClean="0">
                <a:solidFill>
                  <a:srgbClr val="000000"/>
                </a:solidFill>
              </a:rPr>
              <a:t> </a:t>
            </a:r>
            <a:r>
              <a:rPr lang="en-GB" smtClean="0">
                <a:solidFill>
                  <a:srgbClr val="000000"/>
                </a:solidFill>
              </a:rPr>
              <a:t>challenges for researchers</a:t>
            </a:r>
          </a:p>
        </p:txBody>
      </p:sp>
      <p:sp>
        <p:nvSpPr>
          <p:cNvPr id="19459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19460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Market situation</a:t>
            </a:r>
          </a:p>
        </p:txBody>
      </p:sp>
      <p:sp>
        <p:nvSpPr>
          <p:cNvPr id="11" name="Subtítol 2"/>
          <p:cNvSpPr txBox="1">
            <a:spLocks/>
          </p:cNvSpPr>
          <p:nvPr/>
        </p:nvSpPr>
        <p:spPr bwMode="auto">
          <a:xfrm>
            <a:off x="2209800" y="1857375"/>
            <a:ext cx="67913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Which are the requirements of internal EU markets?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Which are the requirements of exporting markets?</a:t>
            </a:r>
            <a:endParaRPr lang="en-GB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>
                <a:solidFill>
                  <a:srgbClr val="000000"/>
                </a:solidFill>
              </a:rPr>
              <a:t>The</a:t>
            </a:r>
            <a:r>
              <a:rPr lang="es-ES_tradnl" smtClean="0">
                <a:solidFill>
                  <a:srgbClr val="000000"/>
                </a:solidFill>
              </a:rPr>
              <a:t> </a:t>
            </a:r>
            <a:r>
              <a:rPr lang="en-GB" smtClean="0">
                <a:solidFill>
                  <a:srgbClr val="000000"/>
                </a:solidFill>
              </a:rPr>
              <a:t>challenges for researchers</a:t>
            </a:r>
          </a:p>
        </p:txBody>
      </p:sp>
      <p:sp>
        <p:nvSpPr>
          <p:cNvPr id="20483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20484" name="Títol 8"/>
          <p:cNvSpPr>
            <a:spLocks noGrp="1"/>
          </p:cNvSpPr>
          <p:nvPr>
            <p:ph type="title"/>
          </p:nvPr>
        </p:nvSpPr>
        <p:spPr>
          <a:xfrm>
            <a:off x="2133600" y="357188"/>
            <a:ext cx="6553200" cy="990600"/>
          </a:xfrm>
        </p:spPr>
        <p:txBody>
          <a:bodyPr/>
          <a:lstStyle/>
          <a:p>
            <a:r>
              <a:rPr lang="en-GB" smtClean="0"/>
              <a:t>Buying decision</a:t>
            </a:r>
          </a:p>
        </p:txBody>
      </p:sp>
      <p:sp>
        <p:nvSpPr>
          <p:cNvPr id="11" name="Subtítol 2"/>
          <p:cNvSpPr txBox="1">
            <a:spLocks/>
          </p:cNvSpPr>
          <p:nvPr/>
        </p:nvSpPr>
        <p:spPr bwMode="auto">
          <a:xfrm>
            <a:off x="2209800" y="1214438"/>
            <a:ext cx="67913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 emotional concept?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Consumer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behavior and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thinking → analysis of cerebral area</a:t>
            </a:r>
            <a:endParaRPr lang="en-GB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0486" name="Imatge 6" descr="compras_emocionales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2214554"/>
            <a:ext cx="3357580" cy="248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2143108" y="4777285"/>
            <a:ext cx="664368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en-GB" b="1" dirty="0" smtClean="0"/>
              <a:t>Consumer decision!!!!</a:t>
            </a:r>
          </a:p>
          <a:p>
            <a:pPr algn="ctr" eaLnBrk="0" hangingPunct="0"/>
            <a:r>
              <a:rPr lang="en-GB" i="1" u="sng" dirty="0" smtClean="0"/>
              <a:t>What </a:t>
            </a:r>
            <a:r>
              <a:rPr lang="en-GB" i="1" u="sng" dirty="0"/>
              <a:t>happens if consumer do not find good quality?</a:t>
            </a:r>
          </a:p>
          <a:p>
            <a:pPr algn="ctr" eaLnBrk="0" hangingPunct="0"/>
            <a:r>
              <a:rPr lang="en-GB" i="1" u="sng" dirty="0"/>
              <a:t> Why do consumers stop eat pork?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>
                <a:solidFill>
                  <a:srgbClr val="000000"/>
                </a:solidFill>
              </a:rPr>
              <a:t>The</a:t>
            </a:r>
            <a:r>
              <a:rPr lang="es-ES_tradnl" smtClean="0">
                <a:solidFill>
                  <a:srgbClr val="000000"/>
                </a:solidFill>
              </a:rPr>
              <a:t> </a:t>
            </a:r>
            <a:r>
              <a:rPr lang="en-GB" smtClean="0">
                <a:solidFill>
                  <a:srgbClr val="000000"/>
                </a:solidFill>
              </a:rPr>
              <a:t>challenges for researchers</a:t>
            </a:r>
          </a:p>
        </p:txBody>
      </p:sp>
      <p:sp>
        <p:nvSpPr>
          <p:cNvPr id="20483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20484" name="Títol 8"/>
          <p:cNvSpPr>
            <a:spLocks noGrp="1"/>
          </p:cNvSpPr>
          <p:nvPr>
            <p:ph type="title"/>
          </p:nvPr>
        </p:nvSpPr>
        <p:spPr>
          <a:xfrm>
            <a:off x="2133600" y="357188"/>
            <a:ext cx="6553200" cy="990600"/>
          </a:xfrm>
        </p:spPr>
        <p:txBody>
          <a:bodyPr/>
          <a:lstStyle/>
          <a:p>
            <a:r>
              <a:rPr lang="en-GB" smtClean="0"/>
              <a:t>Buying decision</a:t>
            </a:r>
          </a:p>
        </p:txBody>
      </p:sp>
      <p:sp>
        <p:nvSpPr>
          <p:cNvPr id="11" name="Subtítol 2"/>
          <p:cNvSpPr txBox="1">
            <a:spLocks/>
          </p:cNvSpPr>
          <p:nvPr/>
        </p:nvSpPr>
        <p:spPr bwMode="auto">
          <a:xfrm>
            <a:off x="2000232" y="1214438"/>
            <a:ext cx="700089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High and medium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risk of boar taint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→ poor eating quality!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Rarely consumer complain, but...</a:t>
            </a:r>
            <a:endParaRPr lang="en-GB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" name="Imatge 6" descr="no love at first bite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169780"/>
            <a:ext cx="2000264" cy="254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ítol 2"/>
          <p:cNvSpPr txBox="1">
            <a:spLocks/>
          </p:cNvSpPr>
          <p:nvPr/>
        </p:nvSpPr>
        <p:spPr bwMode="auto">
          <a:xfrm>
            <a:off x="2071670" y="5143512"/>
            <a:ext cx="6934201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Consequences: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Negative effect on consumer perception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Decline on pork consumption</a:t>
            </a:r>
          </a:p>
        </p:txBody>
      </p:sp>
      <p:sp>
        <p:nvSpPr>
          <p:cNvPr id="13" name="QuadreDeText 7"/>
          <p:cNvSpPr txBox="1">
            <a:spLocks noChangeArrowheads="1"/>
          </p:cNvSpPr>
          <p:nvPr/>
        </p:nvSpPr>
        <p:spPr bwMode="auto">
          <a:xfrm>
            <a:off x="4429137" y="4733937"/>
            <a:ext cx="1928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 smtClean="0"/>
              <a:t>No love at first bite</a:t>
            </a:r>
            <a:endParaRPr lang="en-GB" sz="1600" dirty="0"/>
          </a:p>
        </p:txBody>
      </p:sp>
      <p:sp>
        <p:nvSpPr>
          <p:cNvPr id="14" name="QuadreDeText 5"/>
          <p:cNvSpPr txBox="1">
            <a:spLocks noChangeArrowheads="1"/>
          </p:cNvSpPr>
          <p:nvPr/>
        </p:nvSpPr>
        <p:spPr bwMode="auto">
          <a:xfrm>
            <a:off x="3357554" y="3169507"/>
            <a:ext cx="4357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C00000"/>
                </a:solidFill>
              </a:rPr>
              <a:t>SOLUTIONS?</a:t>
            </a:r>
            <a:endParaRPr lang="en-GB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>
                <a:solidFill>
                  <a:srgbClr val="000000"/>
                </a:solidFill>
              </a:rPr>
              <a:t>The</a:t>
            </a:r>
            <a:r>
              <a:rPr lang="es-ES_tradnl" smtClean="0">
                <a:solidFill>
                  <a:srgbClr val="000000"/>
                </a:solidFill>
              </a:rPr>
              <a:t> </a:t>
            </a:r>
            <a:r>
              <a:rPr lang="en-GB" smtClean="0">
                <a:solidFill>
                  <a:srgbClr val="000000"/>
                </a:solidFill>
              </a:rPr>
              <a:t>challenges for researchers</a:t>
            </a:r>
          </a:p>
        </p:txBody>
      </p:sp>
      <p:sp>
        <p:nvSpPr>
          <p:cNvPr id="20483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20484" name="Títol 8"/>
          <p:cNvSpPr>
            <a:spLocks noGrp="1"/>
          </p:cNvSpPr>
          <p:nvPr>
            <p:ph type="title"/>
          </p:nvPr>
        </p:nvSpPr>
        <p:spPr>
          <a:xfrm>
            <a:off x="2133600" y="357188"/>
            <a:ext cx="6553200" cy="990600"/>
          </a:xfrm>
        </p:spPr>
        <p:txBody>
          <a:bodyPr/>
          <a:lstStyle/>
          <a:p>
            <a:r>
              <a:rPr lang="en-GB" dirty="0" smtClean="0"/>
              <a:t>Different strategies to mask</a:t>
            </a:r>
          </a:p>
        </p:txBody>
      </p:sp>
      <p:sp>
        <p:nvSpPr>
          <p:cNvPr id="18" name="Subtítol 2"/>
          <p:cNvSpPr txBox="1">
            <a:spLocks/>
          </p:cNvSpPr>
          <p:nvPr/>
        </p:nvSpPr>
        <p:spPr bwMode="auto">
          <a:xfrm>
            <a:off x="2209800" y="1357313"/>
            <a:ext cx="6791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Different studies</a:t>
            </a:r>
            <a:r>
              <a:rPr lang="en-GB" sz="2000" kern="0" dirty="0" smtClean="0">
                <a:latin typeface="+mn-lt"/>
                <a:ea typeface="+mn-ea"/>
                <a:cs typeface="+mn-cs"/>
              </a:rPr>
              <a:t>: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 err="1" smtClean="0">
                <a:latin typeface="+mn-lt"/>
                <a:ea typeface="+mn-ea"/>
                <a:cs typeface="+mn-cs"/>
              </a:rPr>
              <a:t>Lunde</a:t>
            </a:r>
            <a:r>
              <a:rPr lang="en-GB" sz="2000" kern="0" dirty="0" smtClean="0">
                <a:latin typeface="+mn-lt"/>
                <a:ea typeface="+mn-ea"/>
                <a:cs typeface="+mn-cs"/>
              </a:rPr>
              <a:t> et al. (2008)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2000" kern="0" dirty="0" smtClean="0">
                <a:latin typeface="+mn-lt"/>
                <a:ea typeface="+mn-ea"/>
                <a:cs typeface="+mn-cs"/>
              </a:rPr>
              <a:t>	Marinating</a:t>
            </a:r>
            <a:r>
              <a:rPr lang="en-GB" sz="2000" kern="0" dirty="0"/>
              <a:t> → </a:t>
            </a:r>
            <a:r>
              <a:rPr lang="en-US" sz="2000" kern="0" dirty="0"/>
              <a:t>chops with skatole content </a:t>
            </a:r>
            <a:r>
              <a:rPr lang="en-US" sz="2000" kern="0" dirty="0" smtClean="0"/>
              <a:t>of approximately </a:t>
            </a:r>
            <a:r>
              <a:rPr lang="en-US" sz="2000" kern="0" dirty="0"/>
              <a:t>0.4 </a:t>
            </a:r>
            <a:r>
              <a:rPr lang="en-US" sz="2000" kern="0" dirty="0" err="1"/>
              <a:t>ppm</a:t>
            </a:r>
            <a:r>
              <a:rPr lang="en-US" sz="2000" kern="0" dirty="0"/>
              <a:t> appeared similar to </a:t>
            </a:r>
            <a:r>
              <a:rPr lang="en-US" sz="2000" kern="0" dirty="0" smtClean="0"/>
              <a:t>castrates</a:t>
            </a:r>
            <a:r>
              <a:rPr lang="en-US" sz="2000" kern="0" dirty="0"/>
              <a:t>. Chops with skatole contents above 0.7 </a:t>
            </a:r>
            <a:r>
              <a:rPr lang="en-US" sz="2000" kern="0" dirty="0" err="1"/>
              <a:t>ppm</a:t>
            </a:r>
            <a:r>
              <a:rPr lang="en-US" sz="2000" kern="0" dirty="0"/>
              <a:t> remained unmasked</a:t>
            </a:r>
            <a:endParaRPr lang="en-GB" sz="2000" kern="0" dirty="0" smtClean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 err="1" smtClean="0">
                <a:latin typeface="+mn-lt"/>
                <a:ea typeface="+mn-ea"/>
                <a:cs typeface="+mn-cs"/>
              </a:rPr>
              <a:t>Tørngren</a:t>
            </a:r>
            <a:r>
              <a:rPr lang="en-GB" sz="2000" kern="0" dirty="0" smtClean="0">
                <a:latin typeface="+mn-lt"/>
                <a:ea typeface="+mn-ea"/>
                <a:cs typeface="+mn-cs"/>
              </a:rPr>
              <a:t> et al. (2011)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000" kern="0" dirty="0" smtClean="0">
                <a:latin typeface="+mn-lt"/>
                <a:ea typeface="+mn-ea"/>
                <a:cs typeface="+mn-cs"/>
              </a:rPr>
              <a:t>	Smoked-cooked ham → all odour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attributes </a:t>
            </a:r>
            <a:r>
              <a:rPr lang="en-US" sz="2000" kern="0" dirty="0">
                <a:latin typeface="+mn-lt"/>
                <a:ea typeface="+mn-ea"/>
                <a:cs typeface="+mn-cs"/>
              </a:rPr>
              <a:t>can be eliminated when serving ham cold (23°C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). Entire males with androstenone level above 0.4ppm cannot be used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/>
              <a:t>The</a:t>
            </a:r>
            <a:r>
              <a:rPr lang="es-ES_tradnl" smtClean="0"/>
              <a:t> </a:t>
            </a:r>
            <a:r>
              <a:rPr lang="en-GB" smtClean="0"/>
              <a:t>challenges for researchers</a:t>
            </a:r>
          </a:p>
        </p:txBody>
      </p:sp>
      <p:sp>
        <p:nvSpPr>
          <p:cNvPr id="24579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813" y="1814530"/>
            <a:ext cx="7000875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i="1" dirty="0" smtClean="0">
                <a:solidFill>
                  <a:schemeClr val="tx1"/>
                </a:solidFill>
              </a:rPr>
              <a:t>EU Commission Implementing Decision (2011/C 243/06)</a:t>
            </a:r>
          </a:p>
          <a:p>
            <a:pPr>
              <a:spcAft>
                <a:spcPts val="600"/>
              </a:spcAft>
            </a:pPr>
            <a:r>
              <a:rPr lang="en-GB" b="0" dirty="0" smtClean="0">
                <a:solidFill>
                  <a:schemeClr val="tx1"/>
                </a:solidFill>
              </a:rPr>
              <a:t>Open call for tender</a:t>
            </a:r>
          </a:p>
          <a:p>
            <a:pPr>
              <a:buFontTx/>
              <a:buChar char="-"/>
            </a:pPr>
            <a:r>
              <a:rPr lang="en-GB" b="0" dirty="0" smtClean="0">
                <a:solidFill>
                  <a:schemeClr val="tx1"/>
                </a:solidFill>
              </a:rPr>
              <a:t>Consumer acceptance in the EU and third countries of pork and meat products form entire males</a:t>
            </a:r>
          </a:p>
          <a:p>
            <a:pPr>
              <a:buFontTx/>
              <a:buChar char="-"/>
            </a:pPr>
            <a:endParaRPr lang="en-GB" b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b="0" i="1" dirty="0" smtClean="0">
                <a:solidFill>
                  <a:schemeClr val="tx1"/>
                </a:solidFill>
              </a:rPr>
              <a:t>Objective: study the markets and the differences in consumer eating acceptability</a:t>
            </a:r>
          </a:p>
          <a:p>
            <a:pPr>
              <a:buFontTx/>
              <a:buChar char="-"/>
            </a:pPr>
            <a:endParaRPr lang="en-GB" b="0" dirty="0" smtClean="0">
              <a:solidFill>
                <a:schemeClr val="tx1"/>
              </a:solidFill>
            </a:endParaRPr>
          </a:p>
        </p:txBody>
      </p:sp>
      <p:grpSp>
        <p:nvGrpSpPr>
          <p:cNvPr id="24581" name="Agrupa 65"/>
          <p:cNvGrpSpPr>
            <a:grpSpLocks/>
          </p:cNvGrpSpPr>
          <p:nvPr/>
        </p:nvGrpSpPr>
        <p:grpSpPr bwMode="auto">
          <a:xfrm>
            <a:off x="6357938" y="4884738"/>
            <a:ext cx="2017712" cy="1544637"/>
            <a:chOff x="6357950" y="312012"/>
            <a:chExt cx="2017941" cy="1545352"/>
          </a:xfrm>
        </p:grpSpPr>
        <p:grpSp>
          <p:nvGrpSpPr>
            <p:cNvPr id="24589" name="Agrupa 585"/>
            <p:cNvGrpSpPr>
              <a:grpSpLocks/>
            </p:cNvGrpSpPr>
            <p:nvPr/>
          </p:nvGrpSpPr>
          <p:grpSpPr bwMode="auto">
            <a:xfrm>
              <a:off x="7382011" y="312006"/>
              <a:ext cx="993885" cy="1402474"/>
              <a:chOff x="4921106" y="3027226"/>
              <a:chExt cx="1279636" cy="1545352"/>
            </a:xfrm>
          </p:grpSpPr>
          <p:sp>
            <p:nvSpPr>
              <p:cNvPr id="24591" name="Freeform 7"/>
              <p:cNvSpPr>
                <a:spLocks/>
              </p:cNvSpPr>
              <p:nvPr/>
            </p:nvSpPr>
            <p:spPr bwMode="auto">
              <a:xfrm rot="3207532" flipH="1">
                <a:off x="4948909" y="3439897"/>
                <a:ext cx="77788" cy="53975"/>
              </a:xfrm>
              <a:custGeom>
                <a:avLst/>
                <a:gdLst>
                  <a:gd name="T0" fmla="*/ 0 w 98"/>
                  <a:gd name="T1" fmla="*/ 0 h 68"/>
                  <a:gd name="T2" fmla="*/ 0 w 98"/>
                  <a:gd name="T3" fmla="*/ 0 h 68"/>
                  <a:gd name="T4" fmla="*/ 0 w 98"/>
                  <a:gd name="T5" fmla="*/ 0 h 68"/>
                  <a:gd name="T6" fmla="*/ 0 w 98"/>
                  <a:gd name="T7" fmla="*/ 2147483647 h 68"/>
                  <a:gd name="T8" fmla="*/ 0 w 98"/>
                  <a:gd name="T9" fmla="*/ 2147483647 h 68"/>
                  <a:gd name="T10" fmla="*/ 2147483647 w 98"/>
                  <a:gd name="T11" fmla="*/ 2147483647 h 68"/>
                  <a:gd name="T12" fmla="*/ 2147483647 w 98"/>
                  <a:gd name="T13" fmla="*/ 2147483647 h 68"/>
                  <a:gd name="T14" fmla="*/ 2147483647 w 98"/>
                  <a:gd name="T15" fmla="*/ 2147483647 h 68"/>
                  <a:gd name="T16" fmla="*/ 2147483647 w 98"/>
                  <a:gd name="T17" fmla="*/ 2147483647 h 68"/>
                  <a:gd name="T18" fmla="*/ 2147483647 w 98"/>
                  <a:gd name="T19" fmla="*/ 2147483647 h 68"/>
                  <a:gd name="T20" fmla="*/ 2147483647 w 98"/>
                  <a:gd name="T21" fmla="*/ 2147483647 h 68"/>
                  <a:gd name="T22" fmla="*/ 0 w 98"/>
                  <a:gd name="T23" fmla="*/ 0 h 68"/>
                  <a:gd name="T24" fmla="*/ 0 w 98"/>
                  <a:gd name="T25" fmla="*/ 0 h 68"/>
                  <a:gd name="T26" fmla="*/ 0 w 98"/>
                  <a:gd name="T27" fmla="*/ 0 h 68"/>
                  <a:gd name="T28" fmla="*/ 0 w 98"/>
                  <a:gd name="T29" fmla="*/ 0 h 68"/>
                  <a:gd name="T30" fmla="*/ 0 w 98"/>
                  <a:gd name="T31" fmla="*/ 0 h 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8"/>
                  <a:gd name="T49" fmla="*/ 0 h 68"/>
                  <a:gd name="T50" fmla="*/ 98 w 98"/>
                  <a:gd name="T51" fmla="*/ 68 h 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8" h="68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98" y="68"/>
                    </a:lnTo>
                    <a:lnTo>
                      <a:pt x="98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592" name="Freeform 8"/>
              <p:cNvSpPr>
                <a:spLocks/>
              </p:cNvSpPr>
              <p:nvPr/>
            </p:nvSpPr>
            <p:spPr bwMode="auto">
              <a:xfrm rot="3207532" flipH="1">
                <a:off x="4806297" y="3296228"/>
                <a:ext cx="1504950" cy="1047750"/>
              </a:xfrm>
              <a:custGeom>
                <a:avLst/>
                <a:gdLst>
                  <a:gd name="T0" fmla="*/ 2147483647 w 1894"/>
                  <a:gd name="T1" fmla="*/ 2147483647 h 1321"/>
                  <a:gd name="T2" fmla="*/ 2147483647 w 1894"/>
                  <a:gd name="T3" fmla="*/ 2147483647 h 1321"/>
                  <a:gd name="T4" fmla="*/ 2147483647 w 1894"/>
                  <a:gd name="T5" fmla="*/ 2147483647 h 1321"/>
                  <a:gd name="T6" fmla="*/ 2147483647 w 1894"/>
                  <a:gd name="T7" fmla="*/ 2147483647 h 1321"/>
                  <a:gd name="T8" fmla="*/ 2147483647 w 1894"/>
                  <a:gd name="T9" fmla="*/ 2147483647 h 1321"/>
                  <a:gd name="T10" fmla="*/ 2147483647 w 1894"/>
                  <a:gd name="T11" fmla="*/ 2147483647 h 1321"/>
                  <a:gd name="T12" fmla="*/ 2147483647 w 1894"/>
                  <a:gd name="T13" fmla="*/ 2147483647 h 1321"/>
                  <a:gd name="T14" fmla="*/ 2147483647 w 1894"/>
                  <a:gd name="T15" fmla="*/ 2147483647 h 1321"/>
                  <a:gd name="T16" fmla="*/ 2147483647 w 1894"/>
                  <a:gd name="T17" fmla="*/ 2147483647 h 1321"/>
                  <a:gd name="T18" fmla="*/ 2147483647 w 1894"/>
                  <a:gd name="T19" fmla="*/ 2147483647 h 1321"/>
                  <a:gd name="T20" fmla="*/ 2147483647 w 1894"/>
                  <a:gd name="T21" fmla="*/ 2147483647 h 1321"/>
                  <a:gd name="T22" fmla="*/ 2147483647 w 1894"/>
                  <a:gd name="T23" fmla="*/ 2147483647 h 1321"/>
                  <a:gd name="T24" fmla="*/ 2147483647 w 1894"/>
                  <a:gd name="T25" fmla="*/ 2147483647 h 1321"/>
                  <a:gd name="T26" fmla="*/ 2147483647 w 1894"/>
                  <a:gd name="T27" fmla="*/ 2147483647 h 1321"/>
                  <a:gd name="T28" fmla="*/ 2147483647 w 1894"/>
                  <a:gd name="T29" fmla="*/ 2147483647 h 1321"/>
                  <a:gd name="T30" fmla="*/ 2147483647 w 1894"/>
                  <a:gd name="T31" fmla="*/ 2147483647 h 1321"/>
                  <a:gd name="T32" fmla="*/ 2147483647 w 1894"/>
                  <a:gd name="T33" fmla="*/ 2147483647 h 1321"/>
                  <a:gd name="T34" fmla="*/ 2147483647 w 1894"/>
                  <a:gd name="T35" fmla="*/ 2147483647 h 1321"/>
                  <a:gd name="T36" fmla="*/ 2147483647 w 1894"/>
                  <a:gd name="T37" fmla="*/ 2147483647 h 1321"/>
                  <a:gd name="T38" fmla="*/ 2147483647 w 1894"/>
                  <a:gd name="T39" fmla="*/ 2147483647 h 1321"/>
                  <a:gd name="T40" fmla="*/ 2147483647 w 1894"/>
                  <a:gd name="T41" fmla="*/ 2147483647 h 1321"/>
                  <a:gd name="T42" fmla="*/ 2147483647 w 1894"/>
                  <a:gd name="T43" fmla="*/ 2147483647 h 1321"/>
                  <a:gd name="T44" fmla="*/ 2147483647 w 1894"/>
                  <a:gd name="T45" fmla="*/ 2147483647 h 1321"/>
                  <a:gd name="T46" fmla="*/ 2147483647 w 1894"/>
                  <a:gd name="T47" fmla="*/ 2147483647 h 1321"/>
                  <a:gd name="T48" fmla="*/ 2147483647 w 1894"/>
                  <a:gd name="T49" fmla="*/ 2147483647 h 1321"/>
                  <a:gd name="T50" fmla="*/ 2147483647 w 1894"/>
                  <a:gd name="T51" fmla="*/ 2147483647 h 1321"/>
                  <a:gd name="T52" fmla="*/ 2147483647 w 1894"/>
                  <a:gd name="T53" fmla="*/ 2147483647 h 1321"/>
                  <a:gd name="T54" fmla="*/ 2147483647 w 1894"/>
                  <a:gd name="T55" fmla="*/ 2147483647 h 1321"/>
                  <a:gd name="T56" fmla="*/ 2147483647 w 1894"/>
                  <a:gd name="T57" fmla="*/ 2147483647 h 1321"/>
                  <a:gd name="T58" fmla="*/ 2147483647 w 1894"/>
                  <a:gd name="T59" fmla="*/ 2147483647 h 1321"/>
                  <a:gd name="T60" fmla="*/ 2147483647 w 1894"/>
                  <a:gd name="T61" fmla="*/ 2147483647 h 1321"/>
                  <a:gd name="T62" fmla="*/ 2147483647 w 1894"/>
                  <a:gd name="T63" fmla="*/ 2147483647 h 1321"/>
                  <a:gd name="T64" fmla="*/ 2147483647 w 1894"/>
                  <a:gd name="T65" fmla="*/ 2147483647 h 1321"/>
                  <a:gd name="T66" fmla="*/ 2147483647 w 1894"/>
                  <a:gd name="T67" fmla="*/ 2147483647 h 1321"/>
                  <a:gd name="T68" fmla="*/ 2147483647 w 1894"/>
                  <a:gd name="T69" fmla="*/ 2147483647 h 1321"/>
                  <a:gd name="T70" fmla="*/ 2147483647 w 1894"/>
                  <a:gd name="T71" fmla="*/ 2147483647 h 1321"/>
                  <a:gd name="T72" fmla="*/ 2147483647 w 1894"/>
                  <a:gd name="T73" fmla="*/ 2147483647 h 1321"/>
                  <a:gd name="T74" fmla="*/ 2147483647 w 1894"/>
                  <a:gd name="T75" fmla="*/ 2147483647 h 1321"/>
                  <a:gd name="T76" fmla="*/ 2147483647 w 1894"/>
                  <a:gd name="T77" fmla="*/ 2147483647 h 1321"/>
                  <a:gd name="T78" fmla="*/ 2147483647 w 1894"/>
                  <a:gd name="T79" fmla="*/ 2147483647 h 1321"/>
                  <a:gd name="T80" fmla="*/ 2147483647 w 1894"/>
                  <a:gd name="T81" fmla="*/ 2147483647 h 1321"/>
                  <a:gd name="T82" fmla="*/ 2147483647 w 1894"/>
                  <a:gd name="T83" fmla="*/ 2147483647 h 1321"/>
                  <a:gd name="T84" fmla="*/ 2147483647 w 1894"/>
                  <a:gd name="T85" fmla="*/ 2147483647 h 1321"/>
                  <a:gd name="T86" fmla="*/ 2147483647 w 1894"/>
                  <a:gd name="T87" fmla="*/ 2147483647 h 1321"/>
                  <a:gd name="T88" fmla="*/ 2147483647 w 1894"/>
                  <a:gd name="T89" fmla="*/ 2147483647 h 1321"/>
                  <a:gd name="T90" fmla="*/ 2147483647 w 1894"/>
                  <a:gd name="T91" fmla="*/ 2147483647 h 1321"/>
                  <a:gd name="T92" fmla="*/ 2147483647 w 1894"/>
                  <a:gd name="T93" fmla="*/ 2147483647 h 1321"/>
                  <a:gd name="T94" fmla="*/ 2147483647 w 1894"/>
                  <a:gd name="T95" fmla="*/ 2147483647 h 1321"/>
                  <a:gd name="T96" fmla="*/ 2147483647 w 1894"/>
                  <a:gd name="T97" fmla="*/ 2147483647 h 1321"/>
                  <a:gd name="T98" fmla="*/ 2147483647 w 1894"/>
                  <a:gd name="T99" fmla="*/ 2147483647 h 1321"/>
                  <a:gd name="T100" fmla="*/ 2147483647 w 1894"/>
                  <a:gd name="T101" fmla="*/ 2147483647 h 1321"/>
                  <a:gd name="T102" fmla="*/ 2147483647 w 1894"/>
                  <a:gd name="T103" fmla="*/ 2147483647 h 1321"/>
                  <a:gd name="T104" fmla="*/ 2147483647 w 1894"/>
                  <a:gd name="T105" fmla="*/ 2147483647 h 1321"/>
                  <a:gd name="T106" fmla="*/ 2147483647 w 1894"/>
                  <a:gd name="T107" fmla="*/ 2147483647 h 1321"/>
                  <a:gd name="T108" fmla="*/ 2147483647 w 1894"/>
                  <a:gd name="T109" fmla="*/ 2147483647 h 1321"/>
                  <a:gd name="T110" fmla="*/ 2147483647 w 1894"/>
                  <a:gd name="T111" fmla="*/ 2147483647 h 1321"/>
                  <a:gd name="T112" fmla="*/ 2147483647 w 1894"/>
                  <a:gd name="T113" fmla="*/ 2147483647 h 1321"/>
                  <a:gd name="T114" fmla="*/ 2147483647 w 1894"/>
                  <a:gd name="T115" fmla="*/ 2147483647 h 1321"/>
                  <a:gd name="T116" fmla="*/ 2147483647 w 1894"/>
                  <a:gd name="T117" fmla="*/ 2147483647 h 1321"/>
                  <a:gd name="T118" fmla="*/ 2147483647 w 1894"/>
                  <a:gd name="T119" fmla="*/ 2147483647 h 13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94"/>
                  <a:gd name="T181" fmla="*/ 0 h 1321"/>
                  <a:gd name="T182" fmla="*/ 1894 w 1894"/>
                  <a:gd name="T183" fmla="*/ 1321 h 132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94" h="1321">
                    <a:moveTo>
                      <a:pt x="1894" y="219"/>
                    </a:moveTo>
                    <a:lnTo>
                      <a:pt x="1894" y="218"/>
                    </a:lnTo>
                    <a:lnTo>
                      <a:pt x="1893" y="217"/>
                    </a:lnTo>
                    <a:lnTo>
                      <a:pt x="1892" y="215"/>
                    </a:lnTo>
                    <a:lnTo>
                      <a:pt x="1890" y="215"/>
                    </a:lnTo>
                    <a:lnTo>
                      <a:pt x="1889" y="217"/>
                    </a:lnTo>
                    <a:lnTo>
                      <a:pt x="1889" y="218"/>
                    </a:lnTo>
                    <a:lnTo>
                      <a:pt x="1888" y="221"/>
                    </a:lnTo>
                    <a:lnTo>
                      <a:pt x="1888" y="222"/>
                    </a:lnTo>
                    <a:lnTo>
                      <a:pt x="1885" y="225"/>
                    </a:lnTo>
                    <a:lnTo>
                      <a:pt x="1879" y="230"/>
                    </a:lnTo>
                    <a:lnTo>
                      <a:pt x="1873" y="238"/>
                    </a:lnTo>
                    <a:lnTo>
                      <a:pt x="1863" y="248"/>
                    </a:lnTo>
                    <a:lnTo>
                      <a:pt x="1854" y="257"/>
                    </a:lnTo>
                    <a:lnTo>
                      <a:pt x="1846" y="267"/>
                    </a:lnTo>
                    <a:lnTo>
                      <a:pt x="1839" y="274"/>
                    </a:lnTo>
                    <a:lnTo>
                      <a:pt x="1836" y="278"/>
                    </a:lnTo>
                    <a:lnTo>
                      <a:pt x="1828" y="284"/>
                    </a:lnTo>
                    <a:lnTo>
                      <a:pt x="1816" y="291"/>
                    </a:lnTo>
                    <a:lnTo>
                      <a:pt x="1804" y="297"/>
                    </a:lnTo>
                    <a:lnTo>
                      <a:pt x="1799" y="299"/>
                    </a:lnTo>
                    <a:lnTo>
                      <a:pt x="1812" y="288"/>
                    </a:lnTo>
                    <a:lnTo>
                      <a:pt x="1823" y="276"/>
                    </a:lnTo>
                    <a:lnTo>
                      <a:pt x="1831" y="263"/>
                    </a:lnTo>
                    <a:lnTo>
                      <a:pt x="1839" y="248"/>
                    </a:lnTo>
                    <a:lnTo>
                      <a:pt x="1844" y="233"/>
                    </a:lnTo>
                    <a:lnTo>
                      <a:pt x="1849" y="217"/>
                    </a:lnTo>
                    <a:lnTo>
                      <a:pt x="1853" y="200"/>
                    </a:lnTo>
                    <a:lnTo>
                      <a:pt x="1855" y="184"/>
                    </a:lnTo>
                    <a:lnTo>
                      <a:pt x="1854" y="179"/>
                    </a:lnTo>
                    <a:lnTo>
                      <a:pt x="1851" y="173"/>
                    </a:lnTo>
                    <a:lnTo>
                      <a:pt x="1847" y="171"/>
                    </a:lnTo>
                    <a:lnTo>
                      <a:pt x="1842" y="171"/>
                    </a:lnTo>
                    <a:lnTo>
                      <a:pt x="1839" y="186"/>
                    </a:lnTo>
                    <a:lnTo>
                      <a:pt x="1835" y="199"/>
                    </a:lnTo>
                    <a:lnTo>
                      <a:pt x="1831" y="214"/>
                    </a:lnTo>
                    <a:lnTo>
                      <a:pt x="1827" y="228"/>
                    </a:lnTo>
                    <a:lnTo>
                      <a:pt x="1820" y="241"/>
                    </a:lnTo>
                    <a:lnTo>
                      <a:pt x="1814" y="253"/>
                    </a:lnTo>
                    <a:lnTo>
                      <a:pt x="1804" y="265"/>
                    </a:lnTo>
                    <a:lnTo>
                      <a:pt x="1795" y="276"/>
                    </a:lnTo>
                    <a:lnTo>
                      <a:pt x="1780" y="268"/>
                    </a:lnTo>
                    <a:lnTo>
                      <a:pt x="1764" y="261"/>
                    </a:lnTo>
                    <a:lnTo>
                      <a:pt x="1748" y="255"/>
                    </a:lnTo>
                    <a:lnTo>
                      <a:pt x="1732" y="249"/>
                    </a:lnTo>
                    <a:lnTo>
                      <a:pt x="1717" y="244"/>
                    </a:lnTo>
                    <a:lnTo>
                      <a:pt x="1701" y="238"/>
                    </a:lnTo>
                    <a:lnTo>
                      <a:pt x="1685" y="234"/>
                    </a:lnTo>
                    <a:lnTo>
                      <a:pt x="1668" y="230"/>
                    </a:lnTo>
                    <a:lnTo>
                      <a:pt x="1652" y="226"/>
                    </a:lnTo>
                    <a:lnTo>
                      <a:pt x="1636" y="225"/>
                    </a:lnTo>
                    <a:lnTo>
                      <a:pt x="1620" y="223"/>
                    </a:lnTo>
                    <a:lnTo>
                      <a:pt x="1604" y="222"/>
                    </a:lnTo>
                    <a:lnTo>
                      <a:pt x="1588" y="223"/>
                    </a:lnTo>
                    <a:lnTo>
                      <a:pt x="1572" y="225"/>
                    </a:lnTo>
                    <a:lnTo>
                      <a:pt x="1557" y="226"/>
                    </a:lnTo>
                    <a:lnTo>
                      <a:pt x="1541" y="230"/>
                    </a:lnTo>
                    <a:lnTo>
                      <a:pt x="1519" y="248"/>
                    </a:lnTo>
                    <a:lnTo>
                      <a:pt x="1503" y="268"/>
                    </a:lnTo>
                    <a:lnTo>
                      <a:pt x="1490" y="290"/>
                    </a:lnTo>
                    <a:lnTo>
                      <a:pt x="1480" y="313"/>
                    </a:lnTo>
                    <a:lnTo>
                      <a:pt x="1472" y="337"/>
                    </a:lnTo>
                    <a:lnTo>
                      <a:pt x="1465" y="362"/>
                    </a:lnTo>
                    <a:lnTo>
                      <a:pt x="1459" y="387"/>
                    </a:lnTo>
                    <a:lnTo>
                      <a:pt x="1451" y="412"/>
                    </a:lnTo>
                    <a:lnTo>
                      <a:pt x="1428" y="412"/>
                    </a:lnTo>
                    <a:lnTo>
                      <a:pt x="1420" y="429"/>
                    </a:lnTo>
                    <a:lnTo>
                      <a:pt x="1412" y="447"/>
                    </a:lnTo>
                    <a:lnTo>
                      <a:pt x="1406" y="466"/>
                    </a:lnTo>
                    <a:lnTo>
                      <a:pt x="1406" y="483"/>
                    </a:lnTo>
                    <a:lnTo>
                      <a:pt x="1401" y="487"/>
                    </a:lnTo>
                    <a:lnTo>
                      <a:pt x="1395" y="491"/>
                    </a:lnTo>
                    <a:lnTo>
                      <a:pt x="1390" y="495"/>
                    </a:lnTo>
                    <a:lnTo>
                      <a:pt x="1385" y="500"/>
                    </a:lnTo>
                    <a:lnTo>
                      <a:pt x="1379" y="504"/>
                    </a:lnTo>
                    <a:lnTo>
                      <a:pt x="1373" y="506"/>
                    </a:lnTo>
                    <a:lnTo>
                      <a:pt x="1367" y="509"/>
                    </a:lnTo>
                    <a:lnTo>
                      <a:pt x="1360" y="512"/>
                    </a:lnTo>
                    <a:lnTo>
                      <a:pt x="1354" y="500"/>
                    </a:lnTo>
                    <a:lnTo>
                      <a:pt x="1344" y="489"/>
                    </a:lnTo>
                    <a:lnTo>
                      <a:pt x="1334" y="481"/>
                    </a:lnTo>
                    <a:lnTo>
                      <a:pt x="1327" y="470"/>
                    </a:lnTo>
                    <a:lnTo>
                      <a:pt x="1311" y="440"/>
                    </a:lnTo>
                    <a:lnTo>
                      <a:pt x="1293" y="410"/>
                    </a:lnTo>
                    <a:lnTo>
                      <a:pt x="1272" y="385"/>
                    </a:lnTo>
                    <a:lnTo>
                      <a:pt x="1249" y="359"/>
                    </a:lnTo>
                    <a:lnTo>
                      <a:pt x="1223" y="337"/>
                    </a:lnTo>
                    <a:lnTo>
                      <a:pt x="1195" y="317"/>
                    </a:lnTo>
                    <a:lnTo>
                      <a:pt x="1166" y="301"/>
                    </a:lnTo>
                    <a:lnTo>
                      <a:pt x="1135" y="287"/>
                    </a:lnTo>
                    <a:lnTo>
                      <a:pt x="1106" y="263"/>
                    </a:lnTo>
                    <a:lnTo>
                      <a:pt x="1077" y="240"/>
                    </a:lnTo>
                    <a:lnTo>
                      <a:pt x="1047" y="217"/>
                    </a:lnTo>
                    <a:lnTo>
                      <a:pt x="1016" y="196"/>
                    </a:lnTo>
                    <a:lnTo>
                      <a:pt x="984" y="177"/>
                    </a:lnTo>
                    <a:lnTo>
                      <a:pt x="952" y="159"/>
                    </a:lnTo>
                    <a:lnTo>
                      <a:pt x="919" y="142"/>
                    </a:lnTo>
                    <a:lnTo>
                      <a:pt x="886" y="126"/>
                    </a:lnTo>
                    <a:lnTo>
                      <a:pt x="852" y="111"/>
                    </a:lnTo>
                    <a:lnTo>
                      <a:pt x="817" y="99"/>
                    </a:lnTo>
                    <a:lnTo>
                      <a:pt x="782" y="87"/>
                    </a:lnTo>
                    <a:lnTo>
                      <a:pt x="747" y="77"/>
                    </a:lnTo>
                    <a:lnTo>
                      <a:pt x="711" y="68"/>
                    </a:lnTo>
                    <a:lnTo>
                      <a:pt x="676" y="61"/>
                    </a:lnTo>
                    <a:lnTo>
                      <a:pt x="640" y="54"/>
                    </a:lnTo>
                    <a:lnTo>
                      <a:pt x="604" y="50"/>
                    </a:lnTo>
                    <a:lnTo>
                      <a:pt x="597" y="50"/>
                    </a:lnTo>
                    <a:lnTo>
                      <a:pt x="591" y="48"/>
                    </a:lnTo>
                    <a:lnTo>
                      <a:pt x="587" y="43"/>
                    </a:lnTo>
                    <a:lnTo>
                      <a:pt x="587" y="35"/>
                    </a:lnTo>
                    <a:lnTo>
                      <a:pt x="582" y="26"/>
                    </a:lnTo>
                    <a:lnTo>
                      <a:pt x="575" y="19"/>
                    </a:lnTo>
                    <a:lnTo>
                      <a:pt x="566" y="14"/>
                    </a:lnTo>
                    <a:lnTo>
                      <a:pt x="555" y="11"/>
                    </a:lnTo>
                    <a:lnTo>
                      <a:pt x="532" y="10"/>
                    </a:lnTo>
                    <a:lnTo>
                      <a:pt x="511" y="7"/>
                    </a:lnTo>
                    <a:lnTo>
                      <a:pt x="488" y="6"/>
                    </a:lnTo>
                    <a:lnTo>
                      <a:pt x="466" y="4"/>
                    </a:lnTo>
                    <a:lnTo>
                      <a:pt x="444" y="3"/>
                    </a:lnTo>
                    <a:lnTo>
                      <a:pt x="422" y="2"/>
                    </a:lnTo>
                    <a:lnTo>
                      <a:pt x="401" y="0"/>
                    </a:lnTo>
                    <a:lnTo>
                      <a:pt x="378" y="0"/>
                    </a:lnTo>
                    <a:lnTo>
                      <a:pt x="356" y="0"/>
                    </a:lnTo>
                    <a:lnTo>
                      <a:pt x="335" y="2"/>
                    </a:lnTo>
                    <a:lnTo>
                      <a:pt x="312" y="3"/>
                    </a:lnTo>
                    <a:lnTo>
                      <a:pt x="290" y="6"/>
                    </a:lnTo>
                    <a:lnTo>
                      <a:pt x="269" y="10"/>
                    </a:lnTo>
                    <a:lnTo>
                      <a:pt x="247" y="15"/>
                    </a:lnTo>
                    <a:lnTo>
                      <a:pt x="227" y="20"/>
                    </a:lnTo>
                    <a:lnTo>
                      <a:pt x="206" y="29"/>
                    </a:lnTo>
                    <a:lnTo>
                      <a:pt x="204" y="54"/>
                    </a:lnTo>
                    <a:lnTo>
                      <a:pt x="206" y="81"/>
                    </a:lnTo>
                    <a:lnTo>
                      <a:pt x="207" y="107"/>
                    </a:lnTo>
                    <a:lnTo>
                      <a:pt x="210" y="134"/>
                    </a:lnTo>
                    <a:lnTo>
                      <a:pt x="177" y="149"/>
                    </a:lnTo>
                    <a:lnTo>
                      <a:pt x="144" y="165"/>
                    </a:lnTo>
                    <a:lnTo>
                      <a:pt x="110" y="184"/>
                    </a:lnTo>
                    <a:lnTo>
                      <a:pt x="79" y="205"/>
                    </a:lnTo>
                    <a:lnTo>
                      <a:pt x="51" y="228"/>
                    </a:lnTo>
                    <a:lnTo>
                      <a:pt x="28" y="253"/>
                    </a:lnTo>
                    <a:lnTo>
                      <a:pt x="11" y="284"/>
                    </a:lnTo>
                    <a:lnTo>
                      <a:pt x="0" y="320"/>
                    </a:lnTo>
                    <a:lnTo>
                      <a:pt x="25" y="313"/>
                    </a:lnTo>
                    <a:lnTo>
                      <a:pt x="51" y="310"/>
                    </a:lnTo>
                    <a:lnTo>
                      <a:pt x="76" y="310"/>
                    </a:lnTo>
                    <a:lnTo>
                      <a:pt x="102" y="314"/>
                    </a:lnTo>
                    <a:lnTo>
                      <a:pt x="128" y="321"/>
                    </a:lnTo>
                    <a:lnTo>
                      <a:pt x="153" y="330"/>
                    </a:lnTo>
                    <a:lnTo>
                      <a:pt x="176" y="343"/>
                    </a:lnTo>
                    <a:lnTo>
                      <a:pt x="199" y="357"/>
                    </a:lnTo>
                    <a:lnTo>
                      <a:pt x="196" y="364"/>
                    </a:lnTo>
                    <a:lnTo>
                      <a:pt x="195" y="371"/>
                    </a:lnTo>
                    <a:lnTo>
                      <a:pt x="193" y="378"/>
                    </a:lnTo>
                    <a:lnTo>
                      <a:pt x="195" y="385"/>
                    </a:lnTo>
                    <a:lnTo>
                      <a:pt x="185" y="393"/>
                    </a:lnTo>
                    <a:lnTo>
                      <a:pt x="177" y="401"/>
                    </a:lnTo>
                    <a:lnTo>
                      <a:pt x="172" y="412"/>
                    </a:lnTo>
                    <a:lnTo>
                      <a:pt x="172" y="425"/>
                    </a:lnTo>
                    <a:lnTo>
                      <a:pt x="180" y="433"/>
                    </a:lnTo>
                    <a:lnTo>
                      <a:pt x="189" y="439"/>
                    </a:lnTo>
                    <a:lnTo>
                      <a:pt x="199" y="443"/>
                    </a:lnTo>
                    <a:lnTo>
                      <a:pt x="210" y="445"/>
                    </a:lnTo>
                    <a:lnTo>
                      <a:pt x="220" y="448"/>
                    </a:lnTo>
                    <a:lnTo>
                      <a:pt x="231" y="449"/>
                    </a:lnTo>
                    <a:lnTo>
                      <a:pt x="242" y="452"/>
                    </a:lnTo>
                    <a:lnTo>
                      <a:pt x="251" y="455"/>
                    </a:lnTo>
                    <a:lnTo>
                      <a:pt x="255" y="472"/>
                    </a:lnTo>
                    <a:lnTo>
                      <a:pt x="259" y="490"/>
                    </a:lnTo>
                    <a:lnTo>
                      <a:pt x="263" y="508"/>
                    </a:lnTo>
                    <a:lnTo>
                      <a:pt x="274" y="523"/>
                    </a:lnTo>
                    <a:lnTo>
                      <a:pt x="280" y="525"/>
                    </a:lnTo>
                    <a:lnTo>
                      <a:pt x="285" y="525"/>
                    </a:lnTo>
                    <a:lnTo>
                      <a:pt x="289" y="527"/>
                    </a:lnTo>
                    <a:lnTo>
                      <a:pt x="289" y="532"/>
                    </a:lnTo>
                    <a:lnTo>
                      <a:pt x="292" y="542"/>
                    </a:lnTo>
                    <a:lnTo>
                      <a:pt x="298" y="547"/>
                    </a:lnTo>
                    <a:lnTo>
                      <a:pt x="308" y="551"/>
                    </a:lnTo>
                    <a:lnTo>
                      <a:pt x="316" y="555"/>
                    </a:lnTo>
                    <a:lnTo>
                      <a:pt x="327" y="555"/>
                    </a:lnTo>
                    <a:lnTo>
                      <a:pt x="337" y="555"/>
                    </a:lnTo>
                    <a:lnTo>
                      <a:pt x="348" y="555"/>
                    </a:lnTo>
                    <a:lnTo>
                      <a:pt x="360" y="554"/>
                    </a:lnTo>
                    <a:lnTo>
                      <a:pt x="371" y="554"/>
                    </a:lnTo>
                    <a:lnTo>
                      <a:pt x="382" y="551"/>
                    </a:lnTo>
                    <a:lnTo>
                      <a:pt x="391" y="550"/>
                    </a:lnTo>
                    <a:lnTo>
                      <a:pt x="401" y="547"/>
                    </a:lnTo>
                    <a:lnTo>
                      <a:pt x="421" y="583"/>
                    </a:lnTo>
                    <a:lnTo>
                      <a:pt x="441" y="620"/>
                    </a:lnTo>
                    <a:lnTo>
                      <a:pt x="461" y="655"/>
                    </a:lnTo>
                    <a:lnTo>
                      <a:pt x="483" y="692"/>
                    </a:lnTo>
                    <a:lnTo>
                      <a:pt x="505" y="727"/>
                    </a:lnTo>
                    <a:lnTo>
                      <a:pt x="528" y="761"/>
                    </a:lnTo>
                    <a:lnTo>
                      <a:pt x="552" y="793"/>
                    </a:lnTo>
                    <a:lnTo>
                      <a:pt x="578" y="826"/>
                    </a:lnTo>
                    <a:lnTo>
                      <a:pt x="605" y="857"/>
                    </a:lnTo>
                    <a:lnTo>
                      <a:pt x="633" y="885"/>
                    </a:lnTo>
                    <a:lnTo>
                      <a:pt x="663" y="914"/>
                    </a:lnTo>
                    <a:lnTo>
                      <a:pt x="694" y="939"/>
                    </a:lnTo>
                    <a:lnTo>
                      <a:pt x="726" y="964"/>
                    </a:lnTo>
                    <a:lnTo>
                      <a:pt x="761" y="985"/>
                    </a:lnTo>
                    <a:lnTo>
                      <a:pt x="797" y="1004"/>
                    </a:lnTo>
                    <a:lnTo>
                      <a:pt x="835" y="1022"/>
                    </a:lnTo>
                    <a:lnTo>
                      <a:pt x="843" y="1026"/>
                    </a:lnTo>
                    <a:lnTo>
                      <a:pt x="851" y="1029"/>
                    </a:lnTo>
                    <a:lnTo>
                      <a:pt x="859" y="1030"/>
                    </a:lnTo>
                    <a:lnTo>
                      <a:pt x="868" y="1033"/>
                    </a:lnTo>
                    <a:lnTo>
                      <a:pt x="876" y="1034"/>
                    </a:lnTo>
                    <a:lnTo>
                      <a:pt x="885" y="1035"/>
                    </a:lnTo>
                    <a:lnTo>
                      <a:pt x="893" y="1038"/>
                    </a:lnTo>
                    <a:lnTo>
                      <a:pt x="901" y="1041"/>
                    </a:lnTo>
                    <a:lnTo>
                      <a:pt x="914" y="1042"/>
                    </a:lnTo>
                    <a:lnTo>
                      <a:pt x="928" y="1045"/>
                    </a:lnTo>
                    <a:lnTo>
                      <a:pt x="941" y="1046"/>
                    </a:lnTo>
                    <a:lnTo>
                      <a:pt x="956" y="1048"/>
                    </a:lnTo>
                    <a:lnTo>
                      <a:pt x="969" y="1049"/>
                    </a:lnTo>
                    <a:lnTo>
                      <a:pt x="983" y="1050"/>
                    </a:lnTo>
                    <a:lnTo>
                      <a:pt x="997" y="1052"/>
                    </a:lnTo>
                    <a:lnTo>
                      <a:pt x="1011" y="1052"/>
                    </a:lnTo>
                    <a:lnTo>
                      <a:pt x="1024" y="1053"/>
                    </a:lnTo>
                    <a:lnTo>
                      <a:pt x="1039" y="1053"/>
                    </a:lnTo>
                    <a:lnTo>
                      <a:pt x="1053" y="1053"/>
                    </a:lnTo>
                    <a:lnTo>
                      <a:pt x="1066" y="1052"/>
                    </a:lnTo>
                    <a:lnTo>
                      <a:pt x="1081" y="1052"/>
                    </a:lnTo>
                    <a:lnTo>
                      <a:pt x="1094" y="1050"/>
                    </a:lnTo>
                    <a:lnTo>
                      <a:pt x="1108" y="1049"/>
                    </a:lnTo>
                    <a:lnTo>
                      <a:pt x="1121" y="1046"/>
                    </a:lnTo>
                    <a:lnTo>
                      <a:pt x="1143" y="1068"/>
                    </a:lnTo>
                    <a:lnTo>
                      <a:pt x="1166" y="1090"/>
                    </a:lnTo>
                    <a:lnTo>
                      <a:pt x="1187" y="1111"/>
                    </a:lnTo>
                    <a:lnTo>
                      <a:pt x="1210" y="1132"/>
                    </a:lnTo>
                    <a:lnTo>
                      <a:pt x="1233" y="1152"/>
                    </a:lnTo>
                    <a:lnTo>
                      <a:pt x="1256" y="1172"/>
                    </a:lnTo>
                    <a:lnTo>
                      <a:pt x="1280" y="1192"/>
                    </a:lnTo>
                    <a:lnTo>
                      <a:pt x="1304" y="1211"/>
                    </a:lnTo>
                    <a:lnTo>
                      <a:pt x="1328" y="1229"/>
                    </a:lnTo>
                    <a:lnTo>
                      <a:pt x="1354" y="1245"/>
                    </a:lnTo>
                    <a:lnTo>
                      <a:pt x="1379" y="1261"/>
                    </a:lnTo>
                    <a:lnTo>
                      <a:pt x="1405" y="1276"/>
                    </a:lnTo>
                    <a:lnTo>
                      <a:pt x="1433" y="1290"/>
                    </a:lnTo>
                    <a:lnTo>
                      <a:pt x="1460" y="1301"/>
                    </a:lnTo>
                    <a:lnTo>
                      <a:pt x="1490" y="1312"/>
                    </a:lnTo>
                    <a:lnTo>
                      <a:pt x="1519" y="1320"/>
                    </a:lnTo>
                    <a:lnTo>
                      <a:pt x="1526" y="1321"/>
                    </a:lnTo>
                    <a:lnTo>
                      <a:pt x="1534" y="1321"/>
                    </a:lnTo>
                    <a:lnTo>
                      <a:pt x="1541" y="1320"/>
                    </a:lnTo>
                    <a:lnTo>
                      <a:pt x="1547" y="1317"/>
                    </a:lnTo>
                    <a:lnTo>
                      <a:pt x="1580" y="1286"/>
                    </a:lnTo>
                    <a:lnTo>
                      <a:pt x="1607" y="1253"/>
                    </a:lnTo>
                    <a:lnTo>
                      <a:pt x="1629" y="1218"/>
                    </a:lnTo>
                    <a:lnTo>
                      <a:pt x="1650" y="1182"/>
                    </a:lnTo>
                    <a:lnTo>
                      <a:pt x="1668" y="1144"/>
                    </a:lnTo>
                    <a:lnTo>
                      <a:pt x="1687" y="1106"/>
                    </a:lnTo>
                    <a:lnTo>
                      <a:pt x="1707" y="1069"/>
                    </a:lnTo>
                    <a:lnTo>
                      <a:pt x="1730" y="1034"/>
                    </a:lnTo>
                    <a:lnTo>
                      <a:pt x="1732" y="1019"/>
                    </a:lnTo>
                    <a:lnTo>
                      <a:pt x="1741" y="1006"/>
                    </a:lnTo>
                    <a:lnTo>
                      <a:pt x="1750" y="994"/>
                    </a:lnTo>
                    <a:lnTo>
                      <a:pt x="1756" y="979"/>
                    </a:lnTo>
                    <a:lnTo>
                      <a:pt x="1757" y="973"/>
                    </a:lnTo>
                    <a:lnTo>
                      <a:pt x="1756" y="969"/>
                    </a:lnTo>
                    <a:lnTo>
                      <a:pt x="1752" y="964"/>
                    </a:lnTo>
                    <a:lnTo>
                      <a:pt x="1749" y="960"/>
                    </a:lnTo>
                    <a:lnTo>
                      <a:pt x="1748" y="960"/>
                    </a:lnTo>
                    <a:lnTo>
                      <a:pt x="1748" y="961"/>
                    </a:lnTo>
                    <a:lnTo>
                      <a:pt x="1650" y="895"/>
                    </a:lnTo>
                    <a:lnTo>
                      <a:pt x="1650" y="893"/>
                    </a:lnTo>
                    <a:lnTo>
                      <a:pt x="1639" y="895"/>
                    </a:lnTo>
                    <a:lnTo>
                      <a:pt x="1629" y="897"/>
                    </a:lnTo>
                    <a:lnTo>
                      <a:pt x="1621" y="901"/>
                    </a:lnTo>
                    <a:lnTo>
                      <a:pt x="1613" y="907"/>
                    </a:lnTo>
                    <a:lnTo>
                      <a:pt x="1607" y="914"/>
                    </a:lnTo>
                    <a:lnTo>
                      <a:pt x="1600" y="920"/>
                    </a:lnTo>
                    <a:lnTo>
                      <a:pt x="1592" y="926"/>
                    </a:lnTo>
                    <a:lnTo>
                      <a:pt x="1585" y="931"/>
                    </a:lnTo>
                    <a:lnTo>
                      <a:pt x="1572" y="941"/>
                    </a:lnTo>
                    <a:lnTo>
                      <a:pt x="1558" y="950"/>
                    </a:lnTo>
                    <a:lnTo>
                      <a:pt x="1546" y="961"/>
                    </a:lnTo>
                    <a:lnTo>
                      <a:pt x="1534" y="970"/>
                    </a:lnTo>
                    <a:lnTo>
                      <a:pt x="1522" y="983"/>
                    </a:lnTo>
                    <a:lnTo>
                      <a:pt x="1510" y="994"/>
                    </a:lnTo>
                    <a:lnTo>
                      <a:pt x="1498" y="1004"/>
                    </a:lnTo>
                    <a:lnTo>
                      <a:pt x="1484" y="1015"/>
                    </a:lnTo>
                    <a:lnTo>
                      <a:pt x="1484" y="1006"/>
                    </a:lnTo>
                    <a:lnTo>
                      <a:pt x="1481" y="996"/>
                    </a:lnTo>
                    <a:lnTo>
                      <a:pt x="1479" y="988"/>
                    </a:lnTo>
                    <a:lnTo>
                      <a:pt x="1473" y="980"/>
                    </a:lnTo>
                    <a:lnTo>
                      <a:pt x="1467" y="975"/>
                    </a:lnTo>
                    <a:lnTo>
                      <a:pt x="1461" y="970"/>
                    </a:lnTo>
                    <a:lnTo>
                      <a:pt x="1455" y="968"/>
                    </a:lnTo>
                    <a:lnTo>
                      <a:pt x="1448" y="965"/>
                    </a:lnTo>
                    <a:lnTo>
                      <a:pt x="1441" y="945"/>
                    </a:lnTo>
                    <a:lnTo>
                      <a:pt x="1440" y="922"/>
                    </a:lnTo>
                    <a:lnTo>
                      <a:pt x="1440" y="897"/>
                    </a:lnTo>
                    <a:lnTo>
                      <a:pt x="1437" y="874"/>
                    </a:lnTo>
                    <a:lnTo>
                      <a:pt x="1433" y="855"/>
                    </a:lnTo>
                    <a:lnTo>
                      <a:pt x="1430" y="835"/>
                    </a:lnTo>
                    <a:lnTo>
                      <a:pt x="1426" y="816"/>
                    </a:lnTo>
                    <a:lnTo>
                      <a:pt x="1424" y="796"/>
                    </a:lnTo>
                    <a:lnTo>
                      <a:pt x="1418" y="777"/>
                    </a:lnTo>
                    <a:lnTo>
                      <a:pt x="1413" y="759"/>
                    </a:lnTo>
                    <a:lnTo>
                      <a:pt x="1406" y="742"/>
                    </a:lnTo>
                    <a:lnTo>
                      <a:pt x="1397" y="726"/>
                    </a:lnTo>
                    <a:lnTo>
                      <a:pt x="1404" y="723"/>
                    </a:lnTo>
                    <a:lnTo>
                      <a:pt x="1410" y="721"/>
                    </a:lnTo>
                    <a:lnTo>
                      <a:pt x="1417" y="720"/>
                    </a:lnTo>
                    <a:lnTo>
                      <a:pt x="1424" y="721"/>
                    </a:lnTo>
                    <a:lnTo>
                      <a:pt x="1430" y="723"/>
                    </a:lnTo>
                    <a:lnTo>
                      <a:pt x="1437" y="726"/>
                    </a:lnTo>
                    <a:lnTo>
                      <a:pt x="1444" y="728"/>
                    </a:lnTo>
                    <a:lnTo>
                      <a:pt x="1451" y="731"/>
                    </a:lnTo>
                    <a:lnTo>
                      <a:pt x="1456" y="740"/>
                    </a:lnTo>
                    <a:lnTo>
                      <a:pt x="1460" y="751"/>
                    </a:lnTo>
                    <a:lnTo>
                      <a:pt x="1465" y="761"/>
                    </a:lnTo>
                    <a:lnTo>
                      <a:pt x="1472" y="770"/>
                    </a:lnTo>
                    <a:lnTo>
                      <a:pt x="1479" y="780"/>
                    </a:lnTo>
                    <a:lnTo>
                      <a:pt x="1488" y="785"/>
                    </a:lnTo>
                    <a:lnTo>
                      <a:pt x="1499" y="789"/>
                    </a:lnTo>
                    <a:lnTo>
                      <a:pt x="1512" y="791"/>
                    </a:lnTo>
                    <a:lnTo>
                      <a:pt x="1520" y="792"/>
                    </a:lnTo>
                    <a:lnTo>
                      <a:pt x="1529" y="791"/>
                    </a:lnTo>
                    <a:lnTo>
                      <a:pt x="1535" y="789"/>
                    </a:lnTo>
                    <a:lnTo>
                      <a:pt x="1543" y="788"/>
                    </a:lnTo>
                    <a:lnTo>
                      <a:pt x="1550" y="785"/>
                    </a:lnTo>
                    <a:lnTo>
                      <a:pt x="1557" y="781"/>
                    </a:lnTo>
                    <a:lnTo>
                      <a:pt x="1565" y="778"/>
                    </a:lnTo>
                    <a:lnTo>
                      <a:pt x="1572" y="774"/>
                    </a:lnTo>
                    <a:lnTo>
                      <a:pt x="1573" y="777"/>
                    </a:lnTo>
                    <a:lnTo>
                      <a:pt x="1576" y="778"/>
                    </a:lnTo>
                    <a:lnTo>
                      <a:pt x="1576" y="781"/>
                    </a:lnTo>
                    <a:lnTo>
                      <a:pt x="1576" y="784"/>
                    </a:lnTo>
                    <a:lnTo>
                      <a:pt x="1584" y="788"/>
                    </a:lnTo>
                    <a:lnTo>
                      <a:pt x="1592" y="792"/>
                    </a:lnTo>
                    <a:lnTo>
                      <a:pt x="1601" y="793"/>
                    </a:lnTo>
                    <a:lnTo>
                      <a:pt x="1611" y="789"/>
                    </a:lnTo>
                    <a:lnTo>
                      <a:pt x="1621" y="777"/>
                    </a:lnTo>
                    <a:lnTo>
                      <a:pt x="1628" y="763"/>
                    </a:lnTo>
                    <a:lnTo>
                      <a:pt x="1629" y="747"/>
                    </a:lnTo>
                    <a:lnTo>
                      <a:pt x="1627" y="731"/>
                    </a:lnTo>
                    <a:lnTo>
                      <a:pt x="1624" y="723"/>
                    </a:lnTo>
                    <a:lnTo>
                      <a:pt x="1632" y="727"/>
                    </a:lnTo>
                    <a:lnTo>
                      <a:pt x="1641" y="730"/>
                    </a:lnTo>
                    <a:lnTo>
                      <a:pt x="1650" y="728"/>
                    </a:lnTo>
                    <a:lnTo>
                      <a:pt x="1658" y="724"/>
                    </a:lnTo>
                    <a:lnTo>
                      <a:pt x="1682" y="698"/>
                    </a:lnTo>
                    <a:lnTo>
                      <a:pt x="1686" y="711"/>
                    </a:lnTo>
                    <a:lnTo>
                      <a:pt x="1689" y="724"/>
                    </a:lnTo>
                    <a:lnTo>
                      <a:pt x="1690" y="736"/>
                    </a:lnTo>
                    <a:lnTo>
                      <a:pt x="1690" y="751"/>
                    </a:lnTo>
                    <a:lnTo>
                      <a:pt x="1678" y="774"/>
                    </a:lnTo>
                    <a:lnTo>
                      <a:pt x="1668" y="800"/>
                    </a:lnTo>
                    <a:lnTo>
                      <a:pt x="1664" y="826"/>
                    </a:lnTo>
                    <a:lnTo>
                      <a:pt x="1670" y="851"/>
                    </a:lnTo>
                    <a:lnTo>
                      <a:pt x="1667" y="862"/>
                    </a:lnTo>
                    <a:lnTo>
                      <a:pt x="1662" y="873"/>
                    </a:lnTo>
                    <a:lnTo>
                      <a:pt x="1655" y="883"/>
                    </a:lnTo>
                    <a:lnTo>
                      <a:pt x="1650" y="893"/>
                    </a:lnTo>
                    <a:lnTo>
                      <a:pt x="1748" y="960"/>
                    </a:lnTo>
                    <a:lnTo>
                      <a:pt x="1767" y="929"/>
                    </a:lnTo>
                    <a:lnTo>
                      <a:pt x="1785" y="914"/>
                    </a:lnTo>
                    <a:lnTo>
                      <a:pt x="1807" y="896"/>
                    </a:lnTo>
                    <a:lnTo>
                      <a:pt x="1830" y="877"/>
                    </a:lnTo>
                    <a:lnTo>
                      <a:pt x="1849" y="857"/>
                    </a:lnTo>
                    <a:lnTo>
                      <a:pt x="1865" y="835"/>
                    </a:lnTo>
                    <a:lnTo>
                      <a:pt x="1874" y="811"/>
                    </a:lnTo>
                    <a:lnTo>
                      <a:pt x="1877" y="786"/>
                    </a:lnTo>
                    <a:lnTo>
                      <a:pt x="1869" y="759"/>
                    </a:lnTo>
                    <a:lnTo>
                      <a:pt x="1869" y="750"/>
                    </a:lnTo>
                    <a:lnTo>
                      <a:pt x="1865" y="740"/>
                    </a:lnTo>
                    <a:lnTo>
                      <a:pt x="1861" y="731"/>
                    </a:lnTo>
                    <a:lnTo>
                      <a:pt x="1861" y="721"/>
                    </a:lnTo>
                    <a:lnTo>
                      <a:pt x="1858" y="720"/>
                    </a:lnTo>
                    <a:lnTo>
                      <a:pt x="1857" y="716"/>
                    </a:lnTo>
                    <a:lnTo>
                      <a:pt x="1858" y="713"/>
                    </a:lnTo>
                    <a:lnTo>
                      <a:pt x="1857" y="709"/>
                    </a:lnTo>
                    <a:lnTo>
                      <a:pt x="1853" y="701"/>
                    </a:lnTo>
                    <a:lnTo>
                      <a:pt x="1846" y="694"/>
                    </a:lnTo>
                    <a:lnTo>
                      <a:pt x="1839" y="692"/>
                    </a:lnTo>
                    <a:lnTo>
                      <a:pt x="1830" y="692"/>
                    </a:lnTo>
                    <a:lnTo>
                      <a:pt x="1822" y="685"/>
                    </a:lnTo>
                    <a:lnTo>
                      <a:pt x="1814" y="677"/>
                    </a:lnTo>
                    <a:lnTo>
                      <a:pt x="1806" y="670"/>
                    </a:lnTo>
                    <a:lnTo>
                      <a:pt x="1797" y="663"/>
                    </a:lnTo>
                    <a:lnTo>
                      <a:pt x="1745" y="704"/>
                    </a:lnTo>
                    <a:lnTo>
                      <a:pt x="1789" y="657"/>
                    </a:lnTo>
                    <a:lnTo>
                      <a:pt x="1785" y="654"/>
                    </a:lnTo>
                    <a:lnTo>
                      <a:pt x="1783" y="650"/>
                    </a:lnTo>
                    <a:lnTo>
                      <a:pt x="1779" y="647"/>
                    </a:lnTo>
                    <a:lnTo>
                      <a:pt x="1776" y="644"/>
                    </a:lnTo>
                    <a:lnTo>
                      <a:pt x="1775" y="617"/>
                    </a:lnTo>
                    <a:lnTo>
                      <a:pt x="1773" y="589"/>
                    </a:lnTo>
                    <a:lnTo>
                      <a:pt x="1769" y="562"/>
                    </a:lnTo>
                    <a:lnTo>
                      <a:pt x="1765" y="536"/>
                    </a:lnTo>
                    <a:lnTo>
                      <a:pt x="1765" y="520"/>
                    </a:lnTo>
                    <a:lnTo>
                      <a:pt x="1764" y="504"/>
                    </a:lnTo>
                    <a:lnTo>
                      <a:pt x="1765" y="489"/>
                    </a:lnTo>
                    <a:lnTo>
                      <a:pt x="1775" y="477"/>
                    </a:lnTo>
                    <a:lnTo>
                      <a:pt x="1789" y="460"/>
                    </a:lnTo>
                    <a:lnTo>
                      <a:pt x="1801" y="444"/>
                    </a:lnTo>
                    <a:lnTo>
                      <a:pt x="1810" y="425"/>
                    </a:lnTo>
                    <a:lnTo>
                      <a:pt x="1816" y="405"/>
                    </a:lnTo>
                    <a:lnTo>
                      <a:pt x="1820" y="385"/>
                    </a:lnTo>
                    <a:lnTo>
                      <a:pt x="1823" y="363"/>
                    </a:lnTo>
                    <a:lnTo>
                      <a:pt x="1823" y="341"/>
                    </a:lnTo>
                    <a:lnTo>
                      <a:pt x="1823" y="320"/>
                    </a:lnTo>
                    <a:lnTo>
                      <a:pt x="1838" y="313"/>
                    </a:lnTo>
                    <a:lnTo>
                      <a:pt x="1851" y="303"/>
                    </a:lnTo>
                    <a:lnTo>
                      <a:pt x="1862" y="292"/>
                    </a:lnTo>
                    <a:lnTo>
                      <a:pt x="1873" y="279"/>
                    </a:lnTo>
                    <a:lnTo>
                      <a:pt x="1881" y="265"/>
                    </a:lnTo>
                    <a:lnTo>
                      <a:pt x="1886" y="251"/>
                    </a:lnTo>
                    <a:lnTo>
                      <a:pt x="1892" y="236"/>
                    </a:lnTo>
                    <a:lnTo>
                      <a:pt x="1894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593" name="Freeform 9"/>
              <p:cNvSpPr>
                <a:spLocks/>
              </p:cNvSpPr>
              <p:nvPr/>
            </p:nvSpPr>
            <p:spPr bwMode="auto">
              <a:xfrm rot="3207532" flipH="1">
                <a:off x="5090183" y="3285343"/>
                <a:ext cx="41275" cy="36513"/>
              </a:xfrm>
              <a:custGeom>
                <a:avLst/>
                <a:gdLst>
                  <a:gd name="T0" fmla="*/ 2147483647 w 52"/>
                  <a:gd name="T1" fmla="*/ 2147483647 h 47"/>
                  <a:gd name="T2" fmla="*/ 2147483647 w 52"/>
                  <a:gd name="T3" fmla="*/ 2147483647 h 47"/>
                  <a:gd name="T4" fmla="*/ 2147483647 w 52"/>
                  <a:gd name="T5" fmla="*/ 2147483647 h 47"/>
                  <a:gd name="T6" fmla="*/ 2147483647 w 52"/>
                  <a:gd name="T7" fmla="*/ 2147483647 h 47"/>
                  <a:gd name="T8" fmla="*/ 2147483647 w 52"/>
                  <a:gd name="T9" fmla="*/ 0 h 47"/>
                  <a:gd name="T10" fmla="*/ 0 w 52"/>
                  <a:gd name="T11" fmla="*/ 2147483647 h 47"/>
                  <a:gd name="T12" fmla="*/ 2147483647 w 52"/>
                  <a:gd name="T13" fmla="*/ 21474836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47"/>
                  <a:gd name="T23" fmla="*/ 52 w 52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47">
                    <a:moveTo>
                      <a:pt x="52" y="6"/>
                    </a:moveTo>
                    <a:lnTo>
                      <a:pt x="51" y="5"/>
                    </a:lnTo>
                    <a:lnTo>
                      <a:pt x="48" y="2"/>
                    </a:lnTo>
                    <a:lnTo>
                      <a:pt x="47" y="1"/>
                    </a:lnTo>
                    <a:lnTo>
                      <a:pt x="44" y="0"/>
                    </a:lnTo>
                    <a:lnTo>
                      <a:pt x="0" y="47"/>
                    </a:ln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594" name="Freeform 10"/>
              <p:cNvSpPr>
                <a:spLocks/>
              </p:cNvSpPr>
              <p:nvPr/>
            </p:nvSpPr>
            <p:spPr bwMode="auto">
              <a:xfrm rot="3207532" flipH="1">
                <a:off x="5267439" y="3516521"/>
                <a:ext cx="141288" cy="96838"/>
              </a:xfrm>
              <a:custGeom>
                <a:avLst/>
                <a:gdLst>
                  <a:gd name="T0" fmla="*/ 2147483647 w 177"/>
                  <a:gd name="T1" fmla="*/ 2147483647 h 122"/>
                  <a:gd name="T2" fmla="*/ 2147483647 w 177"/>
                  <a:gd name="T3" fmla="*/ 2147483647 h 122"/>
                  <a:gd name="T4" fmla="*/ 2147483647 w 177"/>
                  <a:gd name="T5" fmla="*/ 2147483647 h 122"/>
                  <a:gd name="T6" fmla="*/ 2147483647 w 177"/>
                  <a:gd name="T7" fmla="*/ 2147483647 h 122"/>
                  <a:gd name="T8" fmla="*/ 2147483647 w 177"/>
                  <a:gd name="T9" fmla="*/ 2147483647 h 122"/>
                  <a:gd name="T10" fmla="*/ 2147483647 w 177"/>
                  <a:gd name="T11" fmla="*/ 2147483647 h 122"/>
                  <a:gd name="T12" fmla="*/ 2147483647 w 177"/>
                  <a:gd name="T13" fmla="*/ 2147483647 h 122"/>
                  <a:gd name="T14" fmla="*/ 2147483647 w 177"/>
                  <a:gd name="T15" fmla="*/ 2147483647 h 122"/>
                  <a:gd name="T16" fmla="*/ 2147483647 w 177"/>
                  <a:gd name="T17" fmla="*/ 2147483647 h 122"/>
                  <a:gd name="T18" fmla="*/ 2147483647 w 177"/>
                  <a:gd name="T19" fmla="*/ 2147483647 h 122"/>
                  <a:gd name="T20" fmla="*/ 2147483647 w 177"/>
                  <a:gd name="T21" fmla="*/ 2147483647 h 122"/>
                  <a:gd name="T22" fmla="*/ 2147483647 w 177"/>
                  <a:gd name="T23" fmla="*/ 2147483647 h 122"/>
                  <a:gd name="T24" fmla="*/ 0 w 177"/>
                  <a:gd name="T25" fmla="*/ 2147483647 h 122"/>
                  <a:gd name="T26" fmla="*/ 2147483647 w 177"/>
                  <a:gd name="T27" fmla="*/ 2147483647 h 122"/>
                  <a:gd name="T28" fmla="*/ 2147483647 w 177"/>
                  <a:gd name="T29" fmla="*/ 2147483647 h 122"/>
                  <a:gd name="T30" fmla="*/ 2147483647 w 177"/>
                  <a:gd name="T31" fmla="*/ 2147483647 h 122"/>
                  <a:gd name="T32" fmla="*/ 2147483647 w 177"/>
                  <a:gd name="T33" fmla="*/ 0 h 122"/>
                  <a:gd name="T34" fmla="*/ 2147483647 w 177"/>
                  <a:gd name="T35" fmla="*/ 2147483647 h 1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7"/>
                  <a:gd name="T55" fmla="*/ 0 h 122"/>
                  <a:gd name="T56" fmla="*/ 177 w 177"/>
                  <a:gd name="T57" fmla="*/ 122 h 1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7" h="122">
                    <a:moveTo>
                      <a:pt x="177" y="69"/>
                    </a:moveTo>
                    <a:lnTo>
                      <a:pt x="176" y="81"/>
                    </a:lnTo>
                    <a:lnTo>
                      <a:pt x="173" y="93"/>
                    </a:lnTo>
                    <a:lnTo>
                      <a:pt x="169" y="105"/>
                    </a:lnTo>
                    <a:lnTo>
                      <a:pt x="164" y="116"/>
                    </a:lnTo>
                    <a:lnTo>
                      <a:pt x="142" y="112"/>
                    </a:lnTo>
                    <a:lnTo>
                      <a:pt x="122" y="111"/>
                    </a:lnTo>
                    <a:lnTo>
                      <a:pt x="102" y="113"/>
                    </a:lnTo>
                    <a:lnTo>
                      <a:pt x="82" y="116"/>
                    </a:lnTo>
                    <a:lnTo>
                      <a:pt x="63" y="120"/>
                    </a:lnTo>
                    <a:lnTo>
                      <a:pt x="43" y="122"/>
                    </a:lnTo>
                    <a:lnTo>
                      <a:pt x="21" y="122"/>
                    </a:lnTo>
                    <a:lnTo>
                      <a:pt x="0" y="118"/>
                    </a:lnTo>
                    <a:lnTo>
                      <a:pt x="4" y="86"/>
                    </a:lnTo>
                    <a:lnTo>
                      <a:pt x="10" y="57"/>
                    </a:lnTo>
                    <a:lnTo>
                      <a:pt x="18" y="28"/>
                    </a:lnTo>
                    <a:lnTo>
                      <a:pt x="29" y="0"/>
                    </a:lnTo>
                    <a:lnTo>
                      <a:pt x="177" y="69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595" name="Freeform 11"/>
              <p:cNvSpPr>
                <a:spLocks/>
              </p:cNvSpPr>
              <p:nvPr/>
            </p:nvSpPr>
            <p:spPr bwMode="auto">
              <a:xfrm rot="3207532" flipH="1">
                <a:off x="5212082" y="3106216"/>
                <a:ext cx="331788" cy="182563"/>
              </a:xfrm>
              <a:custGeom>
                <a:avLst/>
                <a:gdLst>
                  <a:gd name="T0" fmla="*/ 2147483647 w 419"/>
                  <a:gd name="T1" fmla="*/ 2147483647 h 231"/>
                  <a:gd name="T2" fmla="*/ 2147483647 w 419"/>
                  <a:gd name="T3" fmla="*/ 2147483647 h 231"/>
                  <a:gd name="T4" fmla="*/ 2147483647 w 419"/>
                  <a:gd name="T5" fmla="*/ 2147483647 h 231"/>
                  <a:gd name="T6" fmla="*/ 2147483647 w 419"/>
                  <a:gd name="T7" fmla="*/ 2147483647 h 231"/>
                  <a:gd name="T8" fmla="*/ 2147483647 w 419"/>
                  <a:gd name="T9" fmla="*/ 2147483647 h 231"/>
                  <a:gd name="T10" fmla="*/ 2147483647 w 419"/>
                  <a:gd name="T11" fmla="*/ 2147483647 h 231"/>
                  <a:gd name="T12" fmla="*/ 2147483647 w 419"/>
                  <a:gd name="T13" fmla="*/ 2147483647 h 231"/>
                  <a:gd name="T14" fmla="*/ 2147483647 w 419"/>
                  <a:gd name="T15" fmla="*/ 2147483647 h 231"/>
                  <a:gd name="T16" fmla="*/ 2147483647 w 419"/>
                  <a:gd name="T17" fmla="*/ 2147483647 h 231"/>
                  <a:gd name="T18" fmla="*/ 2147483647 w 419"/>
                  <a:gd name="T19" fmla="*/ 0 h 231"/>
                  <a:gd name="T20" fmla="*/ 2147483647 w 419"/>
                  <a:gd name="T21" fmla="*/ 0 h 231"/>
                  <a:gd name="T22" fmla="*/ 2147483647 w 419"/>
                  <a:gd name="T23" fmla="*/ 2147483647 h 231"/>
                  <a:gd name="T24" fmla="*/ 2147483647 w 419"/>
                  <a:gd name="T25" fmla="*/ 2147483647 h 231"/>
                  <a:gd name="T26" fmla="*/ 2147483647 w 419"/>
                  <a:gd name="T27" fmla="*/ 2147483647 h 231"/>
                  <a:gd name="T28" fmla="*/ 2147483647 w 419"/>
                  <a:gd name="T29" fmla="*/ 2147483647 h 231"/>
                  <a:gd name="T30" fmla="*/ 2147483647 w 419"/>
                  <a:gd name="T31" fmla="*/ 2147483647 h 231"/>
                  <a:gd name="T32" fmla="*/ 2147483647 w 419"/>
                  <a:gd name="T33" fmla="*/ 2147483647 h 231"/>
                  <a:gd name="T34" fmla="*/ 2147483647 w 419"/>
                  <a:gd name="T35" fmla="*/ 2147483647 h 231"/>
                  <a:gd name="T36" fmla="*/ 2147483647 w 419"/>
                  <a:gd name="T37" fmla="*/ 2147483647 h 231"/>
                  <a:gd name="T38" fmla="*/ 2147483647 w 419"/>
                  <a:gd name="T39" fmla="*/ 2147483647 h 231"/>
                  <a:gd name="T40" fmla="*/ 2147483647 w 419"/>
                  <a:gd name="T41" fmla="*/ 2147483647 h 231"/>
                  <a:gd name="T42" fmla="*/ 2147483647 w 419"/>
                  <a:gd name="T43" fmla="*/ 2147483647 h 231"/>
                  <a:gd name="T44" fmla="*/ 2147483647 w 419"/>
                  <a:gd name="T45" fmla="*/ 2147483647 h 231"/>
                  <a:gd name="T46" fmla="*/ 2147483647 w 419"/>
                  <a:gd name="T47" fmla="*/ 2147483647 h 231"/>
                  <a:gd name="T48" fmla="*/ 2147483647 w 419"/>
                  <a:gd name="T49" fmla="*/ 2147483647 h 231"/>
                  <a:gd name="T50" fmla="*/ 2147483647 w 419"/>
                  <a:gd name="T51" fmla="*/ 2147483647 h 231"/>
                  <a:gd name="T52" fmla="*/ 2147483647 w 419"/>
                  <a:gd name="T53" fmla="*/ 2147483647 h 231"/>
                  <a:gd name="T54" fmla="*/ 2147483647 w 419"/>
                  <a:gd name="T55" fmla="*/ 2147483647 h 231"/>
                  <a:gd name="T56" fmla="*/ 2147483647 w 419"/>
                  <a:gd name="T57" fmla="*/ 2147483647 h 231"/>
                  <a:gd name="T58" fmla="*/ 2147483647 w 419"/>
                  <a:gd name="T59" fmla="*/ 2147483647 h 231"/>
                  <a:gd name="T60" fmla="*/ 2147483647 w 419"/>
                  <a:gd name="T61" fmla="*/ 2147483647 h 231"/>
                  <a:gd name="T62" fmla="*/ 2147483647 w 419"/>
                  <a:gd name="T63" fmla="*/ 2147483647 h 231"/>
                  <a:gd name="T64" fmla="*/ 2147483647 w 419"/>
                  <a:gd name="T65" fmla="*/ 2147483647 h 231"/>
                  <a:gd name="T66" fmla="*/ 2147483647 w 419"/>
                  <a:gd name="T67" fmla="*/ 2147483647 h 231"/>
                  <a:gd name="T68" fmla="*/ 2147483647 w 419"/>
                  <a:gd name="T69" fmla="*/ 2147483647 h 231"/>
                  <a:gd name="T70" fmla="*/ 2147483647 w 419"/>
                  <a:gd name="T71" fmla="*/ 2147483647 h 231"/>
                  <a:gd name="T72" fmla="*/ 2147483647 w 419"/>
                  <a:gd name="T73" fmla="*/ 2147483647 h 231"/>
                  <a:gd name="T74" fmla="*/ 2147483647 w 419"/>
                  <a:gd name="T75" fmla="*/ 2147483647 h 231"/>
                  <a:gd name="T76" fmla="*/ 2147483647 w 419"/>
                  <a:gd name="T77" fmla="*/ 2147483647 h 231"/>
                  <a:gd name="T78" fmla="*/ 2147483647 w 419"/>
                  <a:gd name="T79" fmla="*/ 2147483647 h 231"/>
                  <a:gd name="T80" fmla="*/ 2147483647 w 419"/>
                  <a:gd name="T81" fmla="*/ 2147483647 h 231"/>
                  <a:gd name="T82" fmla="*/ 2147483647 w 419"/>
                  <a:gd name="T83" fmla="*/ 2147483647 h 231"/>
                  <a:gd name="T84" fmla="*/ 2147483647 w 419"/>
                  <a:gd name="T85" fmla="*/ 2147483647 h 231"/>
                  <a:gd name="T86" fmla="*/ 2147483647 w 419"/>
                  <a:gd name="T87" fmla="*/ 2147483647 h 231"/>
                  <a:gd name="T88" fmla="*/ 2147483647 w 419"/>
                  <a:gd name="T89" fmla="*/ 2147483647 h 231"/>
                  <a:gd name="T90" fmla="*/ 2147483647 w 419"/>
                  <a:gd name="T91" fmla="*/ 2147483647 h 231"/>
                  <a:gd name="T92" fmla="*/ 2147483647 w 419"/>
                  <a:gd name="T93" fmla="*/ 2147483647 h 231"/>
                  <a:gd name="T94" fmla="*/ 2147483647 w 419"/>
                  <a:gd name="T95" fmla="*/ 2147483647 h 231"/>
                  <a:gd name="T96" fmla="*/ 0 w 419"/>
                  <a:gd name="T97" fmla="*/ 2147483647 h 231"/>
                  <a:gd name="T98" fmla="*/ 2147483647 w 419"/>
                  <a:gd name="T99" fmla="*/ 2147483647 h 231"/>
                  <a:gd name="T100" fmla="*/ 2147483647 w 419"/>
                  <a:gd name="T101" fmla="*/ 2147483647 h 231"/>
                  <a:gd name="T102" fmla="*/ 2147483647 w 419"/>
                  <a:gd name="T103" fmla="*/ 2147483647 h 2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19"/>
                  <a:gd name="T157" fmla="*/ 0 h 231"/>
                  <a:gd name="T158" fmla="*/ 419 w 419"/>
                  <a:gd name="T159" fmla="*/ 231 h 2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19" h="231">
                    <a:moveTo>
                      <a:pt x="345" y="96"/>
                    </a:moveTo>
                    <a:lnTo>
                      <a:pt x="357" y="88"/>
                    </a:lnTo>
                    <a:lnTo>
                      <a:pt x="369" y="80"/>
                    </a:lnTo>
                    <a:lnTo>
                      <a:pt x="378" y="69"/>
                    </a:lnTo>
                    <a:lnTo>
                      <a:pt x="388" y="58"/>
                    </a:lnTo>
                    <a:lnTo>
                      <a:pt x="397" y="46"/>
                    </a:lnTo>
                    <a:lnTo>
                      <a:pt x="405" y="32"/>
                    </a:lnTo>
                    <a:lnTo>
                      <a:pt x="412" y="20"/>
                    </a:lnTo>
                    <a:lnTo>
                      <a:pt x="419" y="8"/>
                    </a:lnTo>
                    <a:lnTo>
                      <a:pt x="414" y="0"/>
                    </a:lnTo>
                    <a:lnTo>
                      <a:pt x="409" y="0"/>
                    </a:lnTo>
                    <a:lnTo>
                      <a:pt x="400" y="8"/>
                    </a:lnTo>
                    <a:lnTo>
                      <a:pt x="390" y="22"/>
                    </a:lnTo>
                    <a:lnTo>
                      <a:pt x="381" y="37"/>
                    </a:lnTo>
                    <a:lnTo>
                      <a:pt x="371" y="50"/>
                    </a:lnTo>
                    <a:lnTo>
                      <a:pt x="363" y="62"/>
                    </a:lnTo>
                    <a:lnTo>
                      <a:pt x="359" y="69"/>
                    </a:lnTo>
                    <a:lnTo>
                      <a:pt x="351" y="74"/>
                    </a:lnTo>
                    <a:lnTo>
                      <a:pt x="342" y="80"/>
                    </a:lnTo>
                    <a:lnTo>
                      <a:pt x="334" y="84"/>
                    </a:lnTo>
                    <a:lnTo>
                      <a:pt x="330" y="85"/>
                    </a:lnTo>
                    <a:lnTo>
                      <a:pt x="326" y="85"/>
                    </a:lnTo>
                    <a:lnTo>
                      <a:pt x="323" y="83"/>
                    </a:lnTo>
                    <a:lnTo>
                      <a:pt x="320" y="80"/>
                    </a:lnTo>
                    <a:lnTo>
                      <a:pt x="320" y="76"/>
                    </a:lnTo>
                    <a:lnTo>
                      <a:pt x="306" y="69"/>
                    </a:lnTo>
                    <a:lnTo>
                      <a:pt x="289" y="61"/>
                    </a:lnTo>
                    <a:lnTo>
                      <a:pt x="273" y="54"/>
                    </a:lnTo>
                    <a:lnTo>
                      <a:pt x="257" y="47"/>
                    </a:lnTo>
                    <a:lnTo>
                      <a:pt x="240" y="42"/>
                    </a:lnTo>
                    <a:lnTo>
                      <a:pt x="222" y="35"/>
                    </a:lnTo>
                    <a:lnTo>
                      <a:pt x="205" y="31"/>
                    </a:lnTo>
                    <a:lnTo>
                      <a:pt x="187" y="27"/>
                    </a:lnTo>
                    <a:lnTo>
                      <a:pt x="171" y="26"/>
                    </a:lnTo>
                    <a:lnTo>
                      <a:pt x="154" y="24"/>
                    </a:lnTo>
                    <a:lnTo>
                      <a:pt x="136" y="24"/>
                    </a:lnTo>
                    <a:lnTo>
                      <a:pt x="120" y="26"/>
                    </a:lnTo>
                    <a:lnTo>
                      <a:pt x="104" y="30"/>
                    </a:lnTo>
                    <a:lnTo>
                      <a:pt x="88" y="35"/>
                    </a:lnTo>
                    <a:lnTo>
                      <a:pt x="73" y="42"/>
                    </a:lnTo>
                    <a:lnTo>
                      <a:pt x="58" y="51"/>
                    </a:lnTo>
                    <a:lnTo>
                      <a:pt x="47" y="69"/>
                    </a:lnTo>
                    <a:lnTo>
                      <a:pt x="38" y="88"/>
                    </a:lnTo>
                    <a:lnTo>
                      <a:pt x="31" y="107"/>
                    </a:lnTo>
                    <a:lnTo>
                      <a:pt x="25" y="127"/>
                    </a:lnTo>
                    <a:lnTo>
                      <a:pt x="19" y="148"/>
                    </a:lnTo>
                    <a:lnTo>
                      <a:pt x="14" y="168"/>
                    </a:lnTo>
                    <a:lnTo>
                      <a:pt x="7" y="188"/>
                    </a:lnTo>
                    <a:lnTo>
                      <a:pt x="0" y="208"/>
                    </a:lnTo>
                    <a:lnTo>
                      <a:pt x="19" y="231"/>
                    </a:lnTo>
                    <a:lnTo>
                      <a:pt x="216" y="148"/>
                    </a:lnTo>
                    <a:lnTo>
                      <a:pt x="345" y="96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596" name="Freeform 12"/>
              <p:cNvSpPr>
                <a:spLocks/>
              </p:cNvSpPr>
              <p:nvPr/>
            </p:nvSpPr>
            <p:spPr bwMode="auto">
              <a:xfrm rot="3207532" flipH="1">
                <a:off x="5113954" y="3189110"/>
                <a:ext cx="425450" cy="355600"/>
              </a:xfrm>
              <a:custGeom>
                <a:avLst/>
                <a:gdLst>
                  <a:gd name="T0" fmla="*/ 2147483647 w 537"/>
                  <a:gd name="T1" fmla="*/ 2147483647 h 448"/>
                  <a:gd name="T2" fmla="*/ 2147483647 w 537"/>
                  <a:gd name="T3" fmla="*/ 2147483647 h 448"/>
                  <a:gd name="T4" fmla="*/ 2147483647 w 537"/>
                  <a:gd name="T5" fmla="*/ 2147483647 h 448"/>
                  <a:gd name="T6" fmla="*/ 2147483647 w 537"/>
                  <a:gd name="T7" fmla="*/ 2147483647 h 448"/>
                  <a:gd name="T8" fmla="*/ 2147483647 w 537"/>
                  <a:gd name="T9" fmla="*/ 2147483647 h 448"/>
                  <a:gd name="T10" fmla="*/ 2147483647 w 537"/>
                  <a:gd name="T11" fmla="*/ 2147483647 h 448"/>
                  <a:gd name="T12" fmla="*/ 2147483647 w 537"/>
                  <a:gd name="T13" fmla="*/ 2147483647 h 448"/>
                  <a:gd name="T14" fmla="*/ 2147483647 w 537"/>
                  <a:gd name="T15" fmla="*/ 2147483647 h 448"/>
                  <a:gd name="T16" fmla="*/ 2147483647 w 537"/>
                  <a:gd name="T17" fmla="*/ 2147483647 h 448"/>
                  <a:gd name="T18" fmla="*/ 2147483647 w 537"/>
                  <a:gd name="T19" fmla="*/ 2147483647 h 448"/>
                  <a:gd name="T20" fmla="*/ 2147483647 w 537"/>
                  <a:gd name="T21" fmla="*/ 2147483647 h 448"/>
                  <a:gd name="T22" fmla="*/ 2147483647 w 537"/>
                  <a:gd name="T23" fmla="*/ 2147483647 h 448"/>
                  <a:gd name="T24" fmla="*/ 2147483647 w 537"/>
                  <a:gd name="T25" fmla="*/ 2147483647 h 448"/>
                  <a:gd name="T26" fmla="*/ 2147483647 w 537"/>
                  <a:gd name="T27" fmla="*/ 2147483647 h 448"/>
                  <a:gd name="T28" fmla="*/ 2147483647 w 537"/>
                  <a:gd name="T29" fmla="*/ 2147483647 h 448"/>
                  <a:gd name="T30" fmla="*/ 2147483647 w 537"/>
                  <a:gd name="T31" fmla="*/ 2147483647 h 448"/>
                  <a:gd name="T32" fmla="*/ 2147483647 w 537"/>
                  <a:gd name="T33" fmla="*/ 2147483647 h 448"/>
                  <a:gd name="T34" fmla="*/ 2147483647 w 537"/>
                  <a:gd name="T35" fmla="*/ 2147483647 h 448"/>
                  <a:gd name="T36" fmla="*/ 2147483647 w 537"/>
                  <a:gd name="T37" fmla="*/ 2147483647 h 448"/>
                  <a:gd name="T38" fmla="*/ 2147483647 w 537"/>
                  <a:gd name="T39" fmla="*/ 2147483647 h 448"/>
                  <a:gd name="T40" fmla="*/ 2147483647 w 537"/>
                  <a:gd name="T41" fmla="*/ 2147483647 h 448"/>
                  <a:gd name="T42" fmla="*/ 2147483647 w 537"/>
                  <a:gd name="T43" fmla="*/ 2147483647 h 448"/>
                  <a:gd name="T44" fmla="*/ 2147483647 w 537"/>
                  <a:gd name="T45" fmla="*/ 2147483647 h 448"/>
                  <a:gd name="T46" fmla="*/ 2147483647 w 537"/>
                  <a:gd name="T47" fmla="*/ 2147483647 h 448"/>
                  <a:gd name="T48" fmla="*/ 2147483647 w 537"/>
                  <a:gd name="T49" fmla="*/ 2147483647 h 448"/>
                  <a:gd name="T50" fmla="*/ 2147483647 w 537"/>
                  <a:gd name="T51" fmla="*/ 2147483647 h 448"/>
                  <a:gd name="T52" fmla="*/ 2147483647 w 537"/>
                  <a:gd name="T53" fmla="*/ 2147483647 h 448"/>
                  <a:gd name="T54" fmla="*/ 2147483647 w 537"/>
                  <a:gd name="T55" fmla="*/ 2147483647 h 448"/>
                  <a:gd name="T56" fmla="*/ 2147483647 w 537"/>
                  <a:gd name="T57" fmla="*/ 2147483647 h 448"/>
                  <a:gd name="T58" fmla="*/ 2147483647 w 537"/>
                  <a:gd name="T59" fmla="*/ 2147483647 h 448"/>
                  <a:gd name="T60" fmla="*/ 2147483647 w 537"/>
                  <a:gd name="T61" fmla="*/ 2147483647 h 448"/>
                  <a:gd name="T62" fmla="*/ 2147483647 w 537"/>
                  <a:gd name="T63" fmla="*/ 2147483647 h 448"/>
                  <a:gd name="T64" fmla="*/ 2147483647 w 537"/>
                  <a:gd name="T65" fmla="*/ 2147483647 h 448"/>
                  <a:gd name="T66" fmla="*/ 2147483647 w 537"/>
                  <a:gd name="T67" fmla="*/ 2147483647 h 448"/>
                  <a:gd name="T68" fmla="*/ 2147483647 w 537"/>
                  <a:gd name="T69" fmla="*/ 2147483647 h 448"/>
                  <a:gd name="T70" fmla="*/ 2147483647 w 537"/>
                  <a:gd name="T71" fmla="*/ 2147483647 h 448"/>
                  <a:gd name="T72" fmla="*/ 2147483647 w 537"/>
                  <a:gd name="T73" fmla="*/ 2147483647 h 448"/>
                  <a:gd name="T74" fmla="*/ 2147483647 w 537"/>
                  <a:gd name="T75" fmla="*/ 2147483647 h 448"/>
                  <a:gd name="T76" fmla="*/ 2147483647 w 537"/>
                  <a:gd name="T77" fmla="*/ 2147483647 h 448"/>
                  <a:gd name="T78" fmla="*/ 2147483647 w 537"/>
                  <a:gd name="T79" fmla="*/ 2147483647 h 448"/>
                  <a:gd name="T80" fmla="*/ 2147483647 w 537"/>
                  <a:gd name="T81" fmla="*/ 2147483647 h 448"/>
                  <a:gd name="T82" fmla="*/ 2147483647 w 537"/>
                  <a:gd name="T83" fmla="*/ 2147483647 h 448"/>
                  <a:gd name="T84" fmla="*/ 2147483647 w 537"/>
                  <a:gd name="T85" fmla="*/ 0 h 44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37"/>
                  <a:gd name="T130" fmla="*/ 0 h 448"/>
                  <a:gd name="T131" fmla="*/ 537 w 537"/>
                  <a:gd name="T132" fmla="*/ 448 h 44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37" h="448">
                    <a:moveTo>
                      <a:pt x="537" y="26"/>
                    </a:moveTo>
                    <a:lnTo>
                      <a:pt x="533" y="44"/>
                    </a:lnTo>
                    <a:lnTo>
                      <a:pt x="530" y="60"/>
                    </a:lnTo>
                    <a:lnTo>
                      <a:pt x="527" y="78"/>
                    </a:lnTo>
                    <a:lnTo>
                      <a:pt x="527" y="95"/>
                    </a:lnTo>
                    <a:lnTo>
                      <a:pt x="494" y="121"/>
                    </a:lnTo>
                    <a:lnTo>
                      <a:pt x="453" y="207"/>
                    </a:lnTo>
                    <a:lnTo>
                      <a:pt x="453" y="210"/>
                    </a:lnTo>
                    <a:lnTo>
                      <a:pt x="453" y="217"/>
                    </a:lnTo>
                    <a:lnTo>
                      <a:pt x="453" y="228"/>
                    </a:lnTo>
                    <a:lnTo>
                      <a:pt x="453" y="241"/>
                    </a:lnTo>
                    <a:lnTo>
                      <a:pt x="453" y="260"/>
                    </a:lnTo>
                    <a:lnTo>
                      <a:pt x="453" y="279"/>
                    </a:lnTo>
                    <a:lnTo>
                      <a:pt x="453" y="294"/>
                    </a:lnTo>
                    <a:lnTo>
                      <a:pt x="453" y="302"/>
                    </a:lnTo>
                    <a:lnTo>
                      <a:pt x="451" y="306"/>
                    </a:lnTo>
                    <a:lnTo>
                      <a:pt x="441" y="310"/>
                    </a:lnTo>
                    <a:lnTo>
                      <a:pt x="429" y="317"/>
                    </a:lnTo>
                    <a:lnTo>
                      <a:pt x="416" y="322"/>
                    </a:lnTo>
                    <a:lnTo>
                      <a:pt x="401" y="328"/>
                    </a:lnTo>
                    <a:lnTo>
                      <a:pt x="389" y="335"/>
                    </a:lnTo>
                    <a:lnTo>
                      <a:pt x="379" y="339"/>
                    </a:lnTo>
                    <a:lnTo>
                      <a:pt x="374" y="343"/>
                    </a:lnTo>
                    <a:lnTo>
                      <a:pt x="369" y="348"/>
                    </a:lnTo>
                    <a:lnTo>
                      <a:pt x="355" y="359"/>
                    </a:lnTo>
                    <a:lnTo>
                      <a:pt x="336" y="374"/>
                    </a:lnTo>
                    <a:lnTo>
                      <a:pt x="316" y="389"/>
                    </a:lnTo>
                    <a:lnTo>
                      <a:pt x="295" y="405"/>
                    </a:lnTo>
                    <a:lnTo>
                      <a:pt x="274" y="420"/>
                    </a:lnTo>
                    <a:lnTo>
                      <a:pt x="260" y="432"/>
                    </a:lnTo>
                    <a:lnTo>
                      <a:pt x="250" y="440"/>
                    </a:lnTo>
                    <a:lnTo>
                      <a:pt x="245" y="444"/>
                    </a:lnTo>
                    <a:lnTo>
                      <a:pt x="237" y="447"/>
                    </a:lnTo>
                    <a:lnTo>
                      <a:pt x="229" y="448"/>
                    </a:lnTo>
                    <a:lnTo>
                      <a:pt x="221" y="448"/>
                    </a:lnTo>
                    <a:lnTo>
                      <a:pt x="213" y="448"/>
                    </a:lnTo>
                    <a:lnTo>
                      <a:pt x="207" y="447"/>
                    </a:lnTo>
                    <a:lnTo>
                      <a:pt x="202" y="447"/>
                    </a:lnTo>
                    <a:lnTo>
                      <a:pt x="200" y="447"/>
                    </a:lnTo>
                    <a:lnTo>
                      <a:pt x="192" y="431"/>
                    </a:lnTo>
                    <a:lnTo>
                      <a:pt x="184" y="414"/>
                    </a:lnTo>
                    <a:lnTo>
                      <a:pt x="178" y="397"/>
                    </a:lnTo>
                    <a:lnTo>
                      <a:pt x="172" y="379"/>
                    </a:lnTo>
                    <a:lnTo>
                      <a:pt x="167" y="362"/>
                    </a:lnTo>
                    <a:lnTo>
                      <a:pt x="163" y="344"/>
                    </a:lnTo>
                    <a:lnTo>
                      <a:pt x="159" y="327"/>
                    </a:lnTo>
                    <a:lnTo>
                      <a:pt x="156" y="308"/>
                    </a:lnTo>
                    <a:lnTo>
                      <a:pt x="144" y="318"/>
                    </a:lnTo>
                    <a:lnTo>
                      <a:pt x="143" y="335"/>
                    </a:lnTo>
                    <a:lnTo>
                      <a:pt x="145" y="354"/>
                    </a:lnTo>
                    <a:lnTo>
                      <a:pt x="148" y="370"/>
                    </a:lnTo>
                    <a:lnTo>
                      <a:pt x="104" y="373"/>
                    </a:lnTo>
                    <a:lnTo>
                      <a:pt x="69" y="367"/>
                    </a:lnTo>
                    <a:lnTo>
                      <a:pt x="43" y="356"/>
                    </a:lnTo>
                    <a:lnTo>
                      <a:pt x="24" y="343"/>
                    </a:lnTo>
                    <a:lnTo>
                      <a:pt x="12" y="328"/>
                    </a:lnTo>
                    <a:lnTo>
                      <a:pt x="4" y="314"/>
                    </a:lnTo>
                    <a:lnTo>
                      <a:pt x="1" y="305"/>
                    </a:lnTo>
                    <a:lnTo>
                      <a:pt x="0" y="301"/>
                    </a:lnTo>
                    <a:lnTo>
                      <a:pt x="6" y="289"/>
                    </a:lnTo>
                    <a:lnTo>
                      <a:pt x="10" y="276"/>
                    </a:lnTo>
                    <a:lnTo>
                      <a:pt x="15" y="264"/>
                    </a:lnTo>
                    <a:lnTo>
                      <a:pt x="19" y="252"/>
                    </a:lnTo>
                    <a:lnTo>
                      <a:pt x="34" y="255"/>
                    </a:lnTo>
                    <a:lnTo>
                      <a:pt x="49" y="256"/>
                    </a:lnTo>
                    <a:lnTo>
                      <a:pt x="63" y="253"/>
                    </a:lnTo>
                    <a:lnTo>
                      <a:pt x="77" y="249"/>
                    </a:lnTo>
                    <a:lnTo>
                      <a:pt x="92" y="243"/>
                    </a:lnTo>
                    <a:lnTo>
                      <a:pt x="105" y="236"/>
                    </a:lnTo>
                    <a:lnTo>
                      <a:pt x="117" y="228"/>
                    </a:lnTo>
                    <a:lnTo>
                      <a:pt x="129" y="220"/>
                    </a:lnTo>
                    <a:lnTo>
                      <a:pt x="133" y="233"/>
                    </a:lnTo>
                    <a:lnTo>
                      <a:pt x="137" y="247"/>
                    </a:lnTo>
                    <a:lnTo>
                      <a:pt x="145" y="260"/>
                    </a:lnTo>
                    <a:lnTo>
                      <a:pt x="157" y="267"/>
                    </a:lnTo>
                    <a:lnTo>
                      <a:pt x="163" y="268"/>
                    </a:lnTo>
                    <a:lnTo>
                      <a:pt x="170" y="268"/>
                    </a:lnTo>
                    <a:lnTo>
                      <a:pt x="175" y="268"/>
                    </a:lnTo>
                    <a:lnTo>
                      <a:pt x="180" y="267"/>
                    </a:lnTo>
                    <a:lnTo>
                      <a:pt x="186" y="264"/>
                    </a:lnTo>
                    <a:lnTo>
                      <a:pt x="190" y="262"/>
                    </a:lnTo>
                    <a:lnTo>
                      <a:pt x="195" y="259"/>
                    </a:lnTo>
                    <a:lnTo>
                      <a:pt x="200" y="256"/>
                    </a:lnTo>
                    <a:lnTo>
                      <a:pt x="195" y="248"/>
                    </a:lnTo>
                    <a:lnTo>
                      <a:pt x="186" y="249"/>
                    </a:lnTo>
                    <a:lnTo>
                      <a:pt x="176" y="253"/>
                    </a:lnTo>
                    <a:lnTo>
                      <a:pt x="165" y="256"/>
                    </a:lnTo>
                    <a:lnTo>
                      <a:pt x="149" y="230"/>
                    </a:lnTo>
                    <a:lnTo>
                      <a:pt x="145" y="201"/>
                    </a:lnTo>
                    <a:lnTo>
                      <a:pt x="151" y="170"/>
                    </a:lnTo>
                    <a:lnTo>
                      <a:pt x="165" y="142"/>
                    </a:lnTo>
                    <a:lnTo>
                      <a:pt x="172" y="147"/>
                    </a:lnTo>
                    <a:lnTo>
                      <a:pt x="182" y="152"/>
                    </a:lnTo>
                    <a:lnTo>
                      <a:pt x="190" y="156"/>
                    </a:lnTo>
                    <a:lnTo>
                      <a:pt x="196" y="163"/>
                    </a:lnTo>
                    <a:lnTo>
                      <a:pt x="200" y="164"/>
                    </a:lnTo>
                    <a:lnTo>
                      <a:pt x="204" y="164"/>
                    </a:lnTo>
                    <a:lnTo>
                      <a:pt x="209" y="164"/>
                    </a:lnTo>
                    <a:lnTo>
                      <a:pt x="211" y="161"/>
                    </a:lnTo>
                    <a:lnTo>
                      <a:pt x="213" y="160"/>
                    </a:lnTo>
                    <a:lnTo>
                      <a:pt x="218" y="159"/>
                    </a:lnTo>
                    <a:lnTo>
                      <a:pt x="223" y="155"/>
                    </a:lnTo>
                    <a:lnTo>
                      <a:pt x="231" y="151"/>
                    </a:lnTo>
                    <a:lnTo>
                      <a:pt x="239" y="145"/>
                    </a:lnTo>
                    <a:lnTo>
                      <a:pt x="248" y="140"/>
                    </a:lnTo>
                    <a:lnTo>
                      <a:pt x="254" y="136"/>
                    </a:lnTo>
                    <a:lnTo>
                      <a:pt x="258" y="132"/>
                    </a:lnTo>
                    <a:lnTo>
                      <a:pt x="262" y="122"/>
                    </a:lnTo>
                    <a:lnTo>
                      <a:pt x="265" y="110"/>
                    </a:lnTo>
                    <a:lnTo>
                      <a:pt x="268" y="102"/>
                    </a:lnTo>
                    <a:lnTo>
                      <a:pt x="268" y="98"/>
                    </a:lnTo>
                    <a:lnTo>
                      <a:pt x="270" y="98"/>
                    </a:lnTo>
                    <a:lnTo>
                      <a:pt x="277" y="95"/>
                    </a:lnTo>
                    <a:lnTo>
                      <a:pt x="287" y="94"/>
                    </a:lnTo>
                    <a:lnTo>
                      <a:pt x="296" y="90"/>
                    </a:lnTo>
                    <a:lnTo>
                      <a:pt x="305" y="86"/>
                    </a:lnTo>
                    <a:lnTo>
                      <a:pt x="312" y="82"/>
                    </a:lnTo>
                    <a:lnTo>
                      <a:pt x="316" y="78"/>
                    </a:lnTo>
                    <a:lnTo>
                      <a:pt x="313" y="72"/>
                    </a:lnTo>
                    <a:lnTo>
                      <a:pt x="301" y="64"/>
                    </a:lnTo>
                    <a:lnTo>
                      <a:pt x="289" y="57"/>
                    </a:lnTo>
                    <a:lnTo>
                      <a:pt x="280" y="53"/>
                    </a:lnTo>
                    <a:lnTo>
                      <a:pt x="276" y="52"/>
                    </a:lnTo>
                    <a:lnTo>
                      <a:pt x="319" y="40"/>
                    </a:lnTo>
                    <a:lnTo>
                      <a:pt x="354" y="21"/>
                    </a:lnTo>
                    <a:lnTo>
                      <a:pt x="399" y="17"/>
                    </a:lnTo>
                    <a:lnTo>
                      <a:pt x="422" y="3"/>
                    </a:lnTo>
                    <a:lnTo>
                      <a:pt x="465" y="26"/>
                    </a:lnTo>
                    <a:lnTo>
                      <a:pt x="463" y="0"/>
                    </a:lnTo>
                    <a:lnTo>
                      <a:pt x="514" y="32"/>
                    </a:lnTo>
                    <a:lnTo>
                      <a:pt x="537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597" name="Freeform 13"/>
              <p:cNvSpPr>
                <a:spLocks/>
              </p:cNvSpPr>
              <p:nvPr/>
            </p:nvSpPr>
            <p:spPr bwMode="auto">
              <a:xfrm rot="3207532" flipH="1">
                <a:off x="5110320" y="3174010"/>
                <a:ext cx="260350" cy="323850"/>
              </a:xfrm>
              <a:custGeom>
                <a:avLst/>
                <a:gdLst>
                  <a:gd name="T0" fmla="*/ 2147483647 w 327"/>
                  <a:gd name="T1" fmla="*/ 2147483647 h 407"/>
                  <a:gd name="T2" fmla="*/ 2147483647 w 327"/>
                  <a:gd name="T3" fmla="*/ 2147483647 h 407"/>
                  <a:gd name="T4" fmla="*/ 2147483647 w 327"/>
                  <a:gd name="T5" fmla="*/ 2147483647 h 407"/>
                  <a:gd name="T6" fmla="*/ 2147483647 w 327"/>
                  <a:gd name="T7" fmla="*/ 2147483647 h 407"/>
                  <a:gd name="T8" fmla="*/ 2147483647 w 327"/>
                  <a:gd name="T9" fmla="*/ 2147483647 h 407"/>
                  <a:gd name="T10" fmla="*/ 2147483647 w 327"/>
                  <a:gd name="T11" fmla="*/ 2147483647 h 407"/>
                  <a:gd name="T12" fmla="*/ 2147483647 w 327"/>
                  <a:gd name="T13" fmla="*/ 2147483647 h 407"/>
                  <a:gd name="T14" fmla="*/ 2147483647 w 327"/>
                  <a:gd name="T15" fmla="*/ 2147483647 h 407"/>
                  <a:gd name="T16" fmla="*/ 2147483647 w 327"/>
                  <a:gd name="T17" fmla="*/ 2147483647 h 407"/>
                  <a:gd name="T18" fmla="*/ 2147483647 w 327"/>
                  <a:gd name="T19" fmla="*/ 2147483647 h 407"/>
                  <a:gd name="T20" fmla="*/ 2147483647 w 327"/>
                  <a:gd name="T21" fmla="*/ 2147483647 h 407"/>
                  <a:gd name="T22" fmla="*/ 2147483647 w 327"/>
                  <a:gd name="T23" fmla="*/ 2147483647 h 407"/>
                  <a:gd name="T24" fmla="*/ 2147483647 w 327"/>
                  <a:gd name="T25" fmla="*/ 2147483647 h 407"/>
                  <a:gd name="T26" fmla="*/ 2147483647 w 327"/>
                  <a:gd name="T27" fmla="*/ 2147483647 h 407"/>
                  <a:gd name="T28" fmla="*/ 2147483647 w 327"/>
                  <a:gd name="T29" fmla="*/ 2147483647 h 407"/>
                  <a:gd name="T30" fmla="*/ 2147483647 w 327"/>
                  <a:gd name="T31" fmla="*/ 2147483647 h 407"/>
                  <a:gd name="T32" fmla="*/ 2147483647 w 327"/>
                  <a:gd name="T33" fmla="*/ 2147483647 h 407"/>
                  <a:gd name="T34" fmla="*/ 2147483647 w 327"/>
                  <a:gd name="T35" fmla="*/ 2147483647 h 407"/>
                  <a:gd name="T36" fmla="*/ 2147483647 w 327"/>
                  <a:gd name="T37" fmla="*/ 2147483647 h 407"/>
                  <a:gd name="T38" fmla="*/ 2147483647 w 327"/>
                  <a:gd name="T39" fmla="*/ 2147483647 h 407"/>
                  <a:gd name="T40" fmla="*/ 2147483647 w 327"/>
                  <a:gd name="T41" fmla="*/ 2147483647 h 407"/>
                  <a:gd name="T42" fmla="*/ 2147483647 w 327"/>
                  <a:gd name="T43" fmla="*/ 2147483647 h 407"/>
                  <a:gd name="T44" fmla="*/ 2147483647 w 327"/>
                  <a:gd name="T45" fmla="*/ 2147483647 h 407"/>
                  <a:gd name="T46" fmla="*/ 2147483647 w 327"/>
                  <a:gd name="T47" fmla="*/ 2147483647 h 407"/>
                  <a:gd name="T48" fmla="*/ 2147483647 w 327"/>
                  <a:gd name="T49" fmla="*/ 2147483647 h 407"/>
                  <a:gd name="T50" fmla="*/ 2147483647 w 327"/>
                  <a:gd name="T51" fmla="*/ 2147483647 h 407"/>
                  <a:gd name="T52" fmla="*/ 2147483647 w 327"/>
                  <a:gd name="T53" fmla="*/ 2147483647 h 407"/>
                  <a:gd name="T54" fmla="*/ 2147483647 w 327"/>
                  <a:gd name="T55" fmla="*/ 2147483647 h 407"/>
                  <a:gd name="T56" fmla="*/ 2147483647 w 327"/>
                  <a:gd name="T57" fmla="*/ 2147483647 h 407"/>
                  <a:gd name="T58" fmla="*/ 2147483647 w 327"/>
                  <a:gd name="T59" fmla="*/ 2147483647 h 407"/>
                  <a:gd name="T60" fmla="*/ 2147483647 w 327"/>
                  <a:gd name="T61" fmla="*/ 2147483647 h 407"/>
                  <a:gd name="T62" fmla="*/ 2147483647 w 327"/>
                  <a:gd name="T63" fmla="*/ 2147483647 h 407"/>
                  <a:gd name="T64" fmla="*/ 2147483647 w 327"/>
                  <a:gd name="T65" fmla="*/ 2147483647 h 407"/>
                  <a:gd name="T66" fmla="*/ 2147483647 w 327"/>
                  <a:gd name="T67" fmla="*/ 2147483647 h 407"/>
                  <a:gd name="T68" fmla="*/ 2147483647 w 327"/>
                  <a:gd name="T69" fmla="*/ 2147483647 h 407"/>
                  <a:gd name="T70" fmla="*/ 2147483647 w 327"/>
                  <a:gd name="T71" fmla="*/ 2147483647 h 407"/>
                  <a:gd name="T72" fmla="*/ 2147483647 w 327"/>
                  <a:gd name="T73" fmla="*/ 2147483647 h 407"/>
                  <a:gd name="T74" fmla="*/ 2147483647 w 327"/>
                  <a:gd name="T75" fmla="*/ 2147483647 h 407"/>
                  <a:gd name="T76" fmla="*/ 2147483647 w 327"/>
                  <a:gd name="T77" fmla="*/ 2147483647 h 407"/>
                  <a:gd name="T78" fmla="*/ 2147483647 w 327"/>
                  <a:gd name="T79" fmla="*/ 2147483647 h 407"/>
                  <a:gd name="T80" fmla="*/ 2147483647 w 327"/>
                  <a:gd name="T81" fmla="*/ 2147483647 h 407"/>
                  <a:gd name="T82" fmla="*/ 2147483647 w 327"/>
                  <a:gd name="T83" fmla="*/ 2147483647 h 407"/>
                  <a:gd name="T84" fmla="*/ 2147483647 w 327"/>
                  <a:gd name="T85" fmla="*/ 2147483647 h 407"/>
                  <a:gd name="T86" fmla="*/ 2147483647 w 327"/>
                  <a:gd name="T87" fmla="*/ 2147483647 h 407"/>
                  <a:gd name="T88" fmla="*/ 2147483647 w 327"/>
                  <a:gd name="T89" fmla="*/ 2147483647 h 407"/>
                  <a:gd name="T90" fmla="*/ 0 w 327"/>
                  <a:gd name="T91" fmla="*/ 2147483647 h 40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27"/>
                  <a:gd name="T139" fmla="*/ 0 h 407"/>
                  <a:gd name="T140" fmla="*/ 327 w 327"/>
                  <a:gd name="T141" fmla="*/ 407 h 40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27" h="407">
                    <a:moveTo>
                      <a:pt x="0" y="361"/>
                    </a:moveTo>
                    <a:lnTo>
                      <a:pt x="6" y="372"/>
                    </a:lnTo>
                    <a:lnTo>
                      <a:pt x="11" y="383"/>
                    </a:lnTo>
                    <a:lnTo>
                      <a:pt x="18" y="392"/>
                    </a:lnTo>
                    <a:lnTo>
                      <a:pt x="25" y="402"/>
                    </a:lnTo>
                    <a:lnTo>
                      <a:pt x="34" y="406"/>
                    </a:lnTo>
                    <a:lnTo>
                      <a:pt x="43" y="407"/>
                    </a:lnTo>
                    <a:lnTo>
                      <a:pt x="54" y="406"/>
                    </a:lnTo>
                    <a:lnTo>
                      <a:pt x="64" y="403"/>
                    </a:lnTo>
                    <a:lnTo>
                      <a:pt x="73" y="399"/>
                    </a:lnTo>
                    <a:lnTo>
                      <a:pt x="82" y="393"/>
                    </a:lnTo>
                    <a:lnTo>
                      <a:pt x="92" y="389"/>
                    </a:lnTo>
                    <a:lnTo>
                      <a:pt x="101" y="385"/>
                    </a:lnTo>
                    <a:lnTo>
                      <a:pt x="101" y="373"/>
                    </a:lnTo>
                    <a:lnTo>
                      <a:pt x="100" y="362"/>
                    </a:lnTo>
                    <a:lnTo>
                      <a:pt x="97" y="351"/>
                    </a:lnTo>
                    <a:lnTo>
                      <a:pt x="92" y="341"/>
                    </a:lnTo>
                    <a:lnTo>
                      <a:pt x="93" y="335"/>
                    </a:lnTo>
                    <a:lnTo>
                      <a:pt x="96" y="331"/>
                    </a:lnTo>
                    <a:lnTo>
                      <a:pt x="99" y="327"/>
                    </a:lnTo>
                    <a:lnTo>
                      <a:pt x="104" y="326"/>
                    </a:lnTo>
                    <a:lnTo>
                      <a:pt x="113" y="323"/>
                    </a:lnTo>
                    <a:lnTo>
                      <a:pt x="123" y="324"/>
                    </a:lnTo>
                    <a:lnTo>
                      <a:pt x="130" y="327"/>
                    </a:lnTo>
                    <a:lnTo>
                      <a:pt x="138" y="331"/>
                    </a:lnTo>
                    <a:lnTo>
                      <a:pt x="146" y="337"/>
                    </a:lnTo>
                    <a:lnTo>
                      <a:pt x="152" y="341"/>
                    </a:lnTo>
                    <a:lnTo>
                      <a:pt x="160" y="345"/>
                    </a:lnTo>
                    <a:lnTo>
                      <a:pt x="169" y="347"/>
                    </a:lnTo>
                    <a:lnTo>
                      <a:pt x="199" y="318"/>
                    </a:lnTo>
                    <a:lnTo>
                      <a:pt x="193" y="316"/>
                    </a:lnTo>
                    <a:lnTo>
                      <a:pt x="186" y="312"/>
                    </a:lnTo>
                    <a:lnTo>
                      <a:pt x="178" y="307"/>
                    </a:lnTo>
                    <a:lnTo>
                      <a:pt x="173" y="301"/>
                    </a:lnTo>
                    <a:lnTo>
                      <a:pt x="167" y="295"/>
                    </a:lnTo>
                    <a:lnTo>
                      <a:pt x="166" y="288"/>
                    </a:lnTo>
                    <a:lnTo>
                      <a:pt x="167" y="282"/>
                    </a:lnTo>
                    <a:lnTo>
                      <a:pt x="174" y="277"/>
                    </a:lnTo>
                    <a:lnTo>
                      <a:pt x="179" y="273"/>
                    </a:lnTo>
                    <a:lnTo>
                      <a:pt x="185" y="268"/>
                    </a:lnTo>
                    <a:lnTo>
                      <a:pt x="189" y="262"/>
                    </a:lnTo>
                    <a:lnTo>
                      <a:pt x="195" y="259"/>
                    </a:lnTo>
                    <a:lnTo>
                      <a:pt x="195" y="270"/>
                    </a:lnTo>
                    <a:lnTo>
                      <a:pt x="190" y="280"/>
                    </a:lnTo>
                    <a:lnTo>
                      <a:pt x="185" y="289"/>
                    </a:lnTo>
                    <a:lnTo>
                      <a:pt x="189" y="300"/>
                    </a:lnTo>
                    <a:lnTo>
                      <a:pt x="197" y="301"/>
                    </a:lnTo>
                    <a:lnTo>
                      <a:pt x="203" y="303"/>
                    </a:lnTo>
                    <a:lnTo>
                      <a:pt x="212" y="305"/>
                    </a:lnTo>
                    <a:lnTo>
                      <a:pt x="218" y="308"/>
                    </a:lnTo>
                    <a:lnTo>
                      <a:pt x="225" y="312"/>
                    </a:lnTo>
                    <a:lnTo>
                      <a:pt x="232" y="316"/>
                    </a:lnTo>
                    <a:lnTo>
                      <a:pt x="238" y="320"/>
                    </a:lnTo>
                    <a:lnTo>
                      <a:pt x="245" y="324"/>
                    </a:lnTo>
                    <a:lnTo>
                      <a:pt x="251" y="323"/>
                    </a:lnTo>
                    <a:lnTo>
                      <a:pt x="255" y="322"/>
                    </a:lnTo>
                    <a:lnTo>
                      <a:pt x="257" y="319"/>
                    </a:lnTo>
                    <a:lnTo>
                      <a:pt x="260" y="316"/>
                    </a:lnTo>
                    <a:lnTo>
                      <a:pt x="255" y="314"/>
                    </a:lnTo>
                    <a:lnTo>
                      <a:pt x="249" y="311"/>
                    </a:lnTo>
                    <a:lnTo>
                      <a:pt x="244" y="310"/>
                    </a:lnTo>
                    <a:lnTo>
                      <a:pt x="238" y="307"/>
                    </a:lnTo>
                    <a:lnTo>
                      <a:pt x="233" y="304"/>
                    </a:lnTo>
                    <a:lnTo>
                      <a:pt x="228" y="301"/>
                    </a:lnTo>
                    <a:lnTo>
                      <a:pt x="222" y="297"/>
                    </a:lnTo>
                    <a:lnTo>
                      <a:pt x="217" y="295"/>
                    </a:lnTo>
                    <a:lnTo>
                      <a:pt x="216" y="285"/>
                    </a:lnTo>
                    <a:lnTo>
                      <a:pt x="217" y="277"/>
                    </a:lnTo>
                    <a:lnTo>
                      <a:pt x="220" y="269"/>
                    </a:lnTo>
                    <a:lnTo>
                      <a:pt x="224" y="262"/>
                    </a:lnTo>
                    <a:lnTo>
                      <a:pt x="230" y="261"/>
                    </a:lnTo>
                    <a:lnTo>
                      <a:pt x="238" y="261"/>
                    </a:lnTo>
                    <a:lnTo>
                      <a:pt x="245" y="261"/>
                    </a:lnTo>
                    <a:lnTo>
                      <a:pt x="252" y="261"/>
                    </a:lnTo>
                    <a:lnTo>
                      <a:pt x="259" y="262"/>
                    </a:lnTo>
                    <a:lnTo>
                      <a:pt x="267" y="265"/>
                    </a:lnTo>
                    <a:lnTo>
                      <a:pt x="272" y="268"/>
                    </a:lnTo>
                    <a:lnTo>
                      <a:pt x="279" y="272"/>
                    </a:lnTo>
                    <a:lnTo>
                      <a:pt x="283" y="235"/>
                    </a:lnTo>
                    <a:lnTo>
                      <a:pt x="280" y="199"/>
                    </a:lnTo>
                    <a:lnTo>
                      <a:pt x="273" y="162"/>
                    </a:lnTo>
                    <a:lnTo>
                      <a:pt x="273" y="124"/>
                    </a:lnTo>
                    <a:lnTo>
                      <a:pt x="275" y="108"/>
                    </a:lnTo>
                    <a:lnTo>
                      <a:pt x="280" y="93"/>
                    </a:lnTo>
                    <a:lnTo>
                      <a:pt x="288" y="79"/>
                    </a:lnTo>
                    <a:lnTo>
                      <a:pt x="299" y="66"/>
                    </a:lnTo>
                    <a:lnTo>
                      <a:pt x="310" y="54"/>
                    </a:lnTo>
                    <a:lnTo>
                      <a:pt x="318" y="40"/>
                    </a:lnTo>
                    <a:lnTo>
                      <a:pt x="324" y="25"/>
                    </a:lnTo>
                    <a:lnTo>
                      <a:pt x="327" y="9"/>
                    </a:lnTo>
                    <a:lnTo>
                      <a:pt x="326" y="9"/>
                    </a:lnTo>
                    <a:lnTo>
                      <a:pt x="322" y="8"/>
                    </a:lnTo>
                    <a:lnTo>
                      <a:pt x="315" y="5"/>
                    </a:lnTo>
                    <a:lnTo>
                      <a:pt x="308" y="4"/>
                    </a:lnTo>
                    <a:lnTo>
                      <a:pt x="299" y="2"/>
                    </a:lnTo>
                    <a:lnTo>
                      <a:pt x="291" y="1"/>
                    </a:lnTo>
                    <a:lnTo>
                      <a:pt x="281" y="0"/>
                    </a:lnTo>
                    <a:lnTo>
                      <a:pt x="273" y="1"/>
                    </a:lnTo>
                    <a:lnTo>
                      <a:pt x="259" y="6"/>
                    </a:lnTo>
                    <a:lnTo>
                      <a:pt x="246" y="12"/>
                    </a:lnTo>
                    <a:lnTo>
                      <a:pt x="237" y="17"/>
                    </a:lnTo>
                    <a:lnTo>
                      <a:pt x="234" y="20"/>
                    </a:lnTo>
                    <a:lnTo>
                      <a:pt x="263" y="67"/>
                    </a:lnTo>
                    <a:lnTo>
                      <a:pt x="248" y="82"/>
                    </a:lnTo>
                    <a:lnTo>
                      <a:pt x="240" y="100"/>
                    </a:lnTo>
                    <a:lnTo>
                      <a:pt x="216" y="117"/>
                    </a:lnTo>
                    <a:lnTo>
                      <a:pt x="214" y="119"/>
                    </a:lnTo>
                    <a:lnTo>
                      <a:pt x="212" y="123"/>
                    </a:lnTo>
                    <a:lnTo>
                      <a:pt x="212" y="128"/>
                    </a:lnTo>
                    <a:lnTo>
                      <a:pt x="216" y="135"/>
                    </a:lnTo>
                    <a:lnTo>
                      <a:pt x="222" y="142"/>
                    </a:lnTo>
                    <a:lnTo>
                      <a:pt x="226" y="151"/>
                    </a:lnTo>
                    <a:lnTo>
                      <a:pt x="228" y="163"/>
                    </a:lnTo>
                    <a:lnTo>
                      <a:pt x="228" y="176"/>
                    </a:lnTo>
                    <a:lnTo>
                      <a:pt x="225" y="182"/>
                    </a:lnTo>
                    <a:lnTo>
                      <a:pt x="222" y="190"/>
                    </a:lnTo>
                    <a:lnTo>
                      <a:pt x="216" y="199"/>
                    </a:lnTo>
                    <a:lnTo>
                      <a:pt x="209" y="208"/>
                    </a:lnTo>
                    <a:lnTo>
                      <a:pt x="199" y="218"/>
                    </a:lnTo>
                    <a:lnTo>
                      <a:pt x="190" y="226"/>
                    </a:lnTo>
                    <a:lnTo>
                      <a:pt x="179" y="232"/>
                    </a:lnTo>
                    <a:lnTo>
                      <a:pt x="167" y="236"/>
                    </a:lnTo>
                    <a:lnTo>
                      <a:pt x="155" y="239"/>
                    </a:lnTo>
                    <a:lnTo>
                      <a:pt x="142" y="242"/>
                    </a:lnTo>
                    <a:lnTo>
                      <a:pt x="130" y="243"/>
                    </a:lnTo>
                    <a:lnTo>
                      <a:pt x="117" y="246"/>
                    </a:lnTo>
                    <a:lnTo>
                      <a:pt x="105" y="250"/>
                    </a:lnTo>
                    <a:lnTo>
                      <a:pt x="93" y="254"/>
                    </a:lnTo>
                    <a:lnTo>
                      <a:pt x="82" y="259"/>
                    </a:lnTo>
                    <a:lnTo>
                      <a:pt x="70" y="268"/>
                    </a:lnTo>
                    <a:lnTo>
                      <a:pt x="58" y="278"/>
                    </a:lnTo>
                    <a:lnTo>
                      <a:pt x="46" y="292"/>
                    </a:lnTo>
                    <a:lnTo>
                      <a:pt x="34" y="307"/>
                    </a:lnTo>
                    <a:lnTo>
                      <a:pt x="23" y="323"/>
                    </a:lnTo>
                    <a:lnTo>
                      <a:pt x="14" y="338"/>
                    </a:lnTo>
                    <a:lnTo>
                      <a:pt x="7" y="350"/>
                    </a:lnTo>
                    <a:lnTo>
                      <a:pt x="2" y="358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598" name="Freeform 18"/>
              <p:cNvSpPr>
                <a:spLocks/>
              </p:cNvSpPr>
              <p:nvPr/>
            </p:nvSpPr>
            <p:spPr bwMode="auto">
              <a:xfrm rot="3207532" flipH="1">
                <a:off x="5514767" y="2965313"/>
                <a:ext cx="82550" cy="206375"/>
              </a:xfrm>
              <a:custGeom>
                <a:avLst/>
                <a:gdLst>
                  <a:gd name="T0" fmla="*/ 2147483647 w 105"/>
                  <a:gd name="T1" fmla="*/ 2147483647 h 260"/>
                  <a:gd name="T2" fmla="*/ 2147483647 w 105"/>
                  <a:gd name="T3" fmla="*/ 2147483647 h 260"/>
                  <a:gd name="T4" fmla="*/ 2147483647 w 105"/>
                  <a:gd name="T5" fmla="*/ 2147483647 h 260"/>
                  <a:gd name="T6" fmla="*/ 2147483647 w 105"/>
                  <a:gd name="T7" fmla="*/ 2147483647 h 260"/>
                  <a:gd name="T8" fmla="*/ 2147483647 w 105"/>
                  <a:gd name="T9" fmla="*/ 2147483647 h 260"/>
                  <a:gd name="T10" fmla="*/ 2147483647 w 105"/>
                  <a:gd name="T11" fmla="*/ 2147483647 h 260"/>
                  <a:gd name="T12" fmla="*/ 2147483647 w 105"/>
                  <a:gd name="T13" fmla="*/ 2147483647 h 260"/>
                  <a:gd name="T14" fmla="*/ 2147483647 w 105"/>
                  <a:gd name="T15" fmla="*/ 2147483647 h 260"/>
                  <a:gd name="T16" fmla="*/ 2147483647 w 105"/>
                  <a:gd name="T17" fmla="*/ 2147483647 h 260"/>
                  <a:gd name="T18" fmla="*/ 2147483647 w 105"/>
                  <a:gd name="T19" fmla="*/ 2147483647 h 260"/>
                  <a:gd name="T20" fmla="*/ 2147483647 w 105"/>
                  <a:gd name="T21" fmla="*/ 2147483647 h 260"/>
                  <a:gd name="T22" fmla="*/ 2147483647 w 105"/>
                  <a:gd name="T23" fmla="*/ 2147483647 h 260"/>
                  <a:gd name="T24" fmla="*/ 2147483647 w 105"/>
                  <a:gd name="T25" fmla="*/ 2147483647 h 260"/>
                  <a:gd name="T26" fmla="*/ 2147483647 w 105"/>
                  <a:gd name="T27" fmla="*/ 2147483647 h 260"/>
                  <a:gd name="T28" fmla="*/ 2147483647 w 105"/>
                  <a:gd name="T29" fmla="*/ 2147483647 h 260"/>
                  <a:gd name="T30" fmla="*/ 2147483647 w 105"/>
                  <a:gd name="T31" fmla="*/ 2147483647 h 260"/>
                  <a:gd name="T32" fmla="*/ 2147483647 w 105"/>
                  <a:gd name="T33" fmla="*/ 2147483647 h 260"/>
                  <a:gd name="T34" fmla="*/ 2147483647 w 105"/>
                  <a:gd name="T35" fmla="*/ 2147483647 h 260"/>
                  <a:gd name="T36" fmla="*/ 2147483647 w 105"/>
                  <a:gd name="T37" fmla="*/ 2147483647 h 260"/>
                  <a:gd name="T38" fmla="*/ 2147483647 w 105"/>
                  <a:gd name="T39" fmla="*/ 2147483647 h 260"/>
                  <a:gd name="T40" fmla="*/ 2147483647 w 105"/>
                  <a:gd name="T41" fmla="*/ 2147483647 h 260"/>
                  <a:gd name="T42" fmla="*/ 2147483647 w 105"/>
                  <a:gd name="T43" fmla="*/ 2147483647 h 260"/>
                  <a:gd name="T44" fmla="*/ 2147483647 w 105"/>
                  <a:gd name="T45" fmla="*/ 2147483647 h 260"/>
                  <a:gd name="T46" fmla="*/ 2147483647 w 105"/>
                  <a:gd name="T47" fmla="*/ 2147483647 h 260"/>
                  <a:gd name="T48" fmla="*/ 2147483647 w 105"/>
                  <a:gd name="T49" fmla="*/ 2147483647 h 260"/>
                  <a:gd name="T50" fmla="*/ 2147483647 w 105"/>
                  <a:gd name="T51" fmla="*/ 2147483647 h 260"/>
                  <a:gd name="T52" fmla="*/ 2147483647 w 105"/>
                  <a:gd name="T53" fmla="*/ 2147483647 h 260"/>
                  <a:gd name="T54" fmla="*/ 2147483647 w 105"/>
                  <a:gd name="T55" fmla="*/ 2147483647 h 260"/>
                  <a:gd name="T56" fmla="*/ 2147483647 w 105"/>
                  <a:gd name="T57" fmla="*/ 2147483647 h 260"/>
                  <a:gd name="T58" fmla="*/ 2147483647 w 105"/>
                  <a:gd name="T59" fmla="*/ 2147483647 h 260"/>
                  <a:gd name="T60" fmla="*/ 2147483647 w 105"/>
                  <a:gd name="T61" fmla="*/ 2147483647 h 260"/>
                  <a:gd name="T62" fmla="*/ 2147483647 w 105"/>
                  <a:gd name="T63" fmla="*/ 2147483647 h 260"/>
                  <a:gd name="T64" fmla="*/ 2147483647 w 105"/>
                  <a:gd name="T65" fmla="*/ 2147483647 h 260"/>
                  <a:gd name="T66" fmla="*/ 2147483647 w 105"/>
                  <a:gd name="T67" fmla="*/ 2147483647 h 260"/>
                  <a:gd name="T68" fmla="*/ 2147483647 w 105"/>
                  <a:gd name="T69" fmla="*/ 2147483647 h 260"/>
                  <a:gd name="T70" fmla="*/ 2147483647 w 105"/>
                  <a:gd name="T71" fmla="*/ 2147483647 h 260"/>
                  <a:gd name="T72" fmla="*/ 2147483647 w 105"/>
                  <a:gd name="T73" fmla="*/ 2147483647 h 260"/>
                  <a:gd name="T74" fmla="*/ 2147483647 w 105"/>
                  <a:gd name="T75" fmla="*/ 2147483647 h 260"/>
                  <a:gd name="T76" fmla="*/ 2147483647 w 105"/>
                  <a:gd name="T77" fmla="*/ 0 h 26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5"/>
                  <a:gd name="T118" fmla="*/ 0 h 260"/>
                  <a:gd name="T119" fmla="*/ 105 w 105"/>
                  <a:gd name="T120" fmla="*/ 260 h 26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5" h="260">
                    <a:moveTo>
                      <a:pt x="67" y="0"/>
                    </a:moveTo>
                    <a:lnTo>
                      <a:pt x="62" y="16"/>
                    </a:lnTo>
                    <a:lnTo>
                      <a:pt x="53" y="33"/>
                    </a:lnTo>
                    <a:lnTo>
                      <a:pt x="44" y="49"/>
                    </a:lnTo>
                    <a:lnTo>
                      <a:pt x="36" y="66"/>
                    </a:lnTo>
                    <a:lnTo>
                      <a:pt x="41" y="72"/>
                    </a:lnTo>
                    <a:lnTo>
                      <a:pt x="48" y="76"/>
                    </a:lnTo>
                    <a:lnTo>
                      <a:pt x="55" y="80"/>
                    </a:lnTo>
                    <a:lnTo>
                      <a:pt x="62" y="83"/>
                    </a:lnTo>
                    <a:lnTo>
                      <a:pt x="68" y="87"/>
                    </a:lnTo>
                    <a:lnTo>
                      <a:pt x="75" y="92"/>
                    </a:lnTo>
                    <a:lnTo>
                      <a:pt x="79" y="97"/>
                    </a:lnTo>
                    <a:lnTo>
                      <a:pt x="82" y="106"/>
                    </a:lnTo>
                    <a:lnTo>
                      <a:pt x="79" y="116"/>
                    </a:lnTo>
                    <a:lnTo>
                      <a:pt x="74" y="125"/>
                    </a:lnTo>
                    <a:lnTo>
                      <a:pt x="68" y="133"/>
                    </a:lnTo>
                    <a:lnTo>
                      <a:pt x="60" y="141"/>
                    </a:lnTo>
                    <a:lnTo>
                      <a:pt x="52" y="148"/>
                    </a:lnTo>
                    <a:lnTo>
                      <a:pt x="44" y="154"/>
                    </a:lnTo>
                    <a:lnTo>
                      <a:pt x="36" y="160"/>
                    </a:lnTo>
                    <a:lnTo>
                      <a:pt x="28" y="167"/>
                    </a:lnTo>
                    <a:lnTo>
                      <a:pt x="36" y="176"/>
                    </a:lnTo>
                    <a:lnTo>
                      <a:pt x="45" y="184"/>
                    </a:lnTo>
                    <a:lnTo>
                      <a:pt x="56" y="190"/>
                    </a:lnTo>
                    <a:lnTo>
                      <a:pt x="68" y="195"/>
                    </a:lnTo>
                    <a:lnTo>
                      <a:pt x="79" y="200"/>
                    </a:lnTo>
                    <a:lnTo>
                      <a:pt x="88" y="207"/>
                    </a:lnTo>
                    <a:lnTo>
                      <a:pt x="98" y="214"/>
                    </a:lnTo>
                    <a:lnTo>
                      <a:pt x="105" y="225"/>
                    </a:lnTo>
                    <a:lnTo>
                      <a:pt x="100" y="236"/>
                    </a:lnTo>
                    <a:lnTo>
                      <a:pt x="95" y="245"/>
                    </a:lnTo>
                    <a:lnTo>
                      <a:pt x="86" y="252"/>
                    </a:lnTo>
                    <a:lnTo>
                      <a:pt x="75" y="256"/>
                    </a:lnTo>
                    <a:lnTo>
                      <a:pt x="63" y="260"/>
                    </a:lnTo>
                    <a:lnTo>
                      <a:pt x="51" y="260"/>
                    </a:lnTo>
                    <a:lnTo>
                      <a:pt x="39" y="260"/>
                    </a:lnTo>
                    <a:lnTo>
                      <a:pt x="28" y="256"/>
                    </a:lnTo>
                    <a:lnTo>
                      <a:pt x="28" y="253"/>
                    </a:lnTo>
                    <a:lnTo>
                      <a:pt x="28" y="252"/>
                    </a:lnTo>
                    <a:lnTo>
                      <a:pt x="28" y="249"/>
                    </a:lnTo>
                    <a:lnTo>
                      <a:pt x="28" y="248"/>
                    </a:lnTo>
                    <a:lnTo>
                      <a:pt x="36" y="248"/>
                    </a:lnTo>
                    <a:lnTo>
                      <a:pt x="45" y="246"/>
                    </a:lnTo>
                    <a:lnTo>
                      <a:pt x="55" y="246"/>
                    </a:lnTo>
                    <a:lnTo>
                      <a:pt x="63" y="245"/>
                    </a:lnTo>
                    <a:lnTo>
                      <a:pt x="71" y="244"/>
                    </a:lnTo>
                    <a:lnTo>
                      <a:pt x="78" y="240"/>
                    </a:lnTo>
                    <a:lnTo>
                      <a:pt x="83" y="234"/>
                    </a:lnTo>
                    <a:lnTo>
                      <a:pt x="88" y="227"/>
                    </a:lnTo>
                    <a:lnTo>
                      <a:pt x="78" y="221"/>
                    </a:lnTo>
                    <a:lnTo>
                      <a:pt x="64" y="215"/>
                    </a:lnTo>
                    <a:lnTo>
                      <a:pt x="52" y="208"/>
                    </a:lnTo>
                    <a:lnTo>
                      <a:pt x="39" y="202"/>
                    </a:lnTo>
                    <a:lnTo>
                      <a:pt x="27" y="194"/>
                    </a:lnTo>
                    <a:lnTo>
                      <a:pt x="16" y="185"/>
                    </a:lnTo>
                    <a:lnTo>
                      <a:pt x="6" y="175"/>
                    </a:lnTo>
                    <a:lnTo>
                      <a:pt x="0" y="162"/>
                    </a:lnTo>
                    <a:lnTo>
                      <a:pt x="2" y="153"/>
                    </a:lnTo>
                    <a:lnTo>
                      <a:pt x="6" y="146"/>
                    </a:lnTo>
                    <a:lnTo>
                      <a:pt x="13" y="139"/>
                    </a:lnTo>
                    <a:lnTo>
                      <a:pt x="20" y="133"/>
                    </a:lnTo>
                    <a:lnTo>
                      <a:pt x="28" y="127"/>
                    </a:lnTo>
                    <a:lnTo>
                      <a:pt x="36" y="122"/>
                    </a:lnTo>
                    <a:lnTo>
                      <a:pt x="44" y="116"/>
                    </a:lnTo>
                    <a:lnTo>
                      <a:pt x="52" y="111"/>
                    </a:lnTo>
                    <a:lnTo>
                      <a:pt x="55" y="108"/>
                    </a:lnTo>
                    <a:lnTo>
                      <a:pt x="56" y="106"/>
                    </a:lnTo>
                    <a:lnTo>
                      <a:pt x="57" y="103"/>
                    </a:lnTo>
                    <a:lnTo>
                      <a:pt x="57" y="99"/>
                    </a:lnTo>
                    <a:lnTo>
                      <a:pt x="51" y="95"/>
                    </a:lnTo>
                    <a:lnTo>
                      <a:pt x="41" y="91"/>
                    </a:lnTo>
                    <a:lnTo>
                      <a:pt x="33" y="85"/>
                    </a:lnTo>
                    <a:lnTo>
                      <a:pt x="25" y="80"/>
                    </a:lnTo>
                    <a:lnTo>
                      <a:pt x="18" y="74"/>
                    </a:lnTo>
                    <a:lnTo>
                      <a:pt x="13" y="68"/>
                    </a:lnTo>
                    <a:lnTo>
                      <a:pt x="10" y="60"/>
                    </a:lnTo>
                    <a:lnTo>
                      <a:pt x="12" y="50"/>
                    </a:lnTo>
                    <a:lnTo>
                      <a:pt x="62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599" name="Freeform 19"/>
              <p:cNvSpPr>
                <a:spLocks/>
              </p:cNvSpPr>
              <p:nvPr/>
            </p:nvSpPr>
            <p:spPr bwMode="auto">
              <a:xfrm rot="3207532" flipH="1">
                <a:off x="5948329" y="3820278"/>
                <a:ext cx="295275" cy="209550"/>
              </a:xfrm>
              <a:custGeom>
                <a:avLst/>
                <a:gdLst>
                  <a:gd name="T0" fmla="*/ 2147483647 w 373"/>
                  <a:gd name="T1" fmla="*/ 2147483647 h 264"/>
                  <a:gd name="T2" fmla="*/ 2147483647 w 373"/>
                  <a:gd name="T3" fmla="*/ 2147483647 h 264"/>
                  <a:gd name="T4" fmla="*/ 2147483647 w 373"/>
                  <a:gd name="T5" fmla="*/ 2147483647 h 264"/>
                  <a:gd name="T6" fmla="*/ 2147483647 w 373"/>
                  <a:gd name="T7" fmla="*/ 2147483647 h 264"/>
                  <a:gd name="T8" fmla="*/ 2147483647 w 373"/>
                  <a:gd name="T9" fmla="*/ 2147483647 h 264"/>
                  <a:gd name="T10" fmla="*/ 2147483647 w 373"/>
                  <a:gd name="T11" fmla="*/ 2147483647 h 264"/>
                  <a:gd name="T12" fmla="*/ 2147483647 w 373"/>
                  <a:gd name="T13" fmla="*/ 2147483647 h 264"/>
                  <a:gd name="T14" fmla="*/ 2147483647 w 373"/>
                  <a:gd name="T15" fmla="*/ 2147483647 h 264"/>
                  <a:gd name="T16" fmla="*/ 2147483647 w 373"/>
                  <a:gd name="T17" fmla="*/ 2147483647 h 264"/>
                  <a:gd name="T18" fmla="*/ 2147483647 w 373"/>
                  <a:gd name="T19" fmla="*/ 2147483647 h 264"/>
                  <a:gd name="T20" fmla="*/ 2147483647 w 373"/>
                  <a:gd name="T21" fmla="*/ 2147483647 h 264"/>
                  <a:gd name="T22" fmla="*/ 2147483647 w 373"/>
                  <a:gd name="T23" fmla="*/ 2147483647 h 264"/>
                  <a:gd name="T24" fmla="*/ 2147483647 w 373"/>
                  <a:gd name="T25" fmla="*/ 2147483647 h 264"/>
                  <a:gd name="T26" fmla="*/ 2147483647 w 373"/>
                  <a:gd name="T27" fmla="*/ 2147483647 h 264"/>
                  <a:gd name="T28" fmla="*/ 2147483647 w 373"/>
                  <a:gd name="T29" fmla="*/ 2147483647 h 264"/>
                  <a:gd name="T30" fmla="*/ 2147483647 w 373"/>
                  <a:gd name="T31" fmla="*/ 2147483647 h 264"/>
                  <a:gd name="T32" fmla="*/ 2147483647 w 373"/>
                  <a:gd name="T33" fmla="*/ 2147483647 h 264"/>
                  <a:gd name="T34" fmla="*/ 2147483647 w 373"/>
                  <a:gd name="T35" fmla="*/ 2147483647 h 264"/>
                  <a:gd name="T36" fmla="*/ 2147483647 w 373"/>
                  <a:gd name="T37" fmla="*/ 2147483647 h 264"/>
                  <a:gd name="T38" fmla="*/ 2147483647 w 373"/>
                  <a:gd name="T39" fmla="*/ 2147483647 h 264"/>
                  <a:gd name="T40" fmla="*/ 2147483647 w 373"/>
                  <a:gd name="T41" fmla="*/ 2147483647 h 264"/>
                  <a:gd name="T42" fmla="*/ 2147483647 w 373"/>
                  <a:gd name="T43" fmla="*/ 2147483647 h 264"/>
                  <a:gd name="T44" fmla="*/ 2147483647 w 373"/>
                  <a:gd name="T45" fmla="*/ 2147483647 h 264"/>
                  <a:gd name="T46" fmla="*/ 2147483647 w 373"/>
                  <a:gd name="T47" fmla="*/ 2147483647 h 264"/>
                  <a:gd name="T48" fmla="*/ 2147483647 w 373"/>
                  <a:gd name="T49" fmla="*/ 2147483647 h 264"/>
                  <a:gd name="T50" fmla="*/ 2147483647 w 373"/>
                  <a:gd name="T51" fmla="*/ 2147483647 h 264"/>
                  <a:gd name="T52" fmla="*/ 2147483647 w 373"/>
                  <a:gd name="T53" fmla="*/ 2147483647 h 264"/>
                  <a:gd name="T54" fmla="*/ 2147483647 w 373"/>
                  <a:gd name="T55" fmla="*/ 2147483647 h 264"/>
                  <a:gd name="T56" fmla="*/ 2147483647 w 373"/>
                  <a:gd name="T57" fmla="*/ 2147483647 h 264"/>
                  <a:gd name="T58" fmla="*/ 2147483647 w 373"/>
                  <a:gd name="T59" fmla="*/ 2147483647 h 264"/>
                  <a:gd name="T60" fmla="*/ 2147483647 w 373"/>
                  <a:gd name="T61" fmla="*/ 2147483647 h 264"/>
                  <a:gd name="T62" fmla="*/ 2147483647 w 373"/>
                  <a:gd name="T63" fmla="*/ 2147483647 h 264"/>
                  <a:gd name="T64" fmla="*/ 2147483647 w 373"/>
                  <a:gd name="T65" fmla="*/ 2147483647 h 264"/>
                  <a:gd name="T66" fmla="*/ 2147483647 w 373"/>
                  <a:gd name="T67" fmla="*/ 2147483647 h 264"/>
                  <a:gd name="T68" fmla="*/ 2147483647 w 373"/>
                  <a:gd name="T69" fmla="*/ 2147483647 h 264"/>
                  <a:gd name="T70" fmla="*/ 2147483647 w 373"/>
                  <a:gd name="T71" fmla="*/ 2147483647 h 264"/>
                  <a:gd name="T72" fmla="*/ 2147483647 w 373"/>
                  <a:gd name="T73" fmla="*/ 2147483647 h 264"/>
                  <a:gd name="T74" fmla="*/ 2147483647 w 373"/>
                  <a:gd name="T75" fmla="*/ 2147483647 h 264"/>
                  <a:gd name="T76" fmla="*/ 2147483647 w 373"/>
                  <a:gd name="T77" fmla="*/ 2147483647 h 264"/>
                  <a:gd name="T78" fmla="*/ 2147483647 w 373"/>
                  <a:gd name="T79" fmla="*/ 2147483647 h 264"/>
                  <a:gd name="T80" fmla="*/ 0 w 373"/>
                  <a:gd name="T81" fmla="*/ 2147483647 h 264"/>
                  <a:gd name="T82" fmla="*/ 2147483647 w 373"/>
                  <a:gd name="T83" fmla="*/ 2147483647 h 264"/>
                  <a:gd name="T84" fmla="*/ 2147483647 w 373"/>
                  <a:gd name="T85" fmla="*/ 2147483647 h 264"/>
                  <a:gd name="T86" fmla="*/ 2147483647 w 373"/>
                  <a:gd name="T87" fmla="*/ 2147483647 h 264"/>
                  <a:gd name="T88" fmla="*/ 2147483647 w 373"/>
                  <a:gd name="T89" fmla="*/ 2147483647 h 264"/>
                  <a:gd name="T90" fmla="*/ 2147483647 w 373"/>
                  <a:gd name="T91" fmla="*/ 2147483647 h 264"/>
                  <a:gd name="T92" fmla="*/ 2147483647 w 373"/>
                  <a:gd name="T93" fmla="*/ 0 h 264"/>
                  <a:gd name="T94" fmla="*/ 2147483647 w 373"/>
                  <a:gd name="T95" fmla="*/ 0 h 264"/>
                  <a:gd name="T96" fmla="*/ 2147483647 w 373"/>
                  <a:gd name="T97" fmla="*/ 2147483647 h 264"/>
                  <a:gd name="T98" fmla="*/ 2147483647 w 373"/>
                  <a:gd name="T99" fmla="*/ 2147483647 h 264"/>
                  <a:gd name="T100" fmla="*/ 2147483647 w 373"/>
                  <a:gd name="T101" fmla="*/ 2147483647 h 264"/>
                  <a:gd name="T102" fmla="*/ 2147483647 w 373"/>
                  <a:gd name="T103" fmla="*/ 2147483647 h 264"/>
                  <a:gd name="T104" fmla="*/ 2147483647 w 373"/>
                  <a:gd name="T105" fmla="*/ 2147483647 h 264"/>
                  <a:gd name="T106" fmla="*/ 2147483647 w 373"/>
                  <a:gd name="T107" fmla="*/ 2147483647 h 264"/>
                  <a:gd name="T108" fmla="*/ 2147483647 w 373"/>
                  <a:gd name="T109" fmla="*/ 2147483647 h 264"/>
                  <a:gd name="T110" fmla="*/ 2147483647 w 373"/>
                  <a:gd name="T111" fmla="*/ 2147483647 h 264"/>
                  <a:gd name="T112" fmla="*/ 2147483647 w 373"/>
                  <a:gd name="T113" fmla="*/ 2147483647 h 26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73"/>
                  <a:gd name="T172" fmla="*/ 0 h 264"/>
                  <a:gd name="T173" fmla="*/ 373 w 373"/>
                  <a:gd name="T174" fmla="*/ 264 h 26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73" h="264">
                    <a:moveTo>
                      <a:pt x="334" y="8"/>
                    </a:moveTo>
                    <a:lnTo>
                      <a:pt x="349" y="12"/>
                    </a:lnTo>
                    <a:lnTo>
                      <a:pt x="358" y="20"/>
                    </a:lnTo>
                    <a:lnTo>
                      <a:pt x="363" y="32"/>
                    </a:lnTo>
                    <a:lnTo>
                      <a:pt x="366" y="46"/>
                    </a:lnTo>
                    <a:lnTo>
                      <a:pt x="367" y="62"/>
                    </a:lnTo>
                    <a:lnTo>
                      <a:pt x="367" y="77"/>
                    </a:lnTo>
                    <a:lnTo>
                      <a:pt x="367" y="93"/>
                    </a:lnTo>
                    <a:lnTo>
                      <a:pt x="370" y="107"/>
                    </a:lnTo>
                    <a:lnTo>
                      <a:pt x="370" y="124"/>
                    </a:lnTo>
                    <a:lnTo>
                      <a:pt x="371" y="139"/>
                    </a:lnTo>
                    <a:lnTo>
                      <a:pt x="373" y="154"/>
                    </a:lnTo>
                    <a:lnTo>
                      <a:pt x="373" y="170"/>
                    </a:lnTo>
                    <a:lnTo>
                      <a:pt x="350" y="172"/>
                    </a:lnTo>
                    <a:lnTo>
                      <a:pt x="327" y="176"/>
                    </a:lnTo>
                    <a:lnTo>
                      <a:pt x="306" y="181"/>
                    </a:lnTo>
                    <a:lnTo>
                      <a:pt x="284" y="187"/>
                    </a:lnTo>
                    <a:lnTo>
                      <a:pt x="262" y="195"/>
                    </a:lnTo>
                    <a:lnTo>
                      <a:pt x="241" y="201"/>
                    </a:lnTo>
                    <a:lnTo>
                      <a:pt x="221" y="210"/>
                    </a:lnTo>
                    <a:lnTo>
                      <a:pt x="199" y="218"/>
                    </a:lnTo>
                    <a:lnTo>
                      <a:pt x="190" y="222"/>
                    </a:lnTo>
                    <a:lnTo>
                      <a:pt x="180" y="227"/>
                    </a:lnTo>
                    <a:lnTo>
                      <a:pt x="172" y="234"/>
                    </a:lnTo>
                    <a:lnTo>
                      <a:pt x="164" y="241"/>
                    </a:lnTo>
                    <a:lnTo>
                      <a:pt x="156" y="249"/>
                    </a:lnTo>
                    <a:lnTo>
                      <a:pt x="148" y="254"/>
                    </a:lnTo>
                    <a:lnTo>
                      <a:pt x="139" y="260"/>
                    </a:lnTo>
                    <a:lnTo>
                      <a:pt x="129" y="264"/>
                    </a:lnTo>
                    <a:lnTo>
                      <a:pt x="117" y="257"/>
                    </a:lnTo>
                    <a:lnTo>
                      <a:pt x="104" y="253"/>
                    </a:lnTo>
                    <a:lnTo>
                      <a:pt x="90" y="250"/>
                    </a:lnTo>
                    <a:lnTo>
                      <a:pt x="78" y="250"/>
                    </a:lnTo>
                    <a:lnTo>
                      <a:pt x="65" y="251"/>
                    </a:lnTo>
                    <a:lnTo>
                      <a:pt x="51" y="254"/>
                    </a:lnTo>
                    <a:lnTo>
                      <a:pt x="38" y="256"/>
                    </a:lnTo>
                    <a:lnTo>
                      <a:pt x="25" y="257"/>
                    </a:lnTo>
                    <a:lnTo>
                      <a:pt x="16" y="199"/>
                    </a:lnTo>
                    <a:lnTo>
                      <a:pt x="10" y="139"/>
                    </a:lnTo>
                    <a:lnTo>
                      <a:pt x="6" y="81"/>
                    </a:lnTo>
                    <a:lnTo>
                      <a:pt x="0" y="21"/>
                    </a:lnTo>
                    <a:lnTo>
                      <a:pt x="20" y="15"/>
                    </a:lnTo>
                    <a:lnTo>
                      <a:pt x="42" y="9"/>
                    </a:lnTo>
                    <a:lnTo>
                      <a:pt x="62" y="5"/>
                    </a:lnTo>
                    <a:lnTo>
                      <a:pt x="82" y="2"/>
                    </a:lnTo>
                    <a:lnTo>
                      <a:pt x="104" y="1"/>
                    </a:lnTo>
                    <a:lnTo>
                      <a:pt x="124" y="0"/>
                    </a:lnTo>
                    <a:lnTo>
                      <a:pt x="146" y="0"/>
                    </a:lnTo>
                    <a:lnTo>
                      <a:pt x="166" y="1"/>
                    </a:lnTo>
                    <a:lnTo>
                      <a:pt x="187" y="2"/>
                    </a:lnTo>
                    <a:lnTo>
                      <a:pt x="207" y="4"/>
                    </a:lnTo>
                    <a:lnTo>
                      <a:pt x="229" y="5"/>
                    </a:lnTo>
                    <a:lnTo>
                      <a:pt x="250" y="7"/>
                    </a:lnTo>
                    <a:lnTo>
                      <a:pt x="271" y="7"/>
                    </a:lnTo>
                    <a:lnTo>
                      <a:pt x="292" y="8"/>
                    </a:lnTo>
                    <a:lnTo>
                      <a:pt x="312" y="8"/>
                    </a:lnTo>
                    <a:lnTo>
                      <a:pt x="334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00" name="Freeform 21"/>
              <p:cNvSpPr>
                <a:spLocks/>
              </p:cNvSpPr>
              <p:nvPr/>
            </p:nvSpPr>
            <p:spPr bwMode="auto">
              <a:xfrm rot="3207532" flipH="1">
                <a:off x="5316611" y="3471498"/>
                <a:ext cx="727075" cy="646113"/>
              </a:xfrm>
              <a:custGeom>
                <a:avLst/>
                <a:gdLst>
                  <a:gd name="T0" fmla="*/ 2147483647 w 916"/>
                  <a:gd name="T1" fmla="*/ 2147483647 h 815"/>
                  <a:gd name="T2" fmla="*/ 2147483647 w 916"/>
                  <a:gd name="T3" fmla="*/ 2147483647 h 815"/>
                  <a:gd name="T4" fmla="*/ 2147483647 w 916"/>
                  <a:gd name="T5" fmla="*/ 2147483647 h 815"/>
                  <a:gd name="T6" fmla="*/ 2147483647 w 916"/>
                  <a:gd name="T7" fmla="*/ 2147483647 h 815"/>
                  <a:gd name="T8" fmla="*/ 2147483647 w 916"/>
                  <a:gd name="T9" fmla="*/ 2147483647 h 815"/>
                  <a:gd name="T10" fmla="*/ 2147483647 w 916"/>
                  <a:gd name="T11" fmla="*/ 2147483647 h 815"/>
                  <a:gd name="T12" fmla="*/ 2147483647 w 916"/>
                  <a:gd name="T13" fmla="*/ 2147483647 h 815"/>
                  <a:gd name="T14" fmla="*/ 2147483647 w 916"/>
                  <a:gd name="T15" fmla="*/ 2147483647 h 815"/>
                  <a:gd name="T16" fmla="*/ 2147483647 w 916"/>
                  <a:gd name="T17" fmla="*/ 2147483647 h 815"/>
                  <a:gd name="T18" fmla="*/ 2147483647 w 916"/>
                  <a:gd name="T19" fmla="*/ 2147483647 h 815"/>
                  <a:gd name="T20" fmla="*/ 2147483647 w 916"/>
                  <a:gd name="T21" fmla="*/ 2147483647 h 815"/>
                  <a:gd name="T22" fmla="*/ 2147483647 w 916"/>
                  <a:gd name="T23" fmla="*/ 2147483647 h 815"/>
                  <a:gd name="T24" fmla="*/ 2147483647 w 916"/>
                  <a:gd name="T25" fmla="*/ 2147483647 h 815"/>
                  <a:gd name="T26" fmla="*/ 2147483647 w 916"/>
                  <a:gd name="T27" fmla="*/ 2147483647 h 815"/>
                  <a:gd name="T28" fmla="*/ 2147483647 w 916"/>
                  <a:gd name="T29" fmla="*/ 2147483647 h 815"/>
                  <a:gd name="T30" fmla="*/ 2147483647 w 916"/>
                  <a:gd name="T31" fmla="*/ 2147483647 h 815"/>
                  <a:gd name="T32" fmla="*/ 2147483647 w 916"/>
                  <a:gd name="T33" fmla="*/ 2147483647 h 815"/>
                  <a:gd name="T34" fmla="*/ 2147483647 w 916"/>
                  <a:gd name="T35" fmla="*/ 2147483647 h 815"/>
                  <a:gd name="T36" fmla="*/ 2147483647 w 916"/>
                  <a:gd name="T37" fmla="*/ 2147483647 h 815"/>
                  <a:gd name="T38" fmla="*/ 2147483647 w 916"/>
                  <a:gd name="T39" fmla="*/ 2147483647 h 815"/>
                  <a:gd name="T40" fmla="*/ 2147483647 w 916"/>
                  <a:gd name="T41" fmla="*/ 2147483647 h 815"/>
                  <a:gd name="T42" fmla="*/ 2147483647 w 916"/>
                  <a:gd name="T43" fmla="*/ 2147483647 h 815"/>
                  <a:gd name="T44" fmla="*/ 2147483647 w 916"/>
                  <a:gd name="T45" fmla="*/ 2147483647 h 815"/>
                  <a:gd name="T46" fmla="*/ 2147483647 w 916"/>
                  <a:gd name="T47" fmla="*/ 2147483647 h 815"/>
                  <a:gd name="T48" fmla="*/ 2147483647 w 916"/>
                  <a:gd name="T49" fmla="*/ 2147483647 h 815"/>
                  <a:gd name="T50" fmla="*/ 2147483647 w 916"/>
                  <a:gd name="T51" fmla="*/ 2147483647 h 815"/>
                  <a:gd name="T52" fmla="*/ 2147483647 w 916"/>
                  <a:gd name="T53" fmla="*/ 2147483647 h 815"/>
                  <a:gd name="T54" fmla="*/ 2147483647 w 916"/>
                  <a:gd name="T55" fmla="*/ 2147483647 h 815"/>
                  <a:gd name="T56" fmla="*/ 2147483647 w 916"/>
                  <a:gd name="T57" fmla="*/ 2147483647 h 815"/>
                  <a:gd name="T58" fmla="*/ 2147483647 w 916"/>
                  <a:gd name="T59" fmla="*/ 2147483647 h 815"/>
                  <a:gd name="T60" fmla="*/ 2147483647 w 916"/>
                  <a:gd name="T61" fmla="*/ 2147483647 h 815"/>
                  <a:gd name="T62" fmla="*/ 2147483647 w 916"/>
                  <a:gd name="T63" fmla="*/ 2147483647 h 815"/>
                  <a:gd name="T64" fmla="*/ 2147483647 w 916"/>
                  <a:gd name="T65" fmla="*/ 2147483647 h 815"/>
                  <a:gd name="T66" fmla="*/ 0 w 916"/>
                  <a:gd name="T67" fmla="*/ 2147483647 h 815"/>
                  <a:gd name="T68" fmla="*/ 2147483647 w 916"/>
                  <a:gd name="T69" fmla="*/ 2147483647 h 815"/>
                  <a:gd name="T70" fmla="*/ 2147483647 w 916"/>
                  <a:gd name="T71" fmla="*/ 2147483647 h 815"/>
                  <a:gd name="T72" fmla="*/ 2147483647 w 916"/>
                  <a:gd name="T73" fmla="*/ 2147483647 h 815"/>
                  <a:gd name="T74" fmla="*/ 2147483647 w 916"/>
                  <a:gd name="T75" fmla="*/ 2147483647 h 815"/>
                  <a:gd name="T76" fmla="*/ 2147483647 w 916"/>
                  <a:gd name="T77" fmla="*/ 2147483647 h 815"/>
                  <a:gd name="T78" fmla="*/ 2147483647 w 916"/>
                  <a:gd name="T79" fmla="*/ 2147483647 h 815"/>
                  <a:gd name="T80" fmla="*/ 2147483647 w 916"/>
                  <a:gd name="T81" fmla="*/ 2147483647 h 815"/>
                  <a:gd name="T82" fmla="*/ 2147483647 w 916"/>
                  <a:gd name="T83" fmla="*/ 2147483647 h 815"/>
                  <a:gd name="T84" fmla="*/ 2147483647 w 916"/>
                  <a:gd name="T85" fmla="*/ 2147483647 h 815"/>
                  <a:gd name="T86" fmla="*/ 2147483647 w 916"/>
                  <a:gd name="T87" fmla="*/ 2147483647 h 815"/>
                  <a:gd name="T88" fmla="*/ 2147483647 w 916"/>
                  <a:gd name="T89" fmla="*/ 2147483647 h 815"/>
                  <a:gd name="T90" fmla="*/ 2147483647 w 916"/>
                  <a:gd name="T91" fmla="*/ 2147483647 h 815"/>
                  <a:gd name="T92" fmla="*/ 2147483647 w 916"/>
                  <a:gd name="T93" fmla="*/ 2147483647 h 815"/>
                  <a:gd name="T94" fmla="*/ 2147483647 w 916"/>
                  <a:gd name="T95" fmla="*/ 2147483647 h 815"/>
                  <a:gd name="T96" fmla="*/ 2147483647 w 916"/>
                  <a:gd name="T97" fmla="*/ 2147483647 h 815"/>
                  <a:gd name="T98" fmla="*/ 2147483647 w 916"/>
                  <a:gd name="T99" fmla="*/ 2147483647 h 815"/>
                  <a:gd name="T100" fmla="*/ 2147483647 w 916"/>
                  <a:gd name="T101" fmla="*/ 0 h 815"/>
                  <a:gd name="T102" fmla="*/ 2147483647 w 916"/>
                  <a:gd name="T103" fmla="*/ 2147483647 h 815"/>
                  <a:gd name="T104" fmla="*/ 2147483647 w 916"/>
                  <a:gd name="T105" fmla="*/ 2147483647 h 815"/>
                  <a:gd name="T106" fmla="*/ 2147483647 w 916"/>
                  <a:gd name="T107" fmla="*/ 2147483647 h 81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16"/>
                  <a:gd name="T163" fmla="*/ 0 h 815"/>
                  <a:gd name="T164" fmla="*/ 916 w 916"/>
                  <a:gd name="T165" fmla="*/ 815 h 81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16" h="815">
                    <a:moveTo>
                      <a:pt x="491" y="83"/>
                    </a:moveTo>
                    <a:lnTo>
                      <a:pt x="507" y="89"/>
                    </a:lnTo>
                    <a:lnTo>
                      <a:pt x="522" y="96"/>
                    </a:lnTo>
                    <a:lnTo>
                      <a:pt x="537" y="104"/>
                    </a:lnTo>
                    <a:lnTo>
                      <a:pt x="552" y="112"/>
                    </a:lnTo>
                    <a:lnTo>
                      <a:pt x="566" y="121"/>
                    </a:lnTo>
                    <a:lnTo>
                      <a:pt x="581" y="130"/>
                    </a:lnTo>
                    <a:lnTo>
                      <a:pt x="595" y="138"/>
                    </a:lnTo>
                    <a:lnTo>
                      <a:pt x="609" y="148"/>
                    </a:lnTo>
                    <a:lnTo>
                      <a:pt x="623" y="157"/>
                    </a:lnTo>
                    <a:lnTo>
                      <a:pt x="638" y="167"/>
                    </a:lnTo>
                    <a:lnTo>
                      <a:pt x="651" y="177"/>
                    </a:lnTo>
                    <a:lnTo>
                      <a:pt x="665" y="187"/>
                    </a:lnTo>
                    <a:lnTo>
                      <a:pt x="679" y="198"/>
                    </a:lnTo>
                    <a:lnTo>
                      <a:pt x="693" y="209"/>
                    </a:lnTo>
                    <a:lnTo>
                      <a:pt x="706" y="219"/>
                    </a:lnTo>
                    <a:lnTo>
                      <a:pt x="720" y="230"/>
                    </a:lnTo>
                    <a:lnTo>
                      <a:pt x="735" y="241"/>
                    </a:lnTo>
                    <a:lnTo>
                      <a:pt x="751" y="251"/>
                    </a:lnTo>
                    <a:lnTo>
                      <a:pt x="768" y="260"/>
                    </a:lnTo>
                    <a:lnTo>
                      <a:pt x="786" y="268"/>
                    </a:lnTo>
                    <a:lnTo>
                      <a:pt x="802" y="278"/>
                    </a:lnTo>
                    <a:lnTo>
                      <a:pt x="819" y="287"/>
                    </a:lnTo>
                    <a:lnTo>
                      <a:pt x="834" y="299"/>
                    </a:lnTo>
                    <a:lnTo>
                      <a:pt x="849" y="314"/>
                    </a:lnTo>
                    <a:lnTo>
                      <a:pt x="858" y="324"/>
                    </a:lnTo>
                    <a:lnTo>
                      <a:pt x="868" y="333"/>
                    </a:lnTo>
                    <a:lnTo>
                      <a:pt x="877" y="344"/>
                    </a:lnTo>
                    <a:lnTo>
                      <a:pt x="886" y="355"/>
                    </a:lnTo>
                    <a:lnTo>
                      <a:pt x="896" y="366"/>
                    </a:lnTo>
                    <a:lnTo>
                      <a:pt x="904" y="376"/>
                    </a:lnTo>
                    <a:lnTo>
                      <a:pt x="911" y="387"/>
                    </a:lnTo>
                    <a:lnTo>
                      <a:pt x="916" y="399"/>
                    </a:lnTo>
                    <a:lnTo>
                      <a:pt x="897" y="399"/>
                    </a:lnTo>
                    <a:lnTo>
                      <a:pt x="880" y="403"/>
                    </a:lnTo>
                    <a:lnTo>
                      <a:pt x="862" y="409"/>
                    </a:lnTo>
                    <a:lnTo>
                      <a:pt x="846" y="417"/>
                    </a:lnTo>
                    <a:lnTo>
                      <a:pt x="831" y="428"/>
                    </a:lnTo>
                    <a:lnTo>
                      <a:pt x="817" y="440"/>
                    </a:lnTo>
                    <a:lnTo>
                      <a:pt x="802" y="453"/>
                    </a:lnTo>
                    <a:lnTo>
                      <a:pt x="788" y="468"/>
                    </a:lnTo>
                    <a:lnTo>
                      <a:pt x="775" y="485"/>
                    </a:lnTo>
                    <a:lnTo>
                      <a:pt x="763" y="501"/>
                    </a:lnTo>
                    <a:lnTo>
                      <a:pt x="751" y="518"/>
                    </a:lnTo>
                    <a:lnTo>
                      <a:pt x="739" y="536"/>
                    </a:lnTo>
                    <a:lnTo>
                      <a:pt x="726" y="552"/>
                    </a:lnTo>
                    <a:lnTo>
                      <a:pt x="714" y="570"/>
                    </a:lnTo>
                    <a:lnTo>
                      <a:pt x="704" y="586"/>
                    </a:lnTo>
                    <a:lnTo>
                      <a:pt x="691" y="601"/>
                    </a:lnTo>
                    <a:lnTo>
                      <a:pt x="687" y="636"/>
                    </a:lnTo>
                    <a:lnTo>
                      <a:pt x="683" y="671"/>
                    </a:lnTo>
                    <a:lnTo>
                      <a:pt x="678" y="705"/>
                    </a:lnTo>
                    <a:lnTo>
                      <a:pt x="670" y="739"/>
                    </a:lnTo>
                    <a:lnTo>
                      <a:pt x="666" y="739"/>
                    </a:lnTo>
                    <a:lnTo>
                      <a:pt x="659" y="736"/>
                    </a:lnTo>
                    <a:lnTo>
                      <a:pt x="652" y="732"/>
                    </a:lnTo>
                    <a:lnTo>
                      <a:pt x="646" y="727"/>
                    </a:lnTo>
                    <a:lnTo>
                      <a:pt x="638" y="723"/>
                    </a:lnTo>
                    <a:lnTo>
                      <a:pt x="630" y="720"/>
                    </a:lnTo>
                    <a:lnTo>
                      <a:pt x="622" y="719"/>
                    </a:lnTo>
                    <a:lnTo>
                      <a:pt x="614" y="721"/>
                    </a:lnTo>
                    <a:lnTo>
                      <a:pt x="608" y="732"/>
                    </a:lnTo>
                    <a:lnTo>
                      <a:pt x="603" y="744"/>
                    </a:lnTo>
                    <a:lnTo>
                      <a:pt x="597" y="757"/>
                    </a:lnTo>
                    <a:lnTo>
                      <a:pt x="592" y="769"/>
                    </a:lnTo>
                    <a:lnTo>
                      <a:pt x="584" y="781"/>
                    </a:lnTo>
                    <a:lnTo>
                      <a:pt x="577" y="793"/>
                    </a:lnTo>
                    <a:lnTo>
                      <a:pt x="568" y="804"/>
                    </a:lnTo>
                    <a:lnTo>
                      <a:pt x="557" y="815"/>
                    </a:lnTo>
                    <a:lnTo>
                      <a:pt x="562" y="795"/>
                    </a:lnTo>
                    <a:lnTo>
                      <a:pt x="568" y="774"/>
                    </a:lnTo>
                    <a:lnTo>
                      <a:pt x="573" y="754"/>
                    </a:lnTo>
                    <a:lnTo>
                      <a:pt x="577" y="734"/>
                    </a:lnTo>
                    <a:lnTo>
                      <a:pt x="576" y="730"/>
                    </a:lnTo>
                    <a:lnTo>
                      <a:pt x="575" y="726"/>
                    </a:lnTo>
                    <a:lnTo>
                      <a:pt x="570" y="724"/>
                    </a:lnTo>
                    <a:lnTo>
                      <a:pt x="566" y="723"/>
                    </a:lnTo>
                    <a:lnTo>
                      <a:pt x="550" y="735"/>
                    </a:lnTo>
                    <a:lnTo>
                      <a:pt x="534" y="743"/>
                    </a:lnTo>
                    <a:lnTo>
                      <a:pt x="518" y="749"/>
                    </a:lnTo>
                    <a:lnTo>
                      <a:pt x="501" y="750"/>
                    </a:lnTo>
                    <a:lnTo>
                      <a:pt x="483" y="750"/>
                    </a:lnTo>
                    <a:lnTo>
                      <a:pt x="467" y="747"/>
                    </a:lnTo>
                    <a:lnTo>
                      <a:pt x="449" y="742"/>
                    </a:lnTo>
                    <a:lnTo>
                      <a:pt x="433" y="735"/>
                    </a:lnTo>
                    <a:lnTo>
                      <a:pt x="417" y="726"/>
                    </a:lnTo>
                    <a:lnTo>
                      <a:pt x="401" y="716"/>
                    </a:lnTo>
                    <a:lnTo>
                      <a:pt x="386" y="704"/>
                    </a:lnTo>
                    <a:lnTo>
                      <a:pt x="373" y="692"/>
                    </a:lnTo>
                    <a:lnTo>
                      <a:pt x="361" y="678"/>
                    </a:lnTo>
                    <a:lnTo>
                      <a:pt x="350" y="663"/>
                    </a:lnTo>
                    <a:lnTo>
                      <a:pt x="341" y="648"/>
                    </a:lnTo>
                    <a:lnTo>
                      <a:pt x="333" y="633"/>
                    </a:lnTo>
                    <a:lnTo>
                      <a:pt x="320" y="609"/>
                    </a:lnTo>
                    <a:lnTo>
                      <a:pt x="307" y="586"/>
                    </a:lnTo>
                    <a:lnTo>
                      <a:pt x="294" y="562"/>
                    </a:lnTo>
                    <a:lnTo>
                      <a:pt x="281" y="539"/>
                    </a:lnTo>
                    <a:lnTo>
                      <a:pt x="269" y="514"/>
                    </a:lnTo>
                    <a:lnTo>
                      <a:pt x="257" y="490"/>
                    </a:lnTo>
                    <a:lnTo>
                      <a:pt x="248" y="466"/>
                    </a:lnTo>
                    <a:lnTo>
                      <a:pt x="240" y="440"/>
                    </a:lnTo>
                    <a:lnTo>
                      <a:pt x="240" y="432"/>
                    </a:lnTo>
                    <a:lnTo>
                      <a:pt x="249" y="455"/>
                    </a:lnTo>
                    <a:lnTo>
                      <a:pt x="260" y="479"/>
                    </a:lnTo>
                    <a:lnTo>
                      <a:pt x="269" y="502"/>
                    </a:lnTo>
                    <a:lnTo>
                      <a:pt x="281" y="527"/>
                    </a:lnTo>
                    <a:lnTo>
                      <a:pt x="292" y="551"/>
                    </a:lnTo>
                    <a:lnTo>
                      <a:pt x="304" y="574"/>
                    </a:lnTo>
                    <a:lnTo>
                      <a:pt x="318" y="597"/>
                    </a:lnTo>
                    <a:lnTo>
                      <a:pt x="333" y="619"/>
                    </a:lnTo>
                    <a:lnTo>
                      <a:pt x="347" y="639"/>
                    </a:lnTo>
                    <a:lnTo>
                      <a:pt x="365" y="659"/>
                    </a:lnTo>
                    <a:lnTo>
                      <a:pt x="382" y="677"/>
                    </a:lnTo>
                    <a:lnTo>
                      <a:pt x="402" y="693"/>
                    </a:lnTo>
                    <a:lnTo>
                      <a:pt x="424" y="707"/>
                    </a:lnTo>
                    <a:lnTo>
                      <a:pt x="447" y="719"/>
                    </a:lnTo>
                    <a:lnTo>
                      <a:pt x="471" y="727"/>
                    </a:lnTo>
                    <a:lnTo>
                      <a:pt x="498" y="734"/>
                    </a:lnTo>
                    <a:lnTo>
                      <a:pt x="517" y="730"/>
                    </a:lnTo>
                    <a:lnTo>
                      <a:pt x="533" y="723"/>
                    </a:lnTo>
                    <a:lnTo>
                      <a:pt x="549" y="712"/>
                    </a:lnTo>
                    <a:lnTo>
                      <a:pt x="562" y="698"/>
                    </a:lnTo>
                    <a:lnTo>
                      <a:pt x="576" y="684"/>
                    </a:lnTo>
                    <a:lnTo>
                      <a:pt x="589" y="667"/>
                    </a:lnTo>
                    <a:lnTo>
                      <a:pt x="601" y="652"/>
                    </a:lnTo>
                    <a:lnTo>
                      <a:pt x="614" y="639"/>
                    </a:lnTo>
                    <a:lnTo>
                      <a:pt x="627" y="609"/>
                    </a:lnTo>
                    <a:lnTo>
                      <a:pt x="627" y="577"/>
                    </a:lnTo>
                    <a:lnTo>
                      <a:pt x="618" y="544"/>
                    </a:lnTo>
                    <a:lnTo>
                      <a:pt x="607" y="516"/>
                    </a:lnTo>
                    <a:lnTo>
                      <a:pt x="601" y="505"/>
                    </a:lnTo>
                    <a:lnTo>
                      <a:pt x="595" y="494"/>
                    </a:lnTo>
                    <a:lnTo>
                      <a:pt x="588" y="483"/>
                    </a:lnTo>
                    <a:lnTo>
                      <a:pt x="580" y="472"/>
                    </a:lnTo>
                    <a:lnTo>
                      <a:pt x="572" y="462"/>
                    </a:lnTo>
                    <a:lnTo>
                      <a:pt x="562" y="452"/>
                    </a:lnTo>
                    <a:lnTo>
                      <a:pt x="553" y="444"/>
                    </a:lnTo>
                    <a:lnTo>
                      <a:pt x="542" y="436"/>
                    </a:lnTo>
                    <a:lnTo>
                      <a:pt x="540" y="437"/>
                    </a:lnTo>
                    <a:lnTo>
                      <a:pt x="536" y="439"/>
                    </a:lnTo>
                    <a:lnTo>
                      <a:pt x="531" y="440"/>
                    </a:lnTo>
                    <a:lnTo>
                      <a:pt x="529" y="440"/>
                    </a:lnTo>
                    <a:lnTo>
                      <a:pt x="527" y="451"/>
                    </a:lnTo>
                    <a:lnTo>
                      <a:pt x="527" y="463"/>
                    </a:lnTo>
                    <a:lnTo>
                      <a:pt x="527" y="475"/>
                    </a:lnTo>
                    <a:lnTo>
                      <a:pt x="526" y="489"/>
                    </a:lnTo>
                    <a:lnTo>
                      <a:pt x="509" y="451"/>
                    </a:lnTo>
                    <a:lnTo>
                      <a:pt x="488" y="414"/>
                    </a:lnTo>
                    <a:lnTo>
                      <a:pt x="467" y="380"/>
                    </a:lnTo>
                    <a:lnTo>
                      <a:pt x="443" y="347"/>
                    </a:lnTo>
                    <a:lnTo>
                      <a:pt x="417" y="314"/>
                    </a:lnTo>
                    <a:lnTo>
                      <a:pt x="388" y="284"/>
                    </a:lnTo>
                    <a:lnTo>
                      <a:pt x="357" y="257"/>
                    </a:lnTo>
                    <a:lnTo>
                      <a:pt x="322" y="232"/>
                    </a:lnTo>
                    <a:lnTo>
                      <a:pt x="303" y="222"/>
                    </a:lnTo>
                    <a:lnTo>
                      <a:pt x="284" y="214"/>
                    </a:lnTo>
                    <a:lnTo>
                      <a:pt x="264" y="207"/>
                    </a:lnTo>
                    <a:lnTo>
                      <a:pt x="244" y="203"/>
                    </a:lnTo>
                    <a:lnTo>
                      <a:pt x="224" y="200"/>
                    </a:lnTo>
                    <a:lnTo>
                      <a:pt x="202" y="198"/>
                    </a:lnTo>
                    <a:lnTo>
                      <a:pt x="182" y="198"/>
                    </a:lnTo>
                    <a:lnTo>
                      <a:pt x="162" y="199"/>
                    </a:lnTo>
                    <a:lnTo>
                      <a:pt x="140" y="200"/>
                    </a:lnTo>
                    <a:lnTo>
                      <a:pt x="120" y="204"/>
                    </a:lnTo>
                    <a:lnTo>
                      <a:pt x="99" y="209"/>
                    </a:lnTo>
                    <a:lnTo>
                      <a:pt x="78" y="213"/>
                    </a:lnTo>
                    <a:lnTo>
                      <a:pt x="58" y="218"/>
                    </a:lnTo>
                    <a:lnTo>
                      <a:pt x="38" y="225"/>
                    </a:lnTo>
                    <a:lnTo>
                      <a:pt x="19" y="232"/>
                    </a:lnTo>
                    <a:lnTo>
                      <a:pt x="0" y="238"/>
                    </a:lnTo>
                    <a:lnTo>
                      <a:pt x="2" y="227"/>
                    </a:lnTo>
                    <a:lnTo>
                      <a:pt x="3" y="218"/>
                    </a:lnTo>
                    <a:lnTo>
                      <a:pt x="6" y="209"/>
                    </a:lnTo>
                    <a:lnTo>
                      <a:pt x="13" y="202"/>
                    </a:lnTo>
                    <a:lnTo>
                      <a:pt x="27" y="196"/>
                    </a:lnTo>
                    <a:lnTo>
                      <a:pt x="41" y="191"/>
                    </a:lnTo>
                    <a:lnTo>
                      <a:pt x="56" y="184"/>
                    </a:lnTo>
                    <a:lnTo>
                      <a:pt x="70" y="179"/>
                    </a:lnTo>
                    <a:lnTo>
                      <a:pt x="85" y="175"/>
                    </a:lnTo>
                    <a:lnTo>
                      <a:pt x="100" y="169"/>
                    </a:lnTo>
                    <a:lnTo>
                      <a:pt x="115" y="164"/>
                    </a:lnTo>
                    <a:lnTo>
                      <a:pt x="131" y="160"/>
                    </a:lnTo>
                    <a:lnTo>
                      <a:pt x="146" y="156"/>
                    </a:lnTo>
                    <a:lnTo>
                      <a:pt x="162" y="153"/>
                    </a:lnTo>
                    <a:lnTo>
                      <a:pt x="177" y="149"/>
                    </a:lnTo>
                    <a:lnTo>
                      <a:pt x="193" y="146"/>
                    </a:lnTo>
                    <a:lnTo>
                      <a:pt x="207" y="145"/>
                    </a:lnTo>
                    <a:lnTo>
                      <a:pt x="224" y="142"/>
                    </a:lnTo>
                    <a:lnTo>
                      <a:pt x="238" y="141"/>
                    </a:lnTo>
                    <a:lnTo>
                      <a:pt x="255" y="141"/>
                    </a:lnTo>
                    <a:lnTo>
                      <a:pt x="280" y="142"/>
                    </a:lnTo>
                    <a:lnTo>
                      <a:pt x="304" y="146"/>
                    </a:lnTo>
                    <a:lnTo>
                      <a:pt x="328" y="152"/>
                    </a:lnTo>
                    <a:lnTo>
                      <a:pt x="351" y="160"/>
                    </a:lnTo>
                    <a:lnTo>
                      <a:pt x="373" y="171"/>
                    </a:lnTo>
                    <a:lnTo>
                      <a:pt x="394" y="183"/>
                    </a:lnTo>
                    <a:lnTo>
                      <a:pt x="416" y="196"/>
                    </a:lnTo>
                    <a:lnTo>
                      <a:pt x="437" y="210"/>
                    </a:lnTo>
                    <a:lnTo>
                      <a:pt x="458" y="226"/>
                    </a:lnTo>
                    <a:lnTo>
                      <a:pt x="476" y="242"/>
                    </a:lnTo>
                    <a:lnTo>
                      <a:pt x="497" y="260"/>
                    </a:lnTo>
                    <a:lnTo>
                      <a:pt x="515" y="278"/>
                    </a:lnTo>
                    <a:lnTo>
                      <a:pt x="534" y="297"/>
                    </a:lnTo>
                    <a:lnTo>
                      <a:pt x="553" y="314"/>
                    </a:lnTo>
                    <a:lnTo>
                      <a:pt x="572" y="332"/>
                    </a:lnTo>
                    <a:lnTo>
                      <a:pt x="591" y="349"/>
                    </a:lnTo>
                    <a:lnTo>
                      <a:pt x="597" y="347"/>
                    </a:lnTo>
                    <a:lnTo>
                      <a:pt x="603" y="343"/>
                    </a:lnTo>
                    <a:lnTo>
                      <a:pt x="609" y="340"/>
                    </a:lnTo>
                    <a:lnTo>
                      <a:pt x="615" y="340"/>
                    </a:lnTo>
                    <a:lnTo>
                      <a:pt x="624" y="353"/>
                    </a:lnTo>
                    <a:lnTo>
                      <a:pt x="635" y="367"/>
                    </a:lnTo>
                    <a:lnTo>
                      <a:pt x="643" y="380"/>
                    </a:lnTo>
                    <a:lnTo>
                      <a:pt x="651" y="394"/>
                    </a:lnTo>
                    <a:lnTo>
                      <a:pt x="655" y="395"/>
                    </a:lnTo>
                    <a:lnTo>
                      <a:pt x="659" y="397"/>
                    </a:lnTo>
                    <a:lnTo>
                      <a:pt x="663" y="397"/>
                    </a:lnTo>
                    <a:lnTo>
                      <a:pt x="666" y="397"/>
                    </a:lnTo>
                    <a:lnTo>
                      <a:pt x="665" y="379"/>
                    </a:lnTo>
                    <a:lnTo>
                      <a:pt x="658" y="361"/>
                    </a:lnTo>
                    <a:lnTo>
                      <a:pt x="648" y="347"/>
                    </a:lnTo>
                    <a:lnTo>
                      <a:pt x="636" y="332"/>
                    </a:lnTo>
                    <a:lnTo>
                      <a:pt x="630" y="326"/>
                    </a:lnTo>
                    <a:lnTo>
                      <a:pt x="624" y="321"/>
                    </a:lnTo>
                    <a:lnTo>
                      <a:pt x="618" y="317"/>
                    </a:lnTo>
                    <a:lnTo>
                      <a:pt x="611" y="314"/>
                    </a:lnTo>
                    <a:lnTo>
                      <a:pt x="607" y="317"/>
                    </a:lnTo>
                    <a:lnTo>
                      <a:pt x="601" y="317"/>
                    </a:lnTo>
                    <a:lnTo>
                      <a:pt x="596" y="317"/>
                    </a:lnTo>
                    <a:lnTo>
                      <a:pt x="593" y="321"/>
                    </a:lnTo>
                    <a:lnTo>
                      <a:pt x="579" y="305"/>
                    </a:lnTo>
                    <a:lnTo>
                      <a:pt x="562" y="290"/>
                    </a:lnTo>
                    <a:lnTo>
                      <a:pt x="546" y="274"/>
                    </a:lnTo>
                    <a:lnTo>
                      <a:pt x="530" y="259"/>
                    </a:lnTo>
                    <a:lnTo>
                      <a:pt x="514" y="244"/>
                    </a:lnTo>
                    <a:lnTo>
                      <a:pt x="497" y="229"/>
                    </a:lnTo>
                    <a:lnTo>
                      <a:pt x="479" y="215"/>
                    </a:lnTo>
                    <a:lnTo>
                      <a:pt x="462" y="200"/>
                    </a:lnTo>
                    <a:lnTo>
                      <a:pt x="444" y="187"/>
                    </a:lnTo>
                    <a:lnTo>
                      <a:pt x="427" y="175"/>
                    </a:lnTo>
                    <a:lnTo>
                      <a:pt x="408" y="161"/>
                    </a:lnTo>
                    <a:lnTo>
                      <a:pt x="390" y="149"/>
                    </a:lnTo>
                    <a:lnTo>
                      <a:pt x="371" y="137"/>
                    </a:lnTo>
                    <a:lnTo>
                      <a:pt x="353" y="126"/>
                    </a:lnTo>
                    <a:lnTo>
                      <a:pt x="335" y="115"/>
                    </a:lnTo>
                    <a:lnTo>
                      <a:pt x="316" y="104"/>
                    </a:lnTo>
                    <a:lnTo>
                      <a:pt x="304" y="100"/>
                    </a:lnTo>
                    <a:lnTo>
                      <a:pt x="292" y="96"/>
                    </a:lnTo>
                    <a:lnTo>
                      <a:pt x="279" y="94"/>
                    </a:lnTo>
                    <a:lnTo>
                      <a:pt x="267" y="91"/>
                    </a:lnTo>
                    <a:lnTo>
                      <a:pt x="253" y="89"/>
                    </a:lnTo>
                    <a:lnTo>
                      <a:pt x="241" y="89"/>
                    </a:lnTo>
                    <a:lnTo>
                      <a:pt x="228" y="89"/>
                    </a:lnTo>
                    <a:lnTo>
                      <a:pt x="216" y="91"/>
                    </a:lnTo>
                    <a:lnTo>
                      <a:pt x="206" y="0"/>
                    </a:lnTo>
                    <a:lnTo>
                      <a:pt x="225" y="3"/>
                    </a:lnTo>
                    <a:lnTo>
                      <a:pt x="244" y="4"/>
                    </a:lnTo>
                    <a:lnTo>
                      <a:pt x="261" y="8"/>
                    </a:lnTo>
                    <a:lnTo>
                      <a:pt x="280" y="11"/>
                    </a:lnTo>
                    <a:lnTo>
                      <a:pt x="298" y="15"/>
                    </a:lnTo>
                    <a:lnTo>
                      <a:pt x="316" y="19"/>
                    </a:lnTo>
                    <a:lnTo>
                      <a:pt x="334" y="25"/>
                    </a:lnTo>
                    <a:lnTo>
                      <a:pt x="353" y="30"/>
                    </a:lnTo>
                    <a:lnTo>
                      <a:pt x="370" y="35"/>
                    </a:lnTo>
                    <a:lnTo>
                      <a:pt x="388" y="41"/>
                    </a:lnTo>
                    <a:lnTo>
                      <a:pt x="405" y="48"/>
                    </a:lnTo>
                    <a:lnTo>
                      <a:pt x="423" y="54"/>
                    </a:lnTo>
                    <a:lnTo>
                      <a:pt x="440" y="61"/>
                    </a:lnTo>
                    <a:lnTo>
                      <a:pt x="458" y="68"/>
                    </a:lnTo>
                    <a:lnTo>
                      <a:pt x="474" y="75"/>
                    </a:lnTo>
                    <a:lnTo>
                      <a:pt x="491" y="83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01" name="Freeform 29"/>
              <p:cNvSpPr>
                <a:spLocks/>
              </p:cNvSpPr>
              <p:nvPr/>
            </p:nvSpPr>
            <p:spPr bwMode="auto">
              <a:xfrm rot="3207532" flipH="1">
                <a:off x="5657858" y="3563061"/>
                <a:ext cx="88900" cy="42863"/>
              </a:xfrm>
              <a:custGeom>
                <a:avLst/>
                <a:gdLst>
                  <a:gd name="T0" fmla="*/ 2147483647 w 111"/>
                  <a:gd name="T1" fmla="*/ 2147483647 h 55"/>
                  <a:gd name="T2" fmla="*/ 2147483647 w 111"/>
                  <a:gd name="T3" fmla="*/ 2147483647 h 55"/>
                  <a:gd name="T4" fmla="*/ 2147483647 w 111"/>
                  <a:gd name="T5" fmla="*/ 2147483647 h 55"/>
                  <a:gd name="T6" fmla="*/ 2147483647 w 111"/>
                  <a:gd name="T7" fmla="*/ 2147483647 h 55"/>
                  <a:gd name="T8" fmla="*/ 2147483647 w 111"/>
                  <a:gd name="T9" fmla="*/ 2147483647 h 55"/>
                  <a:gd name="T10" fmla="*/ 2147483647 w 111"/>
                  <a:gd name="T11" fmla="*/ 2147483647 h 55"/>
                  <a:gd name="T12" fmla="*/ 2147483647 w 111"/>
                  <a:gd name="T13" fmla="*/ 2147483647 h 55"/>
                  <a:gd name="T14" fmla="*/ 2147483647 w 111"/>
                  <a:gd name="T15" fmla="*/ 2147483647 h 55"/>
                  <a:gd name="T16" fmla="*/ 2147483647 w 111"/>
                  <a:gd name="T17" fmla="*/ 2147483647 h 55"/>
                  <a:gd name="T18" fmla="*/ 2147483647 w 111"/>
                  <a:gd name="T19" fmla="*/ 2147483647 h 55"/>
                  <a:gd name="T20" fmla="*/ 2147483647 w 111"/>
                  <a:gd name="T21" fmla="*/ 2147483647 h 55"/>
                  <a:gd name="T22" fmla="*/ 2147483647 w 111"/>
                  <a:gd name="T23" fmla="*/ 2147483647 h 55"/>
                  <a:gd name="T24" fmla="*/ 2147483647 w 111"/>
                  <a:gd name="T25" fmla="*/ 2147483647 h 55"/>
                  <a:gd name="T26" fmla="*/ 0 w 111"/>
                  <a:gd name="T27" fmla="*/ 2147483647 h 55"/>
                  <a:gd name="T28" fmla="*/ 0 w 111"/>
                  <a:gd name="T29" fmla="*/ 2147483647 h 55"/>
                  <a:gd name="T30" fmla="*/ 0 w 111"/>
                  <a:gd name="T31" fmla="*/ 2147483647 h 55"/>
                  <a:gd name="T32" fmla="*/ 0 w 111"/>
                  <a:gd name="T33" fmla="*/ 0 h 55"/>
                  <a:gd name="T34" fmla="*/ 2147483647 w 111"/>
                  <a:gd name="T35" fmla="*/ 2147483647 h 55"/>
                  <a:gd name="T36" fmla="*/ 2147483647 w 111"/>
                  <a:gd name="T37" fmla="*/ 2147483647 h 55"/>
                  <a:gd name="T38" fmla="*/ 2147483647 w 111"/>
                  <a:gd name="T39" fmla="*/ 2147483647 h 55"/>
                  <a:gd name="T40" fmla="*/ 2147483647 w 111"/>
                  <a:gd name="T41" fmla="*/ 2147483647 h 55"/>
                  <a:gd name="T42" fmla="*/ 2147483647 w 111"/>
                  <a:gd name="T43" fmla="*/ 2147483647 h 55"/>
                  <a:gd name="T44" fmla="*/ 2147483647 w 111"/>
                  <a:gd name="T45" fmla="*/ 2147483647 h 55"/>
                  <a:gd name="T46" fmla="*/ 2147483647 w 111"/>
                  <a:gd name="T47" fmla="*/ 2147483647 h 55"/>
                  <a:gd name="T48" fmla="*/ 2147483647 w 111"/>
                  <a:gd name="T49" fmla="*/ 2147483647 h 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1"/>
                  <a:gd name="T76" fmla="*/ 0 h 55"/>
                  <a:gd name="T77" fmla="*/ 111 w 111"/>
                  <a:gd name="T78" fmla="*/ 55 h 5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1" h="55">
                    <a:moveTo>
                      <a:pt x="111" y="44"/>
                    </a:moveTo>
                    <a:lnTo>
                      <a:pt x="111" y="46"/>
                    </a:lnTo>
                    <a:lnTo>
                      <a:pt x="111" y="49"/>
                    </a:lnTo>
                    <a:lnTo>
                      <a:pt x="110" y="52"/>
                    </a:lnTo>
                    <a:lnTo>
                      <a:pt x="107" y="55"/>
                    </a:lnTo>
                    <a:lnTo>
                      <a:pt x="92" y="52"/>
                    </a:lnTo>
                    <a:lnTo>
                      <a:pt x="79" y="46"/>
                    </a:lnTo>
                    <a:lnTo>
                      <a:pt x="66" y="41"/>
                    </a:lnTo>
                    <a:lnTo>
                      <a:pt x="52" y="34"/>
                    </a:lnTo>
                    <a:lnTo>
                      <a:pt x="40" y="27"/>
                    </a:lnTo>
                    <a:lnTo>
                      <a:pt x="27" y="21"/>
                    </a:lnTo>
                    <a:lnTo>
                      <a:pt x="15" y="13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29" y="4"/>
                    </a:lnTo>
                    <a:lnTo>
                      <a:pt x="44" y="10"/>
                    </a:lnTo>
                    <a:lnTo>
                      <a:pt x="58" y="15"/>
                    </a:lnTo>
                    <a:lnTo>
                      <a:pt x="71" y="22"/>
                    </a:lnTo>
                    <a:lnTo>
                      <a:pt x="84" y="29"/>
                    </a:lnTo>
                    <a:lnTo>
                      <a:pt x="98" y="36"/>
                    </a:lnTo>
                    <a:lnTo>
                      <a:pt x="111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02" name="Freeform 30"/>
              <p:cNvSpPr>
                <a:spLocks/>
              </p:cNvSpPr>
              <p:nvPr/>
            </p:nvSpPr>
            <p:spPr bwMode="auto">
              <a:xfrm rot="3207532" flipH="1">
                <a:off x="5394005" y="3187085"/>
                <a:ext cx="46038" cy="22225"/>
              </a:xfrm>
              <a:custGeom>
                <a:avLst/>
                <a:gdLst>
                  <a:gd name="T0" fmla="*/ 2147483647 w 56"/>
                  <a:gd name="T1" fmla="*/ 2147483647 h 29"/>
                  <a:gd name="T2" fmla="*/ 2147483647 w 56"/>
                  <a:gd name="T3" fmla="*/ 2147483647 h 29"/>
                  <a:gd name="T4" fmla="*/ 2147483647 w 56"/>
                  <a:gd name="T5" fmla="*/ 2147483647 h 29"/>
                  <a:gd name="T6" fmla="*/ 2147483647 w 56"/>
                  <a:gd name="T7" fmla="*/ 2147483647 h 29"/>
                  <a:gd name="T8" fmla="*/ 2147483647 w 56"/>
                  <a:gd name="T9" fmla="*/ 2147483647 h 29"/>
                  <a:gd name="T10" fmla="*/ 2147483647 w 56"/>
                  <a:gd name="T11" fmla="*/ 2147483647 h 29"/>
                  <a:gd name="T12" fmla="*/ 2147483647 w 56"/>
                  <a:gd name="T13" fmla="*/ 2147483647 h 29"/>
                  <a:gd name="T14" fmla="*/ 2147483647 w 56"/>
                  <a:gd name="T15" fmla="*/ 2147483647 h 29"/>
                  <a:gd name="T16" fmla="*/ 0 w 56"/>
                  <a:gd name="T17" fmla="*/ 2147483647 h 29"/>
                  <a:gd name="T18" fmla="*/ 2147483647 w 56"/>
                  <a:gd name="T19" fmla="*/ 2147483647 h 29"/>
                  <a:gd name="T20" fmla="*/ 2147483647 w 56"/>
                  <a:gd name="T21" fmla="*/ 0 h 29"/>
                  <a:gd name="T22" fmla="*/ 2147483647 w 56"/>
                  <a:gd name="T23" fmla="*/ 2147483647 h 29"/>
                  <a:gd name="T24" fmla="*/ 2147483647 w 56"/>
                  <a:gd name="T25" fmla="*/ 2147483647 h 29"/>
                  <a:gd name="T26" fmla="*/ 2147483647 w 56"/>
                  <a:gd name="T27" fmla="*/ 2147483647 h 29"/>
                  <a:gd name="T28" fmla="*/ 2147483647 w 56"/>
                  <a:gd name="T29" fmla="*/ 2147483647 h 29"/>
                  <a:gd name="T30" fmla="*/ 2147483647 w 56"/>
                  <a:gd name="T31" fmla="*/ 2147483647 h 29"/>
                  <a:gd name="T32" fmla="*/ 2147483647 w 56"/>
                  <a:gd name="T33" fmla="*/ 2147483647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29"/>
                  <a:gd name="T53" fmla="*/ 56 w 56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29">
                    <a:moveTo>
                      <a:pt x="56" y="25"/>
                    </a:moveTo>
                    <a:lnTo>
                      <a:pt x="52" y="29"/>
                    </a:lnTo>
                    <a:lnTo>
                      <a:pt x="48" y="29"/>
                    </a:lnTo>
                    <a:lnTo>
                      <a:pt x="44" y="29"/>
                    </a:lnTo>
                    <a:lnTo>
                      <a:pt x="39" y="27"/>
                    </a:lnTo>
                    <a:lnTo>
                      <a:pt x="30" y="21"/>
                    </a:lnTo>
                    <a:lnTo>
                      <a:pt x="20" y="15"/>
                    </a:lnTo>
                    <a:lnTo>
                      <a:pt x="9" y="11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3" y="3"/>
                    </a:lnTo>
                    <a:lnTo>
                      <a:pt x="17" y="4"/>
                    </a:lnTo>
                    <a:lnTo>
                      <a:pt x="28" y="7"/>
                    </a:lnTo>
                    <a:lnTo>
                      <a:pt x="38" y="12"/>
                    </a:lnTo>
                    <a:lnTo>
                      <a:pt x="47" y="19"/>
                    </a:lnTo>
                    <a:lnTo>
                      <a:pt x="5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03" name="Freeform 31"/>
              <p:cNvSpPr>
                <a:spLocks/>
              </p:cNvSpPr>
              <p:nvPr/>
            </p:nvSpPr>
            <p:spPr bwMode="auto">
              <a:xfrm rot="3207532" flipH="1">
                <a:off x="5962808" y="4049112"/>
                <a:ext cx="125413" cy="127000"/>
              </a:xfrm>
              <a:custGeom>
                <a:avLst/>
                <a:gdLst>
                  <a:gd name="T0" fmla="*/ 2147483647 w 158"/>
                  <a:gd name="T1" fmla="*/ 2147483647 h 161"/>
                  <a:gd name="T2" fmla="*/ 2147483647 w 158"/>
                  <a:gd name="T3" fmla="*/ 2147483647 h 161"/>
                  <a:gd name="T4" fmla="*/ 2147483647 w 158"/>
                  <a:gd name="T5" fmla="*/ 2147483647 h 161"/>
                  <a:gd name="T6" fmla="*/ 2147483647 w 158"/>
                  <a:gd name="T7" fmla="*/ 2147483647 h 161"/>
                  <a:gd name="T8" fmla="*/ 2147483647 w 158"/>
                  <a:gd name="T9" fmla="*/ 2147483647 h 161"/>
                  <a:gd name="T10" fmla="*/ 2147483647 w 158"/>
                  <a:gd name="T11" fmla="*/ 2147483647 h 161"/>
                  <a:gd name="T12" fmla="*/ 2147483647 w 158"/>
                  <a:gd name="T13" fmla="*/ 2147483647 h 161"/>
                  <a:gd name="T14" fmla="*/ 2147483647 w 158"/>
                  <a:gd name="T15" fmla="*/ 2147483647 h 161"/>
                  <a:gd name="T16" fmla="*/ 0 w 158"/>
                  <a:gd name="T17" fmla="*/ 2147483647 h 161"/>
                  <a:gd name="T18" fmla="*/ 2147483647 w 158"/>
                  <a:gd name="T19" fmla="*/ 2147483647 h 161"/>
                  <a:gd name="T20" fmla="*/ 2147483647 w 158"/>
                  <a:gd name="T21" fmla="*/ 2147483647 h 161"/>
                  <a:gd name="T22" fmla="*/ 2147483647 w 158"/>
                  <a:gd name="T23" fmla="*/ 2147483647 h 161"/>
                  <a:gd name="T24" fmla="*/ 2147483647 w 158"/>
                  <a:gd name="T25" fmla="*/ 2147483647 h 161"/>
                  <a:gd name="T26" fmla="*/ 2147483647 w 158"/>
                  <a:gd name="T27" fmla="*/ 2147483647 h 161"/>
                  <a:gd name="T28" fmla="*/ 2147483647 w 158"/>
                  <a:gd name="T29" fmla="*/ 2147483647 h 161"/>
                  <a:gd name="T30" fmla="*/ 2147483647 w 158"/>
                  <a:gd name="T31" fmla="*/ 2147483647 h 161"/>
                  <a:gd name="T32" fmla="*/ 2147483647 w 158"/>
                  <a:gd name="T33" fmla="*/ 2147483647 h 161"/>
                  <a:gd name="T34" fmla="*/ 2147483647 w 158"/>
                  <a:gd name="T35" fmla="*/ 2147483647 h 161"/>
                  <a:gd name="T36" fmla="*/ 2147483647 w 158"/>
                  <a:gd name="T37" fmla="*/ 2147483647 h 161"/>
                  <a:gd name="T38" fmla="*/ 2147483647 w 158"/>
                  <a:gd name="T39" fmla="*/ 2147483647 h 161"/>
                  <a:gd name="T40" fmla="*/ 2147483647 w 158"/>
                  <a:gd name="T41" fmla="*/ 2147483647 h 161"/>
                  <a:gd name="T42" fmla="*/ 2147483647 w 158"/>
                  <a:gd name="T43" fmla="*/ 2147483647 h 161"/>
                  <a:gd name="T44" fmla="*/ 2147483647 w 158"/>
                  <a:gd name="T45" fmla="*/ 2147483647 h 161"/>
                  <a:gd name="T46" fmla="*/ 2147483647 w 158"/>
                  <a:gd name="T47" fmla="*/ 2147483647 h 161"/>
                  <a:gd name="T48" fmla="*/ 2147483647 w 158"/>
                  <a:gd name="T49" fmla="*/ 2147483647 h 161"/>
                  <a:gd name="T50" fmla="*/ 2147483647 w 158"/>
                  <a:gd name="T51" fmla="*/ 2147483647 h 161"/>
                  <a:gd name="T52" fmla="*/ 2147483647 w 158"/>
                  <a:gd name="T53" fmla="*/ 2147483647 h 161"/>
                  <a:gd name="T54" fmla="*/ 2147483647 w 158"/>
                  <a:gd name="T55" fmla="*/ 2147483647 h 161"/>
                  <a:gd name="T56" fmla="*/ 2147483647 w 158"/>
                  <a:gd name="T57" fmla="*/ 2147483647 h 161"/>
                  <a:gd name="T58" fmla="*/ 2147483647 w 158"/>
                  <a:gd name="T59" fmla="*/ 2147483647 h 161"/>
                  <a:gd name="T60" fmla="*/ 2147483647 w 158"/>
                  <a:gd name="T61" fmla="*/ 2147483647 h 161"/>
                  <a:gd name="T62" fmla="*/ 2147483647 w 158"/>
                  <a:gd name="T63" fmla="*/ 2147483647 h 161"/>
                  <a:gd name="T64" fmla="*/ 2147483647 w 158"/>
                  <a:gd name="T65" fmla="*/ 2147483647 h 161"/>
                  <a:gd name="T66" fmla="*/ 2147483647 w 158"/>
                  <a:gd name="T67" fmla="*/ 2147483647 h 161"/>
                  <a:gd name="T68" fmla="*/ 2147483647 w 158"/>
                  <a:gd name="T69" fmla="*/ 2147483647 h 161"/>
                  <a:gd name="T70" fmla="*/ 2147483647 w 158"/>
                  <a:gd name="T71" fmla="*/ 2147483647 h 161"/>
                  <a:gd name="T72" fmla="*/ 2147483647 w 158"/>
                  <a:gd name="T73" fmla="*/ 2147483647 h 1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8"/>
                  <a:gd name="T112" fmla="*/ 0 h 161"/>
                  <a:gd name="T113" fmla="*/ 158 w 158"/>
                  <a:gd name="T114" fmla="*/ 161 h 1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8" h="161">
                    <a:moveTo>
                      <a:pt x="158" y="110"/>
                    </a:moveTo>
                    <a:lnTo>
                      <a:pt x="149" y="117"/>
                    </a:lnTo>
                    <a:lnTo>
                      <a:pt x="140" y="123"/>
                    </a:lnTo>
                    <a:lnTo>
                      <a:pt x="130" y="132"/>
                    </a:lnTo>
                    <a:lnTo>
                      <a:pt x="121" y="138"/>
                    </a:lnTo>
                    <a:lnTo>
                      <a:pt x="111" y="145"/>
                    </a:lnTo>
                    <a:lnTo>
                      <a:pt x="101" y="152"/>
                    </a:lnTo>
                    <a:lnTo>
                      <a:pt x="91" y="157"/>
                    </a:lnTo>
                    <a:lnTo>
                      <a:pt x="80" y="161"/>
                    </a:lnTo>
                    <a:lnTo>
                      <a:pt x="70" y="160"/>
                    </a:lnTo>
                    <a:lnTo>
                      <a:pt x="60" y="159"/>
                    </a:lnTo>
                    <a:lnTo>
                      <a:pt x="49" y="157"/>
                    </a:lnTo>
                    <a:lnTo>
                      <a:pt x="39" y="155"/>
                    </a:lnTo>
                    <a:lnTo>
                      <a:pt x="29" y="153"/>
                    </a:lnTo>
                    <a:lnTo>
                      <a:pt x="19" y="151"/>
                    </a:lnTo>
                    <a:lnTo>
                      <a:pt x="9" y="146"/>
                    </a:lnTo>
                    <a:lnTo>
                      <a:pt x="0" y="141"/>
                    </a:lnTo>
                    <a:lnTo>
                      <a:pt x="0" y="133"/>
                    </a:lnTo>
                    <a:lnTo>
                      <a:pt x="2" y="126"/>
                    </a:lnTo>
                    <a:lnTo>
                      <a:pt x="8" y="122"/>
                    </a:lnTo>
                    <a:lnTo>
                      <a:pt x="16" y="122"/>
                    </a:lnTo>
                    <a:lnTo>
                      <a:pt x="15" y="125"/>
                    </a:lnTo>
                    <a:lnTo>
                      <a:pt x="13" y="128"/>
                    </a:lnTo>
                    <a:lnTo>
                      <a:pt x="13" y="132"/>
                    </a:lnTo>
                    <a:lnTo>
                      <a:pt x="15" y="134"/>
                    </a:lnTo>
                    <a:lnTo>
                      <a:pt x="16" y="136"/>
                    </a:lnTo>
                    <a:lnTo>
                      <a:pt x="19" y="136"/>
                    </a:lnTo>
                    <a:lnTo>
                      <a:pt x="20" y="136"/>
                    </a:lnTo>
                    <a:lnTo>
                      <a:pt x="21" y="134"/>
                    </a:lnTo>
                    <a:lnTo>
                      <a:pt x="25" y="129"/>
                    </a:lnTo>
                    <a:lnTo>
                      <a:pt x="32" y="129"/>
                    </a:lnTo>
                    <a:lnTo>
                      <a:pt x="39" y="132"/>
                    </a:lnTo>
                    <a:lnTo>
                      <a:pt x="44" y="136"/>
                    </a:lnTo>
                    <a:lnTo>
                      <a:pt x="48" y="138"/>
                    </a:lnTo>
                    <a:lnTo>
                      <a:pt x="52" y="138"/>
                    </a:lnTo>
                    <a:lnTo>
                      <a:pt x="58" y="137"/>
                    </a:lnTo>
                    <a:lnTo>
                      <a:pt x="62" y="137"/>
                    </a:lnTo>
                    <a:lnTo>
                      <a:pt x="60" y="130"/>
                    </a:lnTo>
                    <a:lnTo>
                      <a:pt x="56" y="125"/>
                    </a:lnTo>
                    <a:lnTo>
                      <a:pt x="52" y="121"/>
                    </a:lnTo>
                    <a:lnTo>
                      <a:pt x="45" y="118"/>
                    </a:lnTo>
                    <a:lnTo>
                      <a:pt x="40" y="114"/>
                    </a:lnTo>
                    <a:lnTo>
                      <a:pt x="33" y="113"/>
                    </a:lnTo>
                    <a:lnTo>
                      <a:pt x="27" y="110"/>
                    </a:lnTo>
                    <a:lnTo>
                      <a:pt x="21" y="107"/>
                    </a:lnTo>
                    <a:lnTo>
                      <a:pt x="19" y="102"/>
                    </a:lnTo>
                    <a:lnTo>
                      <a:pt x="17" y="98"/>
                    </a:lnTo>
                    <a:lnTo>
                      <a:pt x="17" y="94"/>
                    </a:lnTo>
                    <a:lnTo>
                      <a:pt x="19" y="88"/>
                    </a:lnTo>
                    <a:lnTo>
                      <a:pt x="28" y="90"/>
                    </a:lnTo>
                    <a:lnTo>
                      <a:pt x="36" y="94"/>
                    </a:lnTo>
                    <a:lnTo>
                      <a:pt x="44" y="98"/>
                    </a:lnTo>
                    <a:lnTo>
                      <a:pt x="54" y="100"/>
                    </a:lnTo>
                    <a:lnTo>
                      <a:pt x="55" y="96"/>
                    </a:lnTo>
                    <a:lnTo>
                      <a:pt x="52" y="92"/>
                    </a:lnTo>
                    <a:lnTo>
                      <a:pt x="48" y="88"/>
                    </a:lnTo>
                    <a:lnTo>
                      <a:pt x="47" y="84"/>
                    </a:lnTo>
                    <a:lnTo>
                      <a:pt x="37" y="77"/>
                    </a:lnTo>
                    <a:lnTo>
                      <a:pt x="27" y="73"/>
                    </a:lnTo>
                    <a:lnTo>
                      <a:pt x="21" y="67"/>
                    </a:lnTo>
                    <a:lnTo>
                      <a:pt x="23" y="54"/>
                    </a:lnTo>
                    <a:lnTo>
                      <a:pt x="29" y="57"/>
                    </a:lnTo>
                    <a:lnTo>
                      <a:pt x="37" y="60"/>
                    </a:lnTo>
                    <a:lnTo>
                      <a:pt x="44" y="61"/>
                    </a:lnTo>
                    <a:lnTo>
                      <a:pt x="51" y="59"/>
                    </a:lnTo>
                    <a:lnTo>
                      <a:pt x="44" y="46"/>
                    </a:lnTo>
                    <a:lnTo>
                      <a:pt x="32" y="41"/>
                    </a:lnTo>
                    <a:lnTo>
                      <a:pt x="23" y="34"/>
                    </a:lnTo>
                    <a:lnTo>
                      <a:pt x="23" y="21"/>
                    </a:lnTo>
                    <a:lnTo>
                      <a:pt x="24" y="15"/>
                    </a:lnTo>
                    <a:lnTo>
                      <a:pt x="25" y="10"/>
                    </a:lnTo>
                    <a:lnTo>
                      <a:pt x="28" y="4"/>
                    </a:lnTo>
                    <a:lnTo>
                      <a:pt x="33" y="0"/>
                    </a:lnTo>
                    <a:lnTo>
                      <a:pt x="158" y="110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04" name="Freeform 32"/>
              <p:cNvSpPr>
                <a:spLocks/>
              </p:cNvSpPr>
              <p:nvPr/>
            </p:nvSpPr>
            <p:spPr bwMode="auto">
              <a:xfrm rot="3207532" flipH="1">
                <a:off x="5982932" y="4047254"/>
                <a:ext cx="101600" cy="88900"/>
              </a:xfrm>
              <a:custGeom>
                <a:avLst/>
                <a:gdLst>
                  <a:gd name="T0" fmla="*/ 2147483647 w 129"/>
                  <a:gd name="T1" fmla="*/ 2147483647 h 114"/>
                  <a:gd name="T2" fmla="*/ 2147483647 w 129"/>
                  <a:gd name="T3" fmla="*/ 2147483647 h 114"/>
                  <a:gd name="T4" fmla="*/ 2147483647 w 129"/>
                  <a:gd name="T5" fmla="*/ 2147483647 h 114"/>
                  <a:gd name="T6" fmla="*/ 2147483647 w 129"/>
                  <a:gd name="T7" fmla="*/ 2147483647 h 114"/>
                  <a:gd name="T8" fmla="*/ 2147483647 w 129"/>
                  <a:gd name="T9" fmla="*/ 2147483647 h 114"/>
                  <a:gd name="T10" fmla="*/ 2147483647 w 129"/>
                  <a:gd name="T11" fmla="*/ 2147483647 h 114"/>
                  <a:gd name="T12" fmla="*/ 2147483647 w 129"/>
                  <a:gd name="T13" fmla="*/ 2147483647 h 114"/>
                  <a:gd name="T14" fmla="*/ 2147483647 w 129"/>
                  <a:gd name="T15" fmla="*/ 2147483647 h 114"/>
                  <a:gd name="T16" fmla="*/ 2147483647 w 129"/>
                  <a:gd name="T17" fmla="*/ 2147483647 h 114"/>
                  <a:gd name="T18" fmla="*/ 2147483647 w 129"/>
                  <a:gd name="T19" fmla="*/ 2147483647 h 114"/>
                  <a:gd name="T20" fmla="*/ 2147483647 w 129"/>
                  <a:gd name="T21" fmla="*/ 2147483647 h 114"/>
                  <a:gd name="T22" fmla="*/ 2147483647 w 129"/>
                  <a:gd name="T23" fmla="*/ 2147483647 h 114"/>
                  <a:gd name="T24" fmla="*/ 2147483647 w 129"/>
                  <a:gd name="T25" fmla="*/ 2147483647 h 114"/>
                  <a:gd name="T26" fmla="*/ 2147483647 w 129"/>
                  <a:gd name="T27" fmla="*/ 2147483647 h 114"/>
                  <a:gd name="T28" fmla="*/ 2147483647 w 129"/>
                  <a:gd name="T29" fmla="*/ 2147483647 h 114"/>
                  <a:gd name="T30" fmla="*/ 2147483647 w 129"/>
                  <a:gd name="T31" fmla="*/ 2147483647 h 114"/>
                  <a:gd name="T32" fmla="*/ 2147483647 w 129"/>
                  <a:gd name="T33" fmla="*/ 0 h 114"/>
                  <a:gd name="T34" fmla="*/ 2147483647 w 129"/>
                  <a:gd name="T35" fmla="*/ 2147483647 h 114"/>
                  <a:gd name="T36" fmla="*/ 0 w 129"/>
                  <a:gd name="T37" fmla="*/ 2147483647 h 114"/>
                  <a:gd name="T38" fmla="*/ 0 w 129"/>
                  <a:gd name="T39" fmla="*/ 2147483647 h 114"/>
                  <a:gd name="T40" fmla="*/ 2147483647 w 129"/>
                  <a:gd name="T41" fmla="*/ 2147483647 h 114"/>
                  <a:gd name="T42" fmla="*/ 2147483647 w 129"/>
                  <a:gd name="T43" fmla="*/ 2147483647 h 114"/>
                  <a:gd name="T44" fmla="*/ 2147483647 w 129"/>
                  <a:gd name="T45" fmla="*/ 2147483647 h 114"/>
                  <a:gd name="T46" fmla="*/ 2147483647 w 129"/>
                  <a:gd name="T47" fmla="*/ 2147483647 h 114"/>
                  <a:gd name="T48" fmla="*/ 2147483647 w 129"/>
                  <a:gd name="T49" fmla="*/ 2147483647 h 114"/>
                  <a:gd name="T50" fmla="*/ 2147483647 w 129"/>
                  <a:gd name="T51" fmla="*/ 2147483647 h 114"/>
                  <a:gd name="T52" fmla="*/ 2147483647 w 129"/>
                  <a:gd name="T53" fmla="*/ 2147483647 h 114"/>
                  <a:gd name="T54" fmla="*/ 2147483647 w 129"/>
                  <a:gd name="T55" fmla="*/ 2147483647 h 114"/>
                  <a:gd name="T56" fmla="*/ 2147483647 w 129"/>
                  <a:gd name="T57" fmla="*/ 2147483647 h 114"/>
                  <a:gd name="T58" fmla="*/ 2147483647 w 129"/>
                  <a:gd name="T59" fmla="*/ 2147483647 h 114"/>
                  <a:gd name="T60" fmla="*/ 2147483647 w 129"/>
                  <a:gd name="T61" fmla="*/ 2147483647 h 114"/>
                  <a:gd name="T62" fmla="*/ 2147483647 w 129"/>
                  <a:gd name="T63" fmla="*/ 2147483647 h 114"/>
                  <a:gd name="T64" fmla="*/ 2147483647 w 129"/>
                  <a:gd name="T65" fmla="*/ 2147483647 h 114"/>
                  <a:gd name="T66" fmla="*/ 2147483647 w 129"/>
                  <a:gd name="T67" fmla="*/ 2147483647 h 114"/>
                  <a:gd name="T68" fmla="*/ 2147483647 w 129"/>
                  <a:gd name="T69" fmla="*/ 2147483647 h 114"/>
                  <a:gd name="T70" fmla="*/ 2147483647 w 129"/>
                  <a:gd name="T71" fmla="*/ 2147483647 h 114"/>
                  <a:gd name="T72" fmla="*/ 2147483647 w 129"/>
                  <a:gd name="T73" fmla="*/ 2147483647 h 114"/>
                  <a:gd name="T74" fmla="*/ 2147483647 w 129"/>
                  <a:gd name="T75" fmla="*/ 2147483647 h 114"/>
                  <a:gd name="T76" fmla="*/ 2147483647 w 129"/>
                  <a:gd name="T77" fmla="*/ 2147483647 h 114"/>
                  <a:gd name="T78" fmla="*/ 2147483647 w 129"/>
                  <a:gd name="T79" fmla="*/ 2147483647 h 114"/>
                  <a:gd name="T80" fmla="*/ 2147483647 w 129"/>
                  <a:gd name="T81" fmla="*/ 2147483647 h 1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9"/>
                  <a:gd name="T124" fmla="*/ 0 h 114"/>
                  <a:gd name="T125" fmla="*/ 129 w 129"/>
                  <a:gd name="T126" fmla="*/ 114 h 11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9" h="114">
                    <a:moveTo>
                      <a:pt x="129" y="110"/>
                    </a:moveTo>
                    <a:lnTo>
                      <a:pt x="123" y="86"/>
                    </a:lnTo>
                    <a:lnTo>
                      <a:pt x="120" y="64"/>
                    </a:lnTo>
                    <a:lnTo>
                      <a:pt x="121" y="41"/>
                    </a:lnTo>
                    <a:lnTo>
                      <a:pt x="127" y="18"/>
                    </a:lnTo>
                    <a:lnTo>
                      <a:pt x="113" y="11"/>
                    </a:lnTo>
                    <a:lnTo>
                      <a:pt x="100" y="8"/>
                    </a:lnTo>
                    <a:lnTo>
                      <a:pt x="86" y="7"/>
                    </a:lnTo>
                    <a:lnTo>
                      <a:pt x="73" y="7"/>
                    </a:lnTo>
                    <a:lnTo>
                      <a:pt x="59" y="8"/>
                    </a:lnTo>
                    <a:lnTo>
                      <a:pt x="45" y="11"/>
                    </a:lnTo>
                    <a:lnTo>
                      <a:pt x="31" y="12"/>
                    </a:lnTo>
                    <a:lnTo>
                      <a:pt x="18" y="15"/>
                    </a:lnTo>
                    <a:lnTo>
                      <a:pt x="12" y="12"/>
                    </a:lnTo>
                    <a:lnTo>
                      <a:pt x="10" y="8"/>
                    </a:lnTo>
                    <a:lnTo>
                      <a:pt x="7" y="4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4" y="25"/>
                    </a:lnTo>
                    <a:lnTo>
                      <a:pt x="10" y="30"/>
                    </a:lnTo>
                    <a:lnTo>
                      <a:pt x="15" y="34"/>
                    </a:lnTo>
                    <a:lnTo>
                      <a:pt x="22" y="37"/>
                    </a:lnTo>
                    <a:lnTo>
                      <a:pt x="29" y="41"/>
                    </a:lnTo>
                    <a:lnTo>
                      <a:pt x="35" y="44"/>
                    </a:lnTo>
                    <a:lnTo>
                      <a:pt x="39" y="45"/>
                    </a:lnTo>
                    <a:lnTo>
                      <a:pt x="43" y="46"/>
                    </a:lnTo>
                    <a:lnTo>
                      <a:pt x="45" y="46"/>
                    </a:lnTo>
                    <a:lnTo>
                      <a:pt x="45" y="53"/>
                    </a:lnTo>
                    <a:lnTo>
                      <a:pt x="47" y="67"/>
                    </a:lnTo>
                    <a:lnTo>
                      <a:pt x="50" y="83"/>
                    </a:lnTo>
                    <a:lnTo>
                      <a:pt x="55" y="96"/>
                    </a:lnTo>
                    <a:lnTo>
                      <a:pt x="59" y="102"/>
                    </a:lnTo>
                    <a:lnTo>
                      <a:pt x="64" y="106"/>
                    </a:lnTo>
                    <a:lnTo>
                      <a:pt x="72" y="109"/>
                    </a:lnTo>
                    <a:lnTo>
                      <a:pt x="80" y="111"/>
                    </a:lnTo>
                    <a:lnTo>
                      <a:pt x="90" y="114"/>
                    </a:lnTo>
                    <a:lnTo>
                      <a:pt x="101" y="114"/>
                    </a:lnTo>
                    <a:lnTo>
                      <a:pt x="115" y="113"/>
                    </a:lnTo>
                    <a:lnTo>
                      <a:pt x="129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05" name="Freeform 33"/>
              <p:cNvSpPr>
                <a:spLocks/>
              </p:cNvSpPr>
              <p:nvPr/>
            </p:nvSpPr>
            <p:spPr bwMode="auto">
              <a:xfrm rot="3207532" flipH="1">
                <a:off x="5974282" y="4026647"/>
                <a:ext cx="19050" cy="46038"/>
              </a:xfrm>
              <a:custGeom>
                <a:avLst/>
                <a:gdLst>
                  <a:gd name="T0" fmla="*/ 0 w 25"/>
                  <a:gd name="T1" fmla="*/ 2147483647 h 59"/>
                  <a:gd name="T2" fmla="*/ 2147483647 w 25"/>
                  <a:gd name="T3" fmla="*/ 2147483647 h 59"/>
                  <a:gd name="T4" fmla="*/ 2147483647 w 25"/>
                  <a:gd name="T5" fmla="*/ 2147483647 h 59"/>
                  <a:gd name="T6" fmla="*/ 2147483647 w 25"/>
                  <a:gd name="T7" fmla="*/ 2147483647 h 59"/>
                  <a:gd name="T8" fmla="*/ 2147483647 w 25"/>
                  <a:gd name="T9" fmla="*/ 2147483647 h 59"/>
                  <a:gd name="T10" fmla="*/ 2147483647 w 25"/>
                  <a:gd name="T11" fmla="*/ 2147483647 h 59"/>
                  <a:gd name="T12" fmla="*/ 2147483647 w 25"/>
                  <a:gd name="T13" fmla="*/ 2147483647 h 59"/>
                  <a:gd name="T14" fmla="*/ 2147483647 w 25"/>
                  <a:gd name="T15" fmla="*/ 2147483647 h 59"/>
                  <a:gd name="T16" fmla="*/ 2147483647 w 25"/>
                  <a:gd name="T17" fmla="*/ 0 h 59"/>
                  <a:gd name="T18" fmla="*/ 0 w 25"/>
                  <a:gd name="T19" fmla="*/ 2147483647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59"/>
                  <a:gd name="T32" fmla="*/ 25 w 25"/>
                  <a:gd name="T33" fmla="*/ 59 h 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59">
                    <a:moveTo>
                      <a:pt x="0" y="21"/>
                    </a:moveTo>
                    <a:lnTo>
                      <a:pt x="2" y="34"/>
                    </a:lnTo>
                    <a:lnTo>
                      <a:pt x="6" y="45"/>
                    </a:lnTo>
                    <a:lnTo>
                      <a:pt x="13" y="53"/>
                    </a:lnTo>
                    <a:lnTo>
                      <a:pt x="25" y="59"/>
                    </a:lnTo>
                    <a:lnTo>
                      <a:pt x="22" y="44"/>
                    </a:lnTo>
                    <a:lnTo>
                      <a:pt x="19" y="29"/>
                    </a:lnTo>
                    <a:lnTo>
                      <a:pt x="19" y="15"/>
                    </a:lnTo>
                    <a:lnTo>
                      <a:pt x="19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06" name="Freeform 34"/>
              <p:cNvSpPr>
                <a:spLocks/>
              </p:cNvSpPr>
              <p:nvPr/>
            </p:nvSpPr>
            <p:spPr bwMode="auto">
              <a:xfrm rot="3207532" flipH="1">
                <a:off x="5403059" y="3214783"/>
                <a:ext cx="53975" cy="20638"/>
              </a:xfrm>
              <a:custGeom>
                <a:avLst/>
                <a:gdLst>
                  <a:gd name="T0" fmla="*/ 2147483647 w 67"/>
                  <a:gd name="T1" fmla="*/ 2147483647 h 24"/>
                  <a:gd name="T2" fmla="*/ 2147483647 w 67"/>
                  <a:gd name="T3" fmla="*/ 2147483647 h 24"/>
                  <a:gd name="T4" fmla="*/ 2147483647 w 67"/>
                  <a:gd name="T5" fmla="*/ 2147483647 h 24"/>
                  <a:gd name="T6" fmla="*/ 2147483647 w 67"/>
                  <a:gd name="T7" fmla="*/ 2147483647 h 24"/>
                  <a:gd name="T8" fmla="*/ 2147483647 w 67"/>
                  <a:gd name="T9" fmla="*/ 2147483647 h 24"/>
                  <a:gd name="T10" fmla="*/ 2147483647 w 67"/>
                  <a:gd name="T11" fmla="*/ 2147483647 h 24"/>
                  <a:gd name="T12" fmla="*/ 2147483647 w 67"/>
                  <a:gd name="T13" fmla="*/ 2147483647 h 24"/>
                  <a:gd name="T14" fmla="*/ 2147483647 w 67"/>
                  <a:gd name="T15" fmla="*/ 2147483647 h 24"/>
                  <a:gd name="T16" fmla="*/ 2147483647 w 67"/>
                  <a:gd name="T17" fmla="*/ 2147483647 h 24"/>
                  <a:gd name="T18" fmla="*/ 2147483647 w 67"/>
                  <a:gd name="T19" fmla="*/ 2147483647 h 24"/>
                  <a:gd name="T20" fmla="*/ 2147483647 w 67"/>
                  <a:gd name="T21" fmla="*/ 2147483647 h 24"/>
                  <a:gd name="T22" fmla="*/ 2147483647 w 67"/>
                  <a:gd name="T23" fmla="*/ 2147483647 h 24"/>
                  <a:gd name="T24" fmla="*/ 0 w 67"/>
                  <a:gd name="T25" fmla="*/ 2147483647 h 24"/>
                  <a:gd name="T26" fmla="*/ 2147483647 w 67"/>
                  <a:gd name="T27" fmla="*/ 2147483647 h 24"/>
                  <a:gd name="T28" fmla="*/ 2147483647 w 67"/>
                  <a:gd name="T29" fmla="*/ 0 h 24"/>
                  <a:gd name="T30" fmla="*/ 2147483647 w 67"/>
                  <a:gd name="T31" fmla="*/ 2147483647 h 24"/>
                  <a:gd name="T32" fmla="*/ 2147483647 w 67"/>
                  <a:gd name="T33" fmla="*/ 2147483647 h 24"/>
                  <a:gd name="T34" fmla="*/ 2147483647 w 67"/>
                  <a:gd name="T35" fmla="*/ 2147483647 h 24"/>
                  <a:gd name="T36" fmla="*/ 2147483647 w 67"/>
                  <a:gd name="T37" fmla="*/ 2147483647 h 24"/>
                  <a:gd name="T38" fmla="*/ 2147483647 w 67"/>
                  <a:gd name="T39" fmla="*/ 2147483647 h 24"/>
                  <a:gd name="T40" fmla="*/ 2147483647 w 67"/>
                  <a:gd name="T41" fmla="*/ 2147483647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24"/>
                  <a:gd name="T65" fmla="*/ 67 w 67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24">
                    <a:moveTo>
                      <a:pt x="67" y="20"/>
                    </a:moveTo>
                    <a:lnTo>
                      <a:pt x="64" y="24"/>
                    </a:lnTo>
                    <a:lnTo>
                      <a:pt x="59" y="24"/>
                    </a:lnTo>
                    <a:lnTo>
                      <a:pt x="54" y="24"/>
                    </a:lnTo>
                    <a:lnTo>
                      <a:pt x="48" y="23"/>
                    </a:lnTo>
                    <a:lnTo>
                      <a:pt x="42" y="21"/>
                    </a:lnTo>
                    <a:lnTo>
                      <a:pt x="36" y="20"/>
                    </a:lnTo>
                    <a:lnTo>
                      <a:pt x="30" y="19"/>
                    </a:lnTo>
                    <a:lnTo>
                      <a:pt x="24" y="17"/>
                    </a:lnTo>
                    <a:lnTo>
                      <a:pt x="17" y="16"/>
                    </a:lnTo>
                    <a:lnTo>
                      <a:pt x="12" y="15"/>
                    </a:lnTo>
                    <a:lnTo>
                      <a:pt x="5" y="13"/>
                    </a:lnTo>
                    <a:lnTo>
                      <a:pt x="0" y="11"/>
                    </a:lnTo>
                    <a:lnTo>
                      <a:pt x="5" y="1"/>
                    </a:lnTo>
                    <a:lnTo>
                      <a:pt x="15" y="0"/>
                    </a:lnTo>
                    <a:lnTo>
                      <a:pt x="27" y="2"/>
                    </a:lnTo>
                    <a:lnTo>
                      <a:pt x="38" y="4"/>
                    </a:lnTo>
                    <a:lnTo>
                      <a:pt x="44" y="8"/>
                    </a:lnTo>
                    <a:lnTo>
                      <a:pt x="52" y="12"/>
                    </a:lnTo>
                    <a:lnTo>
                      <a:pt x="60" y="15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07" name="Freeform 35"/>
              <p:cNvSpPr>
                <a:spLocks/>
              </p:cNvSpPr>
              <p:nvPr/>
            </p:nvSpPr>
            <p:spPr bwMode="auto">
              <a:xfrm rot="3207532" flipH="1">
                <a:off x="6016775" y="4076095"/>
                <a:ext cx="15875" cy="76200"/>
              </a:xfrm>
              <a:custGeom>
                <a:avLst/>
                <a:gdLst>
                  <a:gd name="T0" fmla="*/ 2147483647 w 20"/>
                  <a:gd name="T1" fmla="*/ 2147483647 h 98"/>
                  <a:gd name="T2" fmla="*/ 2147483647 w 20"/>
                  <a:gd name="T3" fmla="*/ 2147483647 h 98"/>
                  <a:gd name="T4" fmla="*/ 2147483647 w 20"/>
                  <a:gd name="T5" fmla="*/ 2147483647 h 98"/>
                  <a:gd name="T6" fmla="*/ 2147483647 w 20"/>
                  <a:gd name="T7" fmla="*/ 2147483647 h 98"/>
                  <a:gd name="T8" fmla="*/ 2147483647 w 20"/>
                  <a:gd name="T9" fmla="*/ 2147483647 h 98"/>
                  <a:gd name="T10" fmla="*/ 2147483647 w 20"/>
                  <a:gd name="T11" fmla="*/ 2147483647 h 98"/>
                  <a:gd name="T12" fmla="*/ 2147483647 w 20"/>
                  <a:gd name="T13" fmla="*/ 2147483647 h 98"/>
                  <a:gd name="T14" fmla="*/ 0 w 20"/>
                  <a:gd name="T15" fmla="*/ 2147483647 h 98"/>
                  <a:gd name="T16" fmla="*/ 2147483647 w 20"/>
                  <a:gd name="T17" fmla="*/ 0 h 98"/>
                  <a:gd name="T18" fmla="*/ 2147483647 w 20"/>
                  <a:gd name="T19" fmla="*/ 2147483647 h 98"/>
                  <a:gd name="T20" fmla="*/ 2147483647 w 20"/>
                  <a:gd name="T21" fmla="*/ 2147483647 h 98"/>
                  <a:gd name="T22" fmla="*/ 2147483647 w 20"/>
                  <a:gd name="T23" fmla="*/ 2147483647 h 98"/>
                  <a:gd name="T24" fmla="*/ 2147483647 w 20"/>
                  <a:gd name="T25" fmla="*/ 2147483647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8"/>
                  <a:gd name="T41" fmla="*/ 20 w 20"/>
                  <a:gd name="T42" fmla="*/ 98 h 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8">
                    <a:moveTo>
                      <a:pt x="20" y="95"/>
                    </a:moveTo>
                    <a:lnTo>
                      <a:pt x="19" y="96"/>
                    </a:lnTo>
                    <a:lnTo>
                      <a:pt x="18" y="98"/>
                    </a:lnTo>
                    <a:lnTo>
                      <a:pt x="15" y="98"/>
                    </a:lnTo>
                    <a:lnTo>
                      <a:pt x="14" y="96"/>
                    </a:lnTo>
                    <a:lnTo>
                      <a:pt x="8" y="72"/>
                    </a:lnTo>
                    <a:lnTo>
                      <a:pt x="3" y="48"/>
                    </a:lnTo>
                    <a:lnTo>
                      <a:pt x="0" y="23"/>
                    </a:lnTo>
                    <a:lnTo>
                      <a:pt x="7" y="0"/>
                    </a:lnTo>
                    <a:lnTo>
                      <a:pt x="12" y="23"/>
                    </a:lnTo>
                    <a:lnTo>
                      <a:pt x="16" y="46"/>
                    </a:lnTo>
                    <a:lnTo>
                      <a:pt x="18" y="71"/>
                    </a:lnTo>
                    <a:lnTo>
                      <a:pt x="20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08" name="Freeform 36"/>
              <p:cNvSpPr>
                <a:spLocks/>
              </p:cNvSpPr>
              <p:nvPr/>
            </p:nvSpPr>
            <p:spPr bwMode="auto">
              <a:xfrm rot="3207532" flipH="1">
                <a:off x="5368697" y="3249249"/>
                <a:ext cx="73025" cy="87313"/>
              </a:xfrm>
              <a:custGeom>
                <a:avLst/>
                <a:gdLst>
                  <a:gd name="T0" fmla="*/ 2147483647 w 92"/>
                  <a:gd name="T1" fmla="*/ 2147483647 h 111"/>
                  <a:gd name="T2" fmla="*/ 2147483647 w 92"/>
                  <a:gd name="T3" fmla="*/ 2147483647 h 111"/>
                  <a:gd name="T4" fmla="*/ 2147483647 w 92"/>
                  <a:gd name="T5" fmla="*/ 2147483647 h 111"/>
                  <a:gd name="T6" fmla="*/ 2147483647 w 92"/>
                  <a:gd name="T7" fmla="*/ 2147483647 h 111"/>
                  <a:gd name="T8" fmla="*/ 2147483647 w 92"/>
                  <a:gd name="T9" fmla="*/ 2147483647 h 111"/>
                  <a:gd name="T10" fmla="*/ 2147483647 w 92"/>
                  <a:gd name="T11" fmla="*/ 2147483647 h 111"/>
                  <a:gd name="T12" fmla="*/ 2147483647 w 92"/>
                  <a:gd name="T13" fmla="*/ 2147483647 h 111"/>
                  <a:gd name="T14" fmla="*/ 2147483647 w 92"/>
                  <a:gd name="T15" fmla="*/ 2147483647 h 111"/>
                  <a:gd name="T16" fmla="*/ 2147483647 w 92"/>
                  <a:gd name="T17" fmla="*/ 2147483647 h 111"/>
                  <a:gd name="T18" fmla="*/ 2147483647 w 92"/>
                  <a:gd name="T19" fmla="*/ 2147483647 h 111"/>
                  <a:gd name="T20" fmla="*/ 2147483647 w 92"/>
                  <a:gd name="T21" fmla="*/ 2147483647 h 111"/>
                  <a:gd name="T22" fmla="*/ 2147483647 w 92"/>
                  <a:gd name="T23" fmla="*/ 2147483647 h 111"/>
                  <a:gd name="T24" fmla="*/ 2147483647 w 92"/>
                  <a:gd name="T25" fmla="*/ 2147483647 h 111"/>
                  <a:gd name="T26" fmla="*/ 2147483647 w 92"/>
                  <a:gd name="T27" fmla="*/ 2147483647 h 111"/>
                  <a:gd name="T28" fmla="*/ 2147483647 w 92"/>
                  <a:gd name="T29" fmla="*/ 2147483647 h 111"/>
                  <a:gd name="T30" fmla="*/ 2147483647 w 92"/>
                  <a:gd name="T31" fmla="*/ 2147483647 h 111"/>
                  <a:gd name="T32" fmla="*/ 2147483647 w 92"/>
                  <a:gd name="T33" fmla="*/ 2147483647 h 111"/>
                  <a:gd name="T34" fmla="*/ 2147483647 w 92"/>
                  <a:gd name="T35" fmla="*/ 2147483647 h 111"/>
                  <a:gd name="T36" fmla="*/ 2147483647 w 92"/>
                  <a:gd name="T37" fmla="*/ 2147483647 h 111"/>
                  <a:gd name="T38" fmla="*/ 2147483647 w 92"/>
                  <a:gd name="T39" fmla="*/ 2147483647 h 111"/>
                  <a:gd name="T40" fmla="*/ 2147483647 w 92"/>
                  <a:gd name="T41" fmla="*/ 2147483647 h 111"/>
                  <a:gd name="T42" fmla="*/ 2147483647 w 92"/>
                  <a:gd name="T43" fmla="*/ 2147483647 h 111"/>
                  <a:gd name="T44" fmla="*/ 2147483647 w 92"/>
                  <a:gd name="T45" fmla="*/ 2147483647 h 111"/>
                  <a:gd name="T46" fmla="*/ 2147483647 w 92"/>
                  <a:gd name="T47" fmla="*/ 2147483647 h 111"/>
                  <a:gd name="T48" fmla="*/ 2147483647 w 92"/>
                  <a:gd name="T49" fmla="*/ 2147483647 h 111"/>
                  <a:gd name="T50" fmla="*/ 2147483647 w 92"/>
                  <a:gd name="T51" fmla="*/ 2147483647 h 111"/>
                  <a:gd name="T52" fmla="*/ 2147483647 w 92"/>
                  <a:gd name="T53" fmla="*/ 2147483647 h 111"/>
                  <a:gd name="T54" fmla="*/ 2147483647 w 92"/>
                  <a:gd name="T55" fmla="*/ 2147483647 h 111"/>
                  <a:gd name="T56" fmla="*/ 2147483647 w 92"/>
                  <a:gd name="T57" fmla="*/ 2147483647 h 111"/>
                  <a:gd name="T58" fmla="*/ 2147483647 w 92"/>
                  <a:gd name="T59" fmla="*/ 2147483647 h 111"/>
                  <a:gd name="T60" fmla="*/ 2147483647 w 92"/>
                  <a:gd name="T61" fmla="*/ 0 h 111"/>
                  <a:gd name="T62" fmla="*/ 2147483647 w 92"/>
                  <a:gd name="T63" fmla="*/ 2147483647 h 1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2"/>
                  <a:gd name="T97" fmla="*/ 0 h 111"/>
                  <a:gd name="T98" fmla="*/ 92 w 92"/>
                  <a:gd name="T99" fmla="*/ 111 h 1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2" h="111">
                    <a:moveTo>
                      <a:pt x="92" y="7"/>
                    </a:moveTo>
                    <a:lnTo>
                      <a:pt x="87" y="10"/>
                    </a:lnTo>
                    <a:lnTo>
                      <a:pt x="82" y="11"/>
                    </a:lnTo>
                    <a:lnTo>
                      <a:pt x="77" y="12"/>
                    </a:lnTo>
                    <a:lnTo>
                      <a:pt x="71" y="12"/>
                    </a:lnTo>
                    <a:lnTo>
                      <a:pt x="67" y="14"/>
                    </a:lnTo>
                    <a:lnTo>
                      <a:pt x="62" y="15"/>
                    </a:lnTo>
                    <a:lnTo>
                      <a:pt x="57" y="16"/>
                    </a:lnTo>
                    <a:lnTo>
                      <a:pt x="51" y="19"/>
                    </a:lnTo>
                    <a:lnTo>
                      <a:pt x="57" y="21"/>
                    </a:lnTo>
                    <a:lnTo>
                      <a:pt x="62" y="23"/>
                    </a:lnTo>
                    <a:lnTo>
                      <a:pt x="67" y="25"/>
                    </a:lnTo>
                    <a:lnTo>
                      <a:pt x="74" y="26"/>
                    </a:lnTo>
                    <a:lnTo>
                      <a:pt x="79" y="29"/>
                    </a:lnTo>
                    <a:lnTo>
                      <a:pt x="85" y="31"/>
                    </a:lnTo>
                    <a:lnTo>
                      <a:pt x="89" y="35"/>
                    </a:lnTo>
                    <a:lnTo>
                      <a:pt x="92" y="39"/>
                    </a:lnTo>
                    <a:lnTo>
                      <a:pt x="86" y="45"/>
                    </a:lnTo>
                    <a:lnTo>
                      <a:pt x="81" y="49"/>
                    </a:lnTo>
                    <a:lnTo>
                      <a:pt x="74" y="52"/>
                    </a:lnTo>
                    <a:lnTo>
                      <a:pt x="67" y="53"/>
                    </a:lnTo>
                    <a:lnTo>
                      <a:pt x="59" y="54"/>
                    </a:lnTo>
                    <a:lnTo>
                      <a:pt x="53" y="57"/>
                    </a:lnTo>
                    <a:lnTo>
                      <a:pt x="46" y="60"/>
                    </a:lnTo>
                    <a:lnTo>
                      <a:pt x="40" y="65"/>
                    </a:lnTo>
                    <a:lnTo>
                      <a:pt x="43" y="71"/>
                    </a:lnTo>
                    <a:lnTo>
                      <a:pt x="44" y="76"/>
                    </a:lnTo>
                    <a:lnTo>
                      <a:pt x="44" y="81"/>
                    </a:lnTo>
                    <a:lnTo>
                      <a:pt x="42" y="87"/>
                    </a:lnTo>
                    <a:lnTo>
                      <a:pt x="38" y="91"/>
                    </a:lnTo>
                    <a:lnTo>
                      <a:pt x="32" y="95"/>
                    </a:lnTo>
                    <a:lnTo>
                      <a:pt x="27" y="100"/>
                    </a:lnTo>
                    <a:lnTo>
                      <a:pt x="22" y="104"/>
                    </a:lnTo>
                    <a:lnTo>
                      <a:pt x="16" y="107"/>
                    </a:lnTo>
                    <a:lnTo>
                      <a:pt x="11" y="110"/>
                    </a:lnTo>
                    <a:lnTo>
                      <a:pt x="5" y="111"/>
                    </a:lnTo>
                    <a:lnTo>
                      <a:pt x="0" y="111"/>
                    </a:lnTo>
                    <a:lnTo>
                      <a:pt x="3" y="103"/>
                    </a:lnTo>
                    <a:lnTo>
                      <a:pt x="7" y="96"/>
                    </a:lnTo>
                    <a:lnTo>
                      <a:pt x="14" y="91"/>
                    </a:lnTo>
                    <a:lnTo>
                      <a:pt x="20" y="84"/>
                    </a:lnTo>
                    <a:lnTo>
                      <a:pt x="24" y="79"/>
                    </a:lnTo>
                    <a:lnTo>
                      <a:pt x="28" y="73"/>
                    </a:lnTo>
                    <a:lnTo>
                      <a:pt x="28" y="67"/>
                    </a:lnTo>
                    <a:lnTo>
                      <a:pt x="23" y="58"/>
                    </a:lnTo>
                    <a:lnTo>
                      <a:pt x="39" y="52"/>
                    </a:lnTo>
                    <a:lnTo>
                      <a:pt x="51" y="46"/>
                    </a:lnTo>
                    <a:lnTo>
                      <a:pt x="59" y="42"/>
                    </a:lnTo>
                    <a:lnTo>
                      <a:pt x="62" y="39"/>
                    </a:lnTo>
                    <a:lnTo>
                      <a:pt x="61" y="37"/>
                    </a:lnTo>
                    <a:lnTo>
                      <a:pt x="54" y="34"/>
                    </a:lnTo>
                    <a:lnTo>
                      <a:pt x="42" y="33"/>
                    </a:lnTo>
                    <a:lnTo>
                      <a:pt x="23" y="29"/>
                    </a:lnTo>
                    <a:lnTo>
                      <a:pt x="22" y="23"/>
                    </a:lnTo>
                    <a:lnTo>
                      <a:pt x="23" y="18"/>
                    </a:lnTo>
                    <a:lnTo>
                      <a:pt x="26" y="12"/>
                    </a:lnTo>
                    <a:lnTo>
                      <a:pt x="30" y="8"/>
                    </a:lnTo>
                    <a:lnTo>
                      <a:pt x="36" y="6"/>
                    </a:lnTo>
                    <a:lnTo>
                      <a:pt x="44" y="3"/>
                    </a:lnTo>
                    <a:lnTo>
                      <a:pt x="51" y="2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3" y="3"/>
                    </a:lnTo>
                    <a:lnTo>
                      <a:pt x="9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09" name="Freeform 37"/>
              <p:cNvSpPr>
                <a:spLocks/>
              </p:cNvSpPr>
              <p:nvPr/>
            </p:nvSpPr>
            <p:spPr bwMode="auto">
              <a:xfrm rot="3207532" flipH="1">
                <a:off x="5777373" y="3833880"/>
                <a:ext cx="66675" cy="119063"/>
              </a:xfrm>
              <a:custGeom>
                <a:avLst/>
                <a:gdLst>
                  <a:gd name="T0" fmla="*/ 2147483647 w 83"/>
                  <a:gd name="T1" fmla="*/ 2147483647 h 149"/>
                  <a:gd name="T2" fmla="*/ 2147483647 w 83"/>
                  <a:gd name="T3" fmla="*/ 2147483647 h 149"/>
                  <a:gd name="T4" fmla="*/ 2147483647 w 83"/>
                  <a:gd name="T5" fmla="*/ 2147483647 h 149"/>
                  <a:gd name="T6" fmla="*/ 2147483647 w 83"/>
                  <a:gd name="T7" fmla="*/ 2147483647 h 149"/>
                  <a:gd name="T8" fmla="*/ 2147483647 w 83"/>
                  <a:gd name="T9" fmla="*/ 2147483647 h 149"/>
                  <a:gd name="T10" fmla="*/ 2147483647 w 83"/>
                  <a:gd name="T11" fmla="*/ 2147483647 h 149"/>
                  <a:gd name="T12" fmla="*/ 2147483647 w 83"/>
                  <a:gd name="T13" fmla="*/ 2147483647 h 149"/>
                  <a:gd name="T14" fmla="*/ 2147483647 w 83"/>
                  <a:gd name="T15" fmla="*/ 2147483647 h 149"/>
                  <a:gd name="T16" fmla="*/ 2147483647 w 83"/>
                  <a:gd name="T17" fmla="*/ 2147483647 h 149"/>
                  <a:gd name="T18" fmla="*/ 2147483647 w 83"/>
                  <a:gd name="T19" fmla="*/ 2147483647 h 149"/>
                  <a:gd name="T20" fmla="*/ 2147483647 w 83"/>
                  <a:gd name="T21" fmla="*/ 2147483647 h 149"/>
                  <a:gd name="T22" fmla="*/ 2147483647 w 83"/>
                  <a:gd name="T23" fmla="*/ 2147483647 h 149"/>
                  <a:gd name="T24" fmla="*/ 2147483647 w 83"/>
                  <a:gd name="T25" fmla="*/ 2147483647 h 149"/>
                  <a:gd name="T26" fmla="*/ 2147483647 w 83"/>
                  <a:gd name="T27" fmla="*/ 2147483647 h 149"/>
                  <a:gd name="T28" fmla="*/ 2147483647 w 83"/>
                  <a:gd name="T29" fmla="*/ 2147483647 h 149"/>
                  <a:gd name="T30" fmla="*/ 2147483647 w 83"/>
                  <a:gd name="T31" fmla="*/ 2147483647 h 149"/>
                  <a:gd name="T32" fmla="*/ 0 w 83"/>
                  <a:gd name="T33" fmla="*/ 2147483647 h 149"/>
                  <a:gd name="T34" fmla="*/ 0 w 83"/>
                  <a:gd name="T35" fmla="*/ 2147483647 h 149"/>
                  <a:gd name="T36" fmla="*/ 2147483647 w 83"/>
                  <a:gd name="T37" fmla="*/ 2147483647 h 149"/>
                  <a:gd name="T38" fmla="*/ 2147483647 w 83"/>
                  <a:gd name="T39" fmla="*/ 2147483647 h 149"/>
                  <a:gd name="T40" fmla="*/ 2147483647 w 83"/>
                  <a:gd name="T41" fmla="*/ 2147483647 h 149"/>
                  <a:gd name="T42" fmla="*/ 2147483647 w 83"/>
                  <a:gd name="T43" fmla="*/ 0 h 149"/>
                  <a:gd name="T44" fmla="*/ 2147483647 w 83"/>
                  <a:gd name="T45" fmla="*/ 2147483647 h 149"/>
                  <a:gd name="T46" fmla="*/ 2147483647 w 83"/>
                  <a:gd name="T47" fmla="*/ 2147483647 h 149"/>
                  <a:gd name="T48" fmla="*/ 2147483647 w 83"/>
                  <a:gd name="T49" fmla="*/ 2147483647 h 149"/>
                  <a:gd name="T50" fmla="*/ 2147483647 w 83"/>
                  <a:gd name="T51" fmla="*/ 2147483647 h 149"/>
                  <a:gd name="T52" fmla="*/ 2147483647 w 83"/>
                  <a:gd name="T53" fmla="*/ 2147483647 h 149"/>
                  <a:gd name="T54" fmla="*/ 2147483647 w 83"/>
                  <a:gd name="T55" fmla="*/ 2147483647 h 149"/>
                  <a:gd name="T56" fmla="*/ 2147483647 w 83"/>
                  <a:gd name="T57" fmla="*/ 2147483647 h 149"/>
                  <a:gd name="T58" fmla="*/ 2147483647 w 83"/>
                  <a:gd name="T59" fmla="*/ 2147483647 h 14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3"/>
                  <a:gd name="T91" fmla="*/ 0 h 149"/>
                  <a:gd name="T92" fmla="*/ 83 w 83"/>
                  <a:gd name="T93" fmla="*/ 149 h 14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3" h="149">
                    <a:moveTo>
                      <a:pt x="72" y="80"/>
                    </a:moveTo>
                    <a:lnTo>
                      <a:pt x="76" y="97"/>
                    </a:lnTo>
                    <a:lnTo>
                      <a:pt x="82" y="115"/>
                    </a:lnTo>
                    <a:lnTo>
                      <a:pt x="83" y="132"/>
                    </a:lnTo>
                    <a:lnTo>
                      <a:pt x="75" y="149"/>
                    </a:lnTo>
                    <a:lnTo>
                      <a:pt x="69" y="146"/>
                    </a:lnTo>
                    <a:lnTo>
                      <a:pt x="60" y="131"/>
                    </a:lnTo>
                    <a:lnTo>
                      <a:pt x="52" y="116"/>
                    </a:lnTo>
                    <a:lnTo>
                      <a:pt x="44" y="100"/>
                    </a:lnTo>
                    <a:lnTo>
                      <a:pt x="36" y="84"/>
                    </a:lnTo>
                    <a:lnTo>
                      <a:pt x="28" y="68"/>
                    </a:lnTo>
                    <a:lnTo>
                      <a:pt x="21" y="53"/>
                    </a:lnTo>
                    <a:lnTo>
                      <a:pt x="13" y="36"/>
                    </a:lnTo>
                    <a:lnTo>
                      <a:pt x="5" y="20"/>
                    </a:lnTo>
                    <a:lnTo>
                      <a:pt x="2" y="19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25" y="5"/>
                    </a:lnTo>
                    <a:lnTo>
                      <a:pt x="35" y="12"/>
                    </a:lnTo>
                    <a:lnTo>
                      <a:pt x="44" y="22"/>
                    </a:lnTo>
                    <a:lnTo>
                      <a:pt x="51" y="32"/>
                    </a:lnTo>
                    <a:lnTo>
                      <a:pt x="57" y="45"/>
                    </a:lnTo>
                    <a:lnTo>
                      <a:pt x="63" y="55"/>
                    </a:lnTo>
                    <a:lnTo>
                      <a:pt x="67" y="68"/>
                    </a:lnTo>
                    <a:lnTo>
                      <a:pt x="72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10" name="Freeform 38"/>
              <p:cNvSpPr>
                <a:spLocks/>
              </p:cNvSpPr>
              <p:nvPr/>
            </p:nvSpPr>
            <p:spPr bwMode="auto">
              <a:xfrm rot="3207532" flipH="1">
                <a:off x="5289535" y="3171673"/>
                <a:ext cx="84138" cy="57150"/>
              </a:xfrm>
              <a:custGeom>
                <a:avLst/>
                <a:gdLst>
                  <a:gd name="T0" fmla="*/ 2147483647 w 106"/>
                  <a:gd name="T1" fmla="*/ 2147483647 h 70"/>
                  <a:gd name="T2" fmla="*/ 2147483647 w 106"/>
                  <a:gd name="T3" fmla="*/ 2147483647 h 70"/>
                  <a:gd name="T4" fmla="*/ 2147483647 w 106"/>
                  <a:gd name="T5" fmla="*/ 2147483647 h 70"/>
                  <a:gd name="T6" fmla="*/ 2147483647 w 106"/>
                  <a:gd name="T7" fmla="*/ 2147483647 h 70"/>
                  <a:gd name="T8" fmla="*/ 2147483647 w 106"/>
                  <a:gd name="T9" fmla="*/ 2147483647 h 70"/>
                  <a:gd name="T10" fmla="*/ 2147483647 w 106"/>
                  <a:gd name="T11" fmla="*/ 2147483647 h 70"/>
                  <a:gd name="T12" fmla="*/ 2147483647 w 106"/>
                  <a:gd name="T13" fmla="*/ 2147483647 h 70"/>
                  <a:gd name="T14" fmla="*/ 2147483647 w 106"/>
                  <a:gd name="T15" fmla="*/ 2147483647 h 70"/>
                  <a:gd name="T16" fmla="*/ 2147483647 w 106"/>
                  <a:gd name="T17" fmla="*/ 2147483647 h 70"/>
                  <a:gd name="T18" fmla="*/ 2147483647 w 106"/>
                  <a:gd name="T19" fmla="*/ 2147483647 h 70"/>
                  <a:gd name="T20" fmla="*/ 2147483647 w 106"/>
                  <a:gd name="T21" fmla="*/ 2147483647 h 70"/>
                  <a:gd name="T22" fmla="*/ 2147483647 w 106"/>
                  <a:gd name="T23" fmla="*/ 2147483647 h 70"/>
                  <a:gd name="T24" fmla="*/ 2147483647 w 106"/>
                  <a:gd name="T25" fmla="*/ 2147483647 h 70"/>
                  <a:gd name="T26" fmla="*/ 2147483647 w 106"/>
                  <a:gd name="T27" fmla="*/ 2147483647 h 70"/>
                  <a:gd name="T28" fmla="*/ 2147483647 w 106"/>
                  <a:gd name="T29" fmla="*/ 2147483647 h 70"/>
                  <a:gd name="T30" fmla="*/ 2147483647 w 106"/>
                  <a:gd name="T31" fmla="*/ 2147483647 h 70"/>
                  <a:gd name="T32" fmla="*/ 0 w 106"/>
                  <a:gd name="T33" fmla="*/ 2147483647 h 70"/>
                  <a:gd name="T34" fmla="*/ 0 w 106"/>
                  <a:gd name="T35" fmla="*/ 2147483647 h 70"/>
                  <a:gd name="T36" fmla="*/ 0 w 106"/>
                  <a:gd name="T37" fmla="*/ 2147483647 h 70"/>
                  <a:gd name="T38" fmla="*/ 0 w 106"/>
                  <a:gd name="T39" fmla="*/ 2147483647 h 70"/>
                  <a:gd name="T40" fmla="*/ 0 w 106"/>
                  <a:gd name="T41" fmla="*/ 2147483647 h 70"/>
                  <a:gd name="T42" fmla="*/ 2147483647 w 106"/>
                  <a:gd name="T43" fmla="*/ 2147483647 h 70"/>
                  <a:gd name="T44" fmla="*/ 2147483647 w 106"/>
                  <a:gd name="T45" fmla="*/ 2147483647 h 70"/>
                  <a:gd name="T46" fmla="*/ 2147483647 w 106"/>
                  <a:gd name="T47" fmla="*/ 2147483647 h 70"/>
                  <a:gd name="T48" fmla="*/ 2147483647 w 106"/>
                  <a:gd name="T49" fmla="*/ 2147483647 h 70"/>
                  <a:gd name="T50" fmla="*/ 2147483647 w 106"/>
                  <a:gd name="T51" fmla="*/ 2147483647 h 70"/>
                  <a:gd name="T52" fmla="*/ 2147483647 w 106"/>
                  <a:gd name="T53" fmla="*/ 2147483647 h 70"/>
                  <a:gd name="T54" fmla="*/ 2147483647 w 106"/>
                  <a:gd name="T55" fmla="*/ 2147483647 h 70"/>
                  <a:gd name="T56" fmla="*/ 2147483647 w 106"/>
                  <a:gd name="T57" fmla="*/ 0 h 70"/>
                  <a:gd name="T58" fmla="*/ 2147483647 w 106"/>
                  <a:gd name="T59" fmla="*/ 2147483647 h 70"/>
                  <a:gd name="T60" fmla="*/ 2147483647 w 106"/>
                  <a:gd name="T61" fmla="*/ 2147483647 h 70"/>
                  <a:gd name="T62" fmla="*/ 2147483647 w 106"/>
                  <a:gd name="T63" fmla="*/ 2147483647 h 70"/>
                  <a:gd name="T64" fmla="*/ 2147483647 w 106"/>
                  <a:gd name="T65" fmla="*/ 2147483647 h 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6"/>
                  <a:gd name="T100" fmla="*/ 0 h 70"/>
                  <a:gd name="T101" fmla="*/ 106 w 106"/>
                  <a:gd name="T102" fmla="*/ 70 h 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6" h="70">
                    <a:moveTo>
                      <a:pt x="106" y="11"/>
                    </a:moveTo>
                    <a:lnTo>
                      <a:pt x="106" y="22"/>
                    </a:lnTo>
                    <a:lnTo>
                      <a:pt x="102" y="28"/>
                    </a:lnTo>
                    <a:lnTo>
                      <a:pt x="97" y="32"/>
                    </a:lnTo>
                    <a:lnTo>
                      <a:pt x="89" y="35"/>
                    </a:lnTo>
                    <a:lnTo>
                      <a:pt x="80" y="38"/>
                    </a:lnTo>
                    <a:lnTo>
                      <a:pt x="72" y="39"/>
                    </a:lnTo>
                    <a:lnTo>
                      <a:pt x="62" y="42"/>
                    </a:lnTo>
                    <a:lnTo>
                      <a:pt x="55" y="46"/>
                    </a:lnTo>
                    <a:lnTo>
                      <a:pt x="49" y="50"/>
                    </a:lnTo>
                    <a:lnTo>
                      <a:pt x="42" y="54"/>
                    </a:lnTo>
                    <a:lnTo>
                      <a:pt x="37" y="58"/>
                    </a:lnTo>
                    <a:lnTo>
                      <a:pt x="30" y="62"/>
                    </a:lnTo>
                    <a:lnTo>
                      <a:pt x="23" y="66"/>
                    </a:lnTo>
                    <a:lnTo>
                      <a:pt x="15" y="69"/>
                    </a:lnTo>
                    <a:lnTo>
                      <a:pt x="8" y="70"/>
                    </a:lnTo>
                    <a:lnTo>
                      <a:pt x="0" y="70"/>
                    </a:lnTo>
                    <a:lnTo>
                      <a:pt x="0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10" y="55"/>
                    </a:lnTo>
                    <a:lnTo>
                      <a:pt x="19" y="45"/>
                    </a:lnTo>
                    <a:lnTo>
                      <a:pt x="30" y="35"/>
                    </a:lnTo>
                    <a:lnTo>
                      <a:pt x="41" y="26"/>
                    </a:lnTo>
                    <a:lnTo>
                      <a:pt x="51" y="18"/>
                    </a:lnTo>
                    <a:lnTo>
                      <a:pt x="63" y="11"/>
                    </a:lnTo>
                    <a:lnTo>
                      <a:pt x="76" y="4"/>
                    </a:lnTo>
                    <a:lnTo>
                      <a:pt x="89" y="0"/>
                    </a:lnTo>
                    <a:lnTo>
                      <a:pt x="96" y="1"/>
                    </a:lnTo>
                    <a:lnTo>
                      <a:pt x="100" y="4"/>
                    </a:lnTo>
                    <a:lnTo>
                      <a:pt x="104" y="8"/>
                    </a:lnTo>
                    <a:lnTo>
                      <a:pt x="10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11" name="Freeform 39"/>
              <p:cNvSpPr>
                <a:spLocks/>
              </p:cNvSpPr>
              <p:nvPr/>
            </p:nvSpPr>
            <p:spPr bwMode="auto">
              <a:xfrm rot="3207532" flipH="1">
                <a:off x="5800598" y="3847906"/>
                <a:ext cx="39688" cy="74613"/>
              </a:xfrm>
              <a:custGeom>
                <a:avLst/>
                <a:gdLst>
                  <a:gd name="T0" fmla="*/ 2147483647 w 50"/>
                  <a:gd name="T1" fmla="*/ 2147483647 h 93"/>
                  <a:gd name="T2" fmla="*/ 2147483647 w 50"/>
                  <a:gd name="T3" fmla="*/ 2147483647 h 93"/>
                  <a:gd name="T4" fmla="*/ 2147483647 w 50"/>
                  <a:gd name="T5" fmla="*/ 2147483647 h 93"/>
                  <a:gd name="T6" fmla="*/ 2147483647 w 50"/>
                  <a:gd name="T7" fmla="*/ 2147483647 h 93"/>
                  <a:gd name="T8" fmla="*/ 2147483647 w 50"/>
                  <a:gd name="T9" fmla="*/ 2147483647 h 93"/>
                  <a:gd name="T10" fmla="*/ 2147483647 w 50"/>
                  <a:gd name="T11" fmla="*/ 2147483647 h 93"/>
                  <a:gd name="T12" fmla="*/ 2147483647 w 50"/>
                  <a:gd name="T13" fmla="*/ 2147483647 h 93"/>
                  <a:gd name="T14" fmla="*/ 2147483647 w 50"/>
                  <a:gd name="T15" fmla="*/ 2147483647 h 93"/>
                  <a:gd name="T16" fmla="*/ 0 w 50"/>
                  <a:gd name="T17" fmla="*/ 0 h 93"/>
                  <a:gd name="T18" fmla="*/ 2147483647 w 50"/>
                  <a:gd name="T19" fmla="*/ 2147483647 h 93"/>
                  <a:gd name="T20" fmla="*/ 2147483647 w 50"/>
                  <a:gd name="T21" fmla="*/ 2147483647 h 93"/>
                  <a:gd name="T22" fmla="*/ 2147483647 w 50"/>
                  <a:gd name="T23" fmla="*/ 2147483647 h 93"/>
                  <a:gd name="T24" fmla="*/ 2147483647 w 50"/>
                  <a:gd name="T25" fmla="*/ 2147483647 h 93"/>
                  <a:gd name="T26" fmla="*/ 2147483647 w 50"/>
                  <a:gd name="T27" fmla="*/ 2147483647 h 93"/>
                  <a:gd name="T28" fmla="*/ 2147483647 w 50"/>
                  <a:gd name="T29" fmla="*/ 2147483647 h 93"/>
                  <a:gd name="T30" fmla="*/ 2147483647 w 50"/>
                  <a:gd name="T31" fmla="*/ 2147483647 h 93"/>
                  <a:gd name="T32" fmla="*/ 2147483647 w 50"/>
                  <a:gd name="T33" fmla="*/ 2147483647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3"/>
                  <a:gd name="T53" fmla="*/ 50 w 50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3">
                    <a:moveTo>
                      <a:pt x="50" y="93"/>
                    </a:moveTo>
                    <a:lnTo>
                      <a:pt x="43" y="84"/>
                    </a:lnTo>
                    <a:lnTo>
                      <a:pt x="36" y="71"/>
                    </a:lnTo>
                    <a:lnTo>
                      <a:pt x="30" y="61"/>
                    </a:lnTo>
                    <a:lnTo>
                      <a:pt x="24" y="48"/>
                    </a:lnTo>
                    <a:lnTo>
                      <a:pt x="18" y="36"/>
                    </a:lnTo>
                    <a:lnTo>
                      <a:pt x="12" y="24"/>
                    </a:lnTo>
                    <a:lnTo>
                      <a:pt x="5" y="12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8" y="20"/>
                    </a:lnTo>
                    <a:lnTo>
                      <a:pt x="24" y="31"/>
                    </a:lnTo>
                    <a:lnTo>
                      <a:pt x="31" y="43"/>
                    </a:lnTo>
                    <a:lnTo>
                      <a:pt x="36" y="55"/>
                    </a:lnTo>
                    <a:lnTo>
                      <a:pt x="40" y="69"/>
                    </a:lnTo>
                    <a:lnTo>
                      <a:pt x="46" y="81"/>
                    </a:lnTo>
                    <a:lnTo>
                      <a:pt x="50" y="93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12" name="Freeform 40"/>
              <p:cNvSpPr>
                <a:spLocks/>
              </p:cNvSpPr>
              <p:nvPr/>
            </p:nvSpPr>
            <p:spPr bwMode="auto">
              <a:xfrm rot="3207532" flipH="1">
                <a:off x="5315668" y="3175160"/>
                <a:ext cx="30163" cy="15875"/>
              </a:xfrm>
              <a:custGeom>
                <a:avLst/>
                <a:gdLst>
                  <a:gd name="T0" fmla="*/ 2147483647 w 39"/>
                  <a:gd name="T1" fmla="*/ 2147483647 h 19"/>
                  <a:gd name="T2" fmla="*/ 0 w 39"/>
                  <a:gd name="T3" fmla="*/ 2147483647 h 19"/>
                  <a:gd name="T4" fmla="*/ 2147483647 w 39"/>
                  <a:gd name="T5" fmla="*/ 2147483647 h 19"/>
                  <a:gd name="T6" fmla="*/ 2147483647 w 39"/>
                  <a:gd name="T7" fmla="*/ 2147483647 h 19"/>
                  <a:gd name="T8" fmla="*/ 2147483647 w 39"/>
                  <a:gd name="T9" fmla="*/ 2147483647 h 19"/>
                  <a:gd name="T10" fmla="*/ 2147483647 w 39"/>
                  <a:gd name="T11" fmla="*/ 0 h 19"/>
                  <a:gd name="T12" fmla="*/ 2147483647 w 39"/>
                  <a:gd name="T13" fmla="*/ 2147483647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19"/>
                  <a:gd name="T23" fmla="*/ 39 w 39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19">
                    <a:moveTo>
                      <a:pt x="36" y="9"/>
                    </a:moveTo>
                    <a:lnTo>
                      <a:pt x="0" y="19"/>
                    </a:lnTo>
                    <a:lnTo>
                      <a:pt x="9" y="14"/>
                    </a:lnTo>
                    <a:lnTo>
                      <a:pt x="19" y="7"/>
                    </a:lnTo>
                    <a:lnTo>
                      <a:pt x="28" y="3"/>
                    </a:lnTo>
                    <a:lnTo>
                      <a:pt x="39" y="0"/>
                    </a:lnTo>
                    <a:lnTo>
                      <a:pt x="36" y="9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13" name="Freeform 41"/>
              <p:cNvSpPr>
                <a:spLocks/>
              </p:cNvSpPr>
              <p:nvPr/>
            </p:nvSpPr>
            <p:spPr bwMode="auto">
              <a:xfrm rot="3207532" flipH="1">
                <a:off x="5766394" y="3997607"/>
                <a:ext cx="273050" cy="77788"/>
              </a:xfrm>
              <a:custGeom>
                <a:avLst/>
                <a:gdLst>
                  <a:gd name="T0" fmla="*/ 2147483647 w 343"/>
                  <a:gd name="T1" fmla="*/ 2147483647 h 99"/>
                  <a:gd name="T2" fmla="*/ 2147483647 w 343"/>
                  <a:gd name="T3" fmla="*/ 2147483647 h 99"/>
                  <a:gd name="T4" fmla="*/ 2147483647 w 343"/>
                  <a:gd name="T5" fmla="*/ 2147483647 h 99"/>
                  <a:gd name="T6" fmla="*/ 2147483647 w 343"/>
                  <a:gd name="T7" fmla="*/ 2147483647 h 99"/>
                  <a:gd name="T8" fmla="*/ 2147483647 w 343"/>
                  <a:gd name="T9" fmla="*/ 2147483647 h 99"/>
                  <a:gd name="T10" fmla="*/ 2147483647 w 343"/>
                  <a:gd name="T11" fmla="*/ 2147483647 h 99"/>
                  <a:gd name="T12" fmla="*/ 2147483647 w 343"/>
                  <a:gd name="T13" fmla="*/ 2147483647 h 99"/>
                  <a:gd name="T14" fmla="*/ 2147483647 w 343"/>
                  <a:gd name="T15" fmla="*/ 2147483647 h 99"/>
                  <a:gd name="T16" fmla="*/ 2147483647 w 343"/>
                  <a:gd name="T17" fmla="*/ 0 h 99"/>
                  <a:gd name="T18" fmla="*/ 2147483647 w 343"/>
                  <a:gd name="T19" fmla="*/ 2147483647 h 99"/>
                  <a:gd name="T20" fmla="*/ 2147483647 w 343"/>
                  <a:gd name="T21" fmla="*/ 2147483647 h 99"/>
                  <a:gd name="T22" fmla="*/ 2147483647 w 343"/>
                  <a:gd name="T23" fmla="*/ 2147483647 h 99"/>
                  <a:gd name="T24" fmla="*/ 2147483647 w 343"/>
                  <a:gd name="T25" fmla="*/ 2147483647 h 99"/>
                  <a:gd name="T26" fmla="*/ 2147483647 w 343"/>
                  <a:gd name="T27" fmla="*/ 2147483647 h 99"/>
                  <a:gd name="T28" fmla="*/ 2147483647 w 343"/>
                  <a:gd name="T29" fmla="*/ 2147483647 h 99"/>
                  <a:gd name="T30" fmla="*/ 2147483647 w 343"/>
                  <a:gd name="T31" fmla="*/ 2147483647 h 99"/>
                  <a:gd name="T32" fmla="*/ 2147483647 w 343"/>
                  <a:gd name="T33" fmla="*/ 2147483647 h 99"/>
                  <a:gd name="T34" fmla="*/ 2147483647 w 343"/>
                  <a:gd name="T35" fmla="*/ 2147483647 h 99"/>
                  <a:gd name="T36" fmla="*/ 2147483647 w 343"/>
                  <a:gd name="T37" fmla="*/ 2147483647 h 99"/>
                  <a:gd name="T38" fmla="*/ 2147483647 w 343"/>
                  <a:gd name="T39" fmla="*/ 2147483647 h 99"/>
                  <a:gd name="T40" fmla="*/ 2147483647 w 343"/>
                  <a:gd name="T41" fmla="*/ 2147483647 h 99"/>
                  <a:gd name="T42" fmla="*/ 2147483647 w 343"/>
                  <a:gd name="T43" fmla="*/ 2147483647 h 99"/>
                  <a:gd name="T44" fmla="*/ 2147483647 w 343"/>
                  <a:gd name="T45" fmla="*/ 2147483647 h 99"/>
                  <a:gd name="T46" fmla="*/ 2147483647 w 343"/>
                  <a:gd name="T47" fmla="*/ 2147483647 h 99"/>
                  <a:gd name="T48" fmla="*/ 2147483647 w 343"/>
                  <a:gd name="T49" fmla="*/ 2147483647 h 99"/>
                  <a:gd name="T50" fmla="*/ 2147483647 w 343"/>
                  <a:gd name="T51" fmla="*/ 2147483647 h 99"/>
                  <a:gd name="T52" fmla="*/ 2147483647 w 343"/>
                  <a:gd name="T53" fmla="*/ 2147483647 h 99"/>
                  <a:gd name="T54" fmla="*/ 2147483647 w 343"/>
                  <a:gd name="T55" fmla="*/ 2147483647 h 99"/>
                  <a:gd name="T56" fmla="*/ 2147483647 w 343"/>
                  <a:gd name="T57" fmla="*/ 2147483647 h 99"/>
                  <a:gd name="T58" fmla="*/ 2147483647 w 343"/>
                  <a:gd name="T59" fmla="*/ 2147483647 h 99"/>
                  <a:gd name="T60" fmla="*/ 2147483647 w 343"/>
                  <a:gd name="T61" fmla="*/ 2147483647 h 99"/>
                  <a:gd name="T62" fmla="*/ 2147483647 w 343"/>
                  <a:gd name="T63" fmla="*/ 2147483647 h 99"/>
                  <a:gd name="T64" fmla="*/ 2147483647 w 343"/>
                  <a:gd name="T65" fmla="*/ 2147483647 h 99"/>
                  <a:gd name="T66" fmla="*/ 2147483647 w 343"/>
                  <a:gd name="T67" fmla="*/ 2147483647 h 99"/>
                  <a:gd name="T68" fmla="*/ 2147483647 w 343"/>
                  <a:gd name="T69" fmla="*/ 2147483647 h 99"/>
                  <a:gd name="T70" fmla="*/ 2147483647 w 343"/>
                  <a:gd name="T71" fmla="*/ 2147483647 h 99"/>
                  <a:gd name="T72" fmla="*/ 2147483647 w 343"/>
                  <a:gd name="T73" fmla="*/ 2147483647 h 99"/>
                  <a:gd name="T74" fmla="*/ 2147483647 w 343"/>
                  <a:gd name="T75" fmla="*/ 2147483647 h 99"/>
                  <a:gd name="T76" fmla="*/ 0 w 343"/>
                  <a:gd name="T77" fmla="*/ 2147483647 h 99"/>
                  <a:gd name="T78" fmla="*/ 2147483647 w 343"/>
                  <a:gd name="T79" fmla="*/ 2147483647 h 99"/>
                  <a:gd name="T80" fmla="*/ 2147483647 w 343"/>
                  <a:gd name="T81" fmla="*/ 2147483647 h 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3"/>
                  <a:gd name="T124" fmla="*/ 0 h 99"/>
                  <a:gd name="T125" fmla="*/ 343 w 343"/>
                  <a:gd name="T126" fmla="*/ 99 h 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3" h="99">
                    <a:moveTo>
                      <a:pt x="318" y="99"/>
                    </a:moveTo>
                    <a:lnTo>
                      <a:pt x="324" y="98"/>
                    </a:lnTo>
                    <a:lnTo>
                      <a:pt x="330" y="98"/>
                    </a:lnTo>
                    <a:lnTo>
                      <a:pt x="337" y="98"/>
                    </a:lnTo>
                    <a:lnTo>
                      <a:pt x="342" y="96"/>
                    </a:lnTo>
                    <a:lnTo>
                      <a:pt x="343" y="69"/>
                    </a:lnTo>
                    <a:lnTo>
                      <a:pt x="338" y="45"/>
                    </a:lnTo>
                    <a:lnTo>
                      <a:pt x="327" y="22"/>
                    </a:lnTo>
                    <a:lnTo>
                      <a:pt x="312" y="0"/>
                    </a:lnTo>
                    <a:lnTo>
                      <a:pt x="315" y="14"/>
                    </a:lnTo>
                    <a:lnTo>
                      <a:pt x="320" y="29"/>
                    </a:lnTo>
                    <a:lnTo>
                      <a:pt x="322" y="42"/>
                    </a:lnTo>
                    <a:lnTo>
                      <a:pt x="320" y="56"/>
                    </a:lnTo>
                    <a:lnTo>
                      <a:pt x="267" y="56"/>
                    </a:lnTo>
                    <a:lnTo>
                      <a:pt x="249" y="53"/>
                    </a:lnTo>
                    <a:lnTo>
                      <a:pt x="232" y="50"/>
                    </a:lnTo>
                    <a:lnTo>
                      <a:pt x="215" y="47"/>
                    </a:lnTo>
                    <a:lnTo>
                      <a:pt x="198" y="43"/>
                    </a:lnTo>
                    <a:lnTo>
                      <a:pt x="181" y="41"/>
                    </a:lnTo>
                    <a:lnTo>
                      <a:pt x="163" y="37"/>
                    </a:lnTo>
                    <a:lnTo>
                      <a:pt x="146" y="34"/>
                    </a:lnTo>
                    <a:lnTo>
                      <a:pt x="128" y="31"/>
                    </a:lnTo>
                    <a:lnTo>
                      <a:pt x="125" y="29"/>
                    </a:lnTo>
                    <a:lnTo>
                      <a:pt x="121" y="24"/>
                    </a:lnTo>
                    <a:lnTo>
                      <a:pt x="119" y="22"/>
                    </a:lnTo>
                    <a:lnTo>
                      <a:pt x="115" y="23"/>
                    </a:lnTo>
                    <a:lnTo>
                      <a:pt x="115" y="22"/>
                    </a:lnTo>
                    <a:lnTo>
                      <a:pt x="109" y="22"/>
                    </a:lnTo>
                    <a:lnTo>
                      <a:pt x="104" y="20"/>
                    </a:lnTo>
                    <a:lnTo>
                      <a:pt x="99" y="20"/>
                    </a:lnTo>
                    <a:lnTo>
                      <a:pt x="93" y="22"/>
                    </a:lnTo>
                    <a:lnTo>
                      <a:pt x="82" y="30"/>
                    </a:lnTo>
                    <a:lnTo>
                      <a:pt x="72" y="38"/>
                    </a:lnTo>
                    <a:lnTo>
                      <a:pt x="60" y="46"/>
                    </a:lnTo>
                    <a:lnTo>
                      <a:pt x="49" y="54"/>
                    </a:lnTo>
                    <a:lnTo>
                      <a:pt x="37" y="62"/>
                    </a:lnTo>
                    <a:lnTo>
                      <a:pt x="26" y="69"/>
                    </a:lnTo>
                    <a:lnTo>
                      <a:pt x="14" y="75"/>
                    </a:lnTo>
                    <a:lnTo>
                      <a:pt x="0" y="77"/>
                    </a:lnTo>
                    <a:lnTo>
                      <a:pt x="4" y="91"/>
                    </a:lnTo>
                    <a:lnTo>
                      <a:pt x="318" y="99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14" name="Freeform 42"/>
              <p:cNvSpPr>
                <a:spLocks/>
              </p:cNvSpPr>
              <p:nvPr/>
            </p:nvSpPr>
            <p:spPr bwMode="auto">
              <a:xfrm rot="3207532" flipH="1">
                <a:off x="5756713" y="4033996"/>
                <a:ext cx="249238" cy="58738"/>
              </a:xfrm>
              <a:custGeom>
                <a:avLst/>
                <a:gdLst>
                  <a:gd name="T0" fmla="*/ 2147483647 w 314"/>
                  <a:gd name="T1" fmla="*/ 2147483647 h 73"/>
                  <a:gd name="T2" fmla="*/ 2147483647 w 314"/>
                  <a:gd name="T3" fmla="*/ 2147483647 h 73"/>
                  <a:gd name="T4" fmla="*/ 2147483647 w 314"/>
                  <a:gd name="T5" fmla="*/ 2147483647 h 73"/>
                  <a:gd name="T6" fmla="*/ 2147483647 w 314"/>
                  <a:gd name="T7" fmla="*/ 2147483647 h 73"/>
                  <a:gd name="T8" fmla="*/ 2147483647 w 314"/>
                  <a:gd name="T9" fmla="*/ 2147483647 h 73"/>
                  <a:gd name="T10" fmla="*/ 2147483647 w 314"/>
                  <a:gd name="T11" fmla="*/ 2147483647 h 73"/>
                  <a:gd name="T12" fmla="*/ 2147483647 w 314"/>
                  <a:gd name="T13" fmla="*/ 2147483647 h 73"/>
                  <a:gd name="T14" fmla="*/ 2147483647 w 314"/>
                  <a:gd name="T15" fmla="*/ 2147483647 h 73"/>
                  <a:gd name="T16" fmla="*/ 2147483647 w 314"/>
                  <a:gd name="T17" fmla="*/ 2147483647 h 73"/>
                  <a:gd name="T18" fmla="*/ 2147483647 w 314"/>
                  <a:gd name="T19" fmla="*/ 2147483647 h 73"/>
                  <a:gd name="T20" fmla="*/ 2147483647 w 314"/>
                  <a:gd name="T21" fmla="*/ 2147483647 h 73"/>
                  <a:gd name="T22" fmla="*/ 2147483647 w 314"/>
                  <a:gd name="T23" fmla="*/ 2147483647 h 73"/>
                  <a:gd name="T24" fmla="*/ 2147483647 w 314"/>
                  <a:gd name="T25" fmla="*/ 2147483647 h 73"/>
                  <a:gd name="T26" fmla="*/ 2147483647 w 314"/>
                  <a:gd name="T27" fmla="*/ 2147483647 h 73"/>
                  <a:gd name="T28" fmla="*/ 2147483647 w 314"/>
                  <a:gd name="T29" fmla="*/ 2147483647 h 73"/>
                  <a:gd name="T30" fmla="*/ 2147483647 w 314"/>
                  <a:gd name="T31" fmla="*/ 2147483647 h 73"/>
                  <a:gd name="T32" fmla="*/ 2147483647 w 314"/>
                  <a:gd name="T33" fmla="*/ 2147483647 h 73"/>
                  <a:gd name="T34" fmla="*/ 0 w 314"/>
                  <a:gd name="T35" fmla="*/ 2147483647 h 73"/>
                  <a:gd name="T36" fmla="*/ 2147483647 w 314"/>
                  <a:gd name="T37" fmla="*/ 0 h 73"/>
                  <a:gd name="T38" fmla="*/ 2147483647 w 314"/>
                  <a:gd name="T39" fmla="*/ 2147483647 h 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14"/>
                  <a:gd name="T61" fmla="*/ 0 h 73"/>
                  <a:gd name="T62" fmla="*/ 314 w 314"/>
                  <a:gd name="T63" fmla="*/ 73 h 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14" h="73">
                    <a:moveTo>
                      <a:pt x="314" y="45"/>
                    </a:moveTo>
                    <a:lnTo>
                      <a:pt x="295" y="46"/>
                    </a:lnTo>
                    <a:lnTo>
                      <a:pt x="276" y="49"/>
                    </a:lnTo>
                    <a:lnTo>
                      <a:pt x="257" y="52"/>
                    </a:lnTo>
                    <a:lnTo>
                      <a:pt x="238" y="53"/>
                    </a:lnTo>
                    <a:lnTo>
                      <a:pt x="220" y="56"/>
                    </a:lnTo>
                    <a:lnTo>
                      <a:pt x="201" y="58"/>
                    </a:lnTo>
                    <a:lnTo>
                      <a:pt x="181" y="61"/>
                    </a:lnTo>
                    <a:lnTo>
                      <a:pt x="162" y="62"/>
                    </a:lnTo>
                    <a:lnTo>
                      <a:pt x="143" y="65"/>
                    </a:lnTo>
                    <a:lnTo>
                      <a:pt x="123" y="68"/>
                    </a:lnTo>
                    <a:lnTo>
                      <a:pt x="104" y="69"/>
                    </a:lnTo>
                    <a:lnTo>
                      <a:pt x="85" y="71"/>
                    </a:lnTo>
                    <a:lnTo>
                      <a:pt x="65" y="72"/>
                    </a:lnTo>
                    <a:lnTo>
                      <a:pt x="46" y="73"/>
                    </a:lnTo>
                    <a:lnTo>
                      <a:pt x="26" y="73"/>
                    </a:lnTo>
                    <a:lnTo>
                      <a:pt x="7" y="73"/>
                    </a:lnTo>
                    <a:lnTo>
                      <a:pt x="0" y="37"/>
                    </a:lnTo>
                    <a:lnTo>
                      <a:pt x="88" y="0"/>
                    </a:lnTo>
                    <a:lnTo>
                      <a:pt x="314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15" name="Freeform 46"/>
              <p:cNvSpPr>
                <a:spLocks/>
              </p:cNvSpPr>
              <p:nvPr/>
            </p:nvSpPr>
            <p:spPr bwMode="auto">
              <a:xfrm rot="3207532" flipH="1">
                <a:off x="5282163" y="3200327"/>
                <a:ext cx="15875" cy="23813"/>
              </a:xfrm>
              <a:custGeom>
                <a:avLst/>
                <a:gdLst>
                  <a:gd name="T0" fmla="*/ 2147483647 w 21"/>
                  <a:gd name="T1" fmla="*/ 2147483647 h 28"/>
                  <a:gd name="T2" fmla="*/ 2147483647 w 21"/>
                  <a:gd name="T3" fmla="*/ 2147483647 h 28"/>
                  <a:gd name="T4" fmla="*/ 2147483647 w 21"/>
                  <a:gd name="T5" fmla="*/ 2147483647 h 28"/>
                  <a:gd name="T6" fmla="*/ 2147483647 w 21"/>
                  <a:gd name="T7" fmla="*/ 2147483647 h 28"/>
                  <a:gd name="T8" fmla="*/ 2147483647 w 21"/>
                  <a:gd name="T9" fmla="*/ 2147483647 h 28"/>
                  <a:gd name="T10" fmla="*/ 2147483647 w 21"/>
                  <a:gd name="T11" fmla="*/ 2147483647 h 28"/>
                  <a:gd name="T12" fmla="*/ 2147483647 w 21"/>
                  <a:gd name="T13" fmla="*/ 2147483647 h 28"/>
                  <a:gd name="T14" fmla="*/ 0 w 21"/>
                  <a:gd name="T15" fmla="*/ 2147483647 h 28"/>
                  <a:gd name="T16" fmla="*/ 2147483647 w 21"/>
                  <a:gd name="T17" fmla="*/ 0 h 28"/>
                  <a:gd name="T18" fmla="*/ 2147483647 w 21"/>
                  <a:gd name="T19" fmla="*/ 2147483647 h 28"/>
                  <a:gd name="T20" fmla="*/ 2147483647 w 21"/>
                  <a:gd name="T21" fmla="*/ 2147483647 h 28"/>
                  <a:gd name="T22" fmla="*/ 2147483647 w 21"/>
                  <a:gd name="T23" fmla="*/ 2147483647 h 28"/>
                  <a:gd name="T24" fmla="*/ 2147483647 w 21"/>
                  <a:gd name="T25" fmla="*/ 2147483647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8"/>
                  <a:gd name="T41" fmla="*/ 21 w 21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8">
                    <a:moveTo>
                      <a:pt x="21" y="21"/>
                    </a:moveTo>
                    <a:lnTo>
                      <a:pt x="18" y="24"/>
                    </a:lnTo>
                    <a:lnTo>
                      <a:pt x="14" y="27"/>
                    </a:lnTo>
                    <a:lnTo>
                      <a:pt x="10" y="28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2" y="13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11" y="1"/>
                    </a:lnTo>
                    <a:lnTo>
                      <a:pt x="14" y="8"/>
                    </a:lnTo>
                    <a:lnTo>
                      <a:pt x="17" y="15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16" name="Freeform 47"/>
              <p:cNvSpPr>
                <a:spLocks/>
              </p:cNvSpPr>
              <p:nvPr/>
            </p:nvSpPr>
            <p:spPr bwMode="auto">
              <a:xfrm rot="3207532" flipH="1">
                <a:off x="5266414" y="3240969"/>
                <a:ext cx="47625" cy="9525"/>
              </a:xfrm>
              <a:custGeom>
                <a:avLst/>
                <a:gdLst>
                  <a:gd name="T0" fmla="*/ 2147483647 w 59"/>
                  <a:gd name="T1" fmla="*/ 2147483647 h 14"/>
                  <a:gd name="T2" fmla="*/ 2147483647 w 59"/>
                  <a:gd name="T3" fmla="*/ 2147483647 h 14"/>
                  <a:gd name="T4" fmla="*/ 2147483647 w 59"/>
                  <a:gd name="T5" fmla="*/ 2147483647 h 14"/>
                  <a:gd name="T6" fmla="*/ 2147483647 w 59"/>
                  <a:gd name="T7" fmla="*/ 2147483647 h 14"/>
                  <a:gd name="T8" fmla="*/ 2147483647 w 59"/>
                  <a:gd name="T9" fmla="*/ 2147483647 h 14"/>
                  <a:gd name="T10" fmla="*/ 2147483647 w 59"/>
                  <a:gd name="T11" fmla="*/ 2147483647 h 14"/>
                  <a:gd name="T12" fmla="*/ 2147483647 w 59"/>
                  <a:gd name="T13" fmla="*/ 2147483647 h 14"/>
                  <a:gd name="T14" fmla="*/ 2147483647 w 59"/>
                  <a:gd name="T15" fmla="*/ 2147483647 h 14"/>
                  <a:gd name="T16" fmla="*/ 2147483647 w 59"/>
                  <a:gd name="T17" fmla="*/ 2147483647 h 14"/>
                  <a:gd name="T18" fmla="*/ 0 w 59"/>
                  <a:gd name="T19" fmla="*/ 2147483647 h 14"/>
                  <a:gd name="T20" fmla="*/ 0 w 59"/>
                  <a:gd name="T21" fmla="*/ 2147483647 h 14"/>
                  <a:gd name="T22" fmla="*/ 2147483647 w 59"/>
                  <a:gd name="T23" fmla="*/ 2147483647 h 14"/>
                  <a:gd name="T24" fmla="*/ 2147483647 w 59"/>
                  <a:gd name="T25" fmla="*/ 2147483647 h 14"/>
                  <a:gd name="T26" fmla="*/ 2147483647 w 59"/>
                  <a:gd name="T27" fmla="*/ 2147483647 h 14"/>
                  <a:gd name="T28" fmla="*/ 2147483647 w 59"/>
                  <a:gd name="T29" fmla="*/ 2147483647 h 14"/>
                  <a:gd name="T30" fmla="*/ 2147483647 w 59"/>
                  <a:gd name="T31" fmla="*/ 2147483647 h 14"/>
                  <a:gd name="T32" fmla="*/ 2147483647 w 59"/>
                  <a:gd name="T33" fmla="*/ 2147483647 h 14"/>
                  <a:gd name="T34" fmla="*/ 2147483647 w 59"/>
                  <a:gd name="T35" fmla="*/ 0 h 14"/>
                  <a:gd name="T36" fmla="*/ 2147483647 w 59"/>
                  <a:gd name="T37" fmla="*/ 0 h 14"/>
                  <a:gd name="T38" fmla="*/ 2147483647 w 59"/>
                  <a:gd name="T39" fmla="*/ 2147483647 h 14"/>
                  <a:gd name="T40" fmla="*/ 2147483647 w 59"/>
                  <a:gd name="T41" fmla="*/ 2147483647 h 14"/>
                  <a:gd name="T42" fmla="*/ 2147483647 w 59"/>
                  <a:gd name="T43" fmla="*/ 2147483647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9"/>
                  <a:gd name="T67" fmla="*/ 0 h 14"/>
                  <a:gd name="T68" fmla="*/ 59 w 59"/>
                  <a:gd name="T69" fmla="*/ 14 h 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9" h="14">
                    <a:moveTo>
                      <a:pt x="59" y="4"/>
                    </a:moveTo>
                    <a:lnTo>
                      <a:pt x="53" y="8"/>
                    </a:lnTo>
                    <a:lnTo>
                      <a:pt x="47" y="11"/>
                    </a:lnTo>
                    <a:lnTo>
                      <a:pt x="39" y="12"/>
                    </a:lnTo>
                    <a:lnTo>
                      <a:pt x="32" y="14"/>
                    </a:lnTo>
                    <a:lnTo>
                      <a:pt x="24" y="14"/>
                    </a:lnTo>
                    <a:lnTo>
                      <a:pt x="16" y="14"/>
                    </a:lnTo>
                    <a:lnTo>
                      <a:pt x="8" y="14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8" y="4"/>
                    </a:lnTo>
                    <a:lnTo>
                      <a:pt x="13" y="3"/>
                    </a:lnTo>
                    <a:lnTo>
                      <a:pt x="20" y="1"/>
                    </a:lnTo>
                    <a:lnTo>
                      <a:pt x="27" y="1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3" y="1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17" name="Freeform 48"/>
              <p:cNvSpPr>
                <a:spLocks/>
              </p:cNvSpPr>
              <p:nvPr/>
            </p:nvSpPr>
            <p:spPr bwMode="auto">
              <a:xfrm rot="3207532" flipH="1">
                <a:off x="5378855" y="3386310"/>
                <a:ext cx="17463" cy="34925"/>
              </a:xfrm>
              <a:custGeom>
                <a:avLst/>
                <a:gdLst>
                  <a:gd name="T0" fmla="*/ 2147483647 w 22"/>
                  <a:gd name="T1" fmla="*/ 2147483647 h 45"/>
                  <a:gd name="T2" fmla="*/ 2147483647 w 22"/>
                  <a:gd name="T3" fmla="*/ 2147483647 h 45"/>
                  <a:gd name="T4" fmla="*/ 2147483647 w 22"/>
                  <a:gd name="T5" fmla="*/ 2147483647 h 45"/>
                  <a:gd name="T6" fmla="*/ 2147483647 w 22"/>
                  <a:gd name="T7" fmla="*/ 2147483647 h 45"/>
                  <a:gd name="T8" fmla="*/ 0 w 22"/>
                  <a:gd name="T9" fmla="*/ 2147483647 h 45"/>
                  <a:gd name="T10" fmla="*/ 0 w 22"/>
                  <a:gd name="T11" fmla="*/ 0 h 45"/>
                  <a:gd name="T12" fmla="*/ 2147483647 w 22"/>
                  <a:gd name="T13" fmla="*/ 2147483647 h 45"/>
                  <a:gd name="T14" fmla="*/ 2147483647 w 22"/>
                  <a:gd name="T15" fmla="*/ 2147483647 h 45"/>
                  <a:gd name="T16" fmla="*/ 2147483647 w 22"/>
                  <a:gd name="T17" fmla="*/ 2147483647 h 45"/>
                  <a:gd name="T18" fmla="*/ 2147483647 w 22"/>
                  <a:gd name="T19" fmla="*/ 2147483647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45"/>
                  <a:gd name="T32" fmla="*/ 22 w 22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45">
                    <a:moveTo>
                      <a:pt x="22" y="45"/>
                    </a:moveTo>
                    <a:lnTo>
                      <a:pt x="20" y="45"/>
                    </a:lnTo>
                    <a:lnTo>
                      <a:pt x="12" y="34"/>
                    </a:lnTo>
                    <a:lnTo>
                      <a:pt x="5" y="25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3" y="22"/>
                    </a:lnTo>
                    <a:lnTo>
                      <a:pt x="18" y="33"/>
                    </a:lnTo>
                    <a:lnTo>
                      <a:pt x="22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18" name="Freeform 51"/>
              <p:cNvSpPr>
                <a:spLocks/>
              </p:cNvSpPr>
              <p:nvPr/>
            </p:nvSpPr>
            <p:spPr bwMode="auto">
              <a:xfrm rot="3207532" flipH="1">
                <a:off x="5257453" y="3250733"/>
                <a:ext cx="38100" cy="14288"/>
              </a:xfrm>
              <a:custGeom>
                <a:avLst/>
                <a:gdLst>
                  <a:gd name="T0" fmla="*/ 2147483647 w 47"/>
                  <a:gd name="T1" fmla="*/ 2147483647 h 19"/>
                  <a:gd name="T2" fmla="*/ 2147483647 w 47"/>
                  <a:gd name="T3" fmla="*/ 2147483647 h 19"/>
                  <a:gd name="T4" fmla="*/ 2147483647 w 47"/>
                  <a:gd name="T5" fmla="*/ 2147483647 h 19"/>
                  <a:gd name="T6" fmla="*/ 2147483647 w 47"/>
                  <a:gd name="T7" fmla="*/ 2147483647 h 19"/>
                  <a:gd name="T8" fmla="*/ 2147483647 w 47"/>
                  <a:gd name="T9" fmla="*/ 2147483647 h 19"/>
                  <a:gd name="T10" fmla="*/ 2147483647 w 47"/>
                  <a:gd name="T11" fmla="*/ 2147483647 h 19"/>
                  <a:gd name="T12" fmla="*/ 2147483647 w 47"/>
                  <a:gd name="T13" fmla="*/ 2147483647 h 19"/>
                  <a:gd name="T14" fmla="*/ 2147483647 w 47"/>
                  <a:gd name="T15" fmla="*/ 2147483647 h 19"/>
                  <a:gd name="T16" fmla="*/ 0 w 47"/>
                  <a:gd name="T17" fmla="*/ 2147483647 h 19"/>
                  <a:gd name="T18" fmla="*/ 0 w 47"/>
                  <a:gd name="T19" fmla="*/ 2147483647 h 19"/>
                  <a:gd name="T20" fmla="*/ 2147483647 w 47"/>
                  <a:gd name="T21" fmla="*/ 2147483647 h 19"/>
                  <a:gd name="T22" fmla="*/ 2147483647 w 47"/>
                  <a:gd name="T23" fmla="*/ 2147483647 h 19"/>
                  <a:gd name="T24" fmla="*/ 2147483647 w 47"/>
                  <a:gd name="T25" fmla="*/ 2147483647 h 19"/>
                  <a:gd name="T26" fmla="*/ 2147483647 w 47"/>
                  <a:gd name="T27" fmla="*/ 0 h 19"/>
                  <a:gd name="T28" fmla="*/ 2147483647 w 47"/>
                  <a:gd name="T29" fmla="*/ 2147483647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"/>
                  <a:gd name="T46" fmla="*/ 0 h 19"/>
                  <a:gd name="T47" fmla="*/ 47 w 47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" h="19">
                    <a:moveTo>
                      <a:pt x="47" y="2"/>
                    </a:moveTo>
                    <a:lnTo>
                      <a:pt x="45" y="10"/>
                    </a:lnTo>
                    <a:lnTo>
                      <a:pt x="39" y="14"/>
                    </a:lnTo>
                    <a:lnTo>
                      <a:pt x="31" y="17"/>
                    </a:lnTo>
                    <a:lnTo>
                      <a:pt x="23" y="19"/>
                    </a:lnTo>
                    <a:lnTo>
                      <a:pt x="16" y="19"/>
                    </a:lnTo>
                    <a:lnTo>
                      <a:pt x="9" y="18"/>
                    </a:lnTo>
                    <a:lnTo>
                      <a:pt x="4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0" y="9"/>
                    </a:lnTo>
                    <a:lnTo>
                      <a:pt x="20" y="9"/>
                    </a:lnTo>
                    <a:lnTo>
                      <a:pt x="31" y="7"/>
                    </a:lnTo>
                    <a:lnTo>
                      <a:pt x="39" y="0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19" name="Freeform 52"/>
              <p:cNvSpPr>
                <a:spLocks/>
              </p:cNvSpPr>
              <p:nvPr/>
            </p:nvSpPr>
            <p:spPr bwMode="auto">
              <a:xfrm rot="3207532" flipH="1">
                <a:off x="4944588" y="3455305"/>
                <a:ext cx="696913" cy="534988"/>
              </a:xfrm>
              <a:custGeom>
                <a:avLst/>
                <a:gdLst>
                  <a:gd name="T0" fmla="*/ 2147483647 w 878"/>
                  <a:gd name="T1" fmla="*/ 2147483647 h 674"/>
                  <a:gd name="T2" fmla="*/ 2147483647 w 878"/>
                  <a:gd name="T3" fmla="*/ 2147483647 h 674"/>
                  <a:gd name="T4" fmla="*/ 2147483647 w 878"/>
                  <a:gd name="T5" fmla="*/ 2147483647 h 674"/>
                  <a:gd name="T6" fmla="*/ 2147483647 w 878"/>
                  <a:gd name="T7" fmla="*/ 2147483647 h 674"/>
                  <a:gd name="T8" fmla="*/ 2147483647 w 878"/>
                  <a:gd name="T9" fmla="*/ 2147483647 h 674"/>
                  <a:gd name="T10" fmla="*/ 2147483647 w 878"/>
                  <a:gd name="T11" fmla="*/ 2147483647 h 674"/>
                  <a:gd name="T12" fmla="*/ 2147483647 w 878"/>
                  <a:gd name="T13" fmla="*/ 2147483647 h 674"/>
                  <a:gd name="T14" fmla="*/ 2147483647 w 878"/>
                  <a:gd name="T15" fmla="*/ 2147483647 h 674"/>
                  <a:gd name="T16" fmla="*/ 2147483647 w 878"/>
                  <a:gd name="T17" fmla="*/ 2147483647 h 674"/>
                  <a:gd name="T18" fmla="*/ 2147483647 w 878"/>
                  <a:gd name="T19" fmla="*/ 2147483647 h 674"/>
                  <a:gd name="T20" fmla="*/ 2147483647 w 878"/>
                  <a:gd name="T21" fmla="*/ 2147483647 h 674"/>
                  <a:gd name="T22" fmla="*/ 2147483647 w 878"/>
                  <a:gd name="T23" fmla="*/ 2147483647 h 674"/>
                  <a:gd name="T24" fmla="*/ 2147483647 w 878"/>
                  <a:gd name="T25" fmla="*/ 2147483647 h 674"/>
                  <a:gd name="T26" fmla="*/ 2147483647 w 878"/>
                  <a:gd name="T27" fmla="*/ 2147483647 h 674"/>
                  <a:gd name="T28" fmla="*/ 2147483647 w 878"/>
                  <a:gd name="T29" fmla="*/ 2147483647 h 674"/>
                  <a:gd name="T30" fmla="*/ 2147483647 w 878"/>
                  <a:gd name="T31" fmla="*/ 2147483647 h 674"/>
                  <a:gd name="T32" fmla="*/ 2147483647 w 878"/>
                  <a:gd name="T33" fmla="*/ 2147483647 h 674"/>
                  <a:gd name="T34" fmla="*/ 2147483647 w 878"/>
                  <a:gd name="T35" fmla="*/ 2147483647 h 674"/>
                  <a:gd name="T36" fmla="*/ 2147483647 w 878"/>
                  <a:gd name="T37" fmla="*/ 2147483647 h 674"/>
                  <a:gd name="T38" fmla="*/ 2147483647 w 878"/>
                  <a:gd name="T39" fmla="*/ 2147483647 h 674"/>
                  <a:gd name="T40" fmla="*/ 2147483647 w 878"/>
                  <a:gd name="T41" fmla="*/ 2147483647 h 674"/>
                  <a:gd name="T42" fmla="*/ 2147483647 w 878"/>
                  <a:gd name="T43" fmla="*/ 2147483647 h 674"/>
                  <a:gd name="T44" fmla="*/ 2147483647 w 878"/>
                  <a:gd name="T45" fmla="*/ 2147483647 h 674"/>
                  <a:gd name="T46" fmla="*/ 2147483647 w 878"/>
                  <a:gd name="T47" fmla="*/ 2147483647 h 674"/>
                  <a:gd name="T48" fmla="*/ 2147483647 w 878"/>
                  <a:gd name="T49" fmla="*/ 2147483647 h 674"/>
                  <a:gd name="T50" fmla="*/ 2147483647 w 878"/>
                  <a:gd name="T51" fmla="*/ 2147483647 h 674"/>
                  <a:gd name="T52" fmla="*/ 2147483647 w 878"/>
                  <a:gd name="T53" fmla="*/ 2147483647 h 674"/>
                  <a:gd name="T54" fmla="*/ 2147483647 w 878"/>
                  <a:gd name="T55" fmla="*/ 2147483647 h 674"/>
                  <a:gd name="T56" fmla="*/ 2147483647 w 878"/>
                  <a:gd name="T57" fmla="*/ 2147483647 h 674"/>
                  <a:gd name="T58" fmla="*/ 2147483647 w 878"/>
                  <a:gd name="T59" fmla="*/ 2147483647 h 674"/>
                  <a:gd name="T60" fmla="*/ 2147483647 w 878"/>
                  <a:gd name="T61" fmla="*/ 2147483647 h 674"/>
                  <a:gd name="T62" fmla="*/ 2147483647 w 878"/>
                  <a:gd name="T63" fmla="*/ 2147483647 h 674"/>
                  <a:gd name="T64" fmla="*/ 2147483647 w 878"/>
                  <a:gd name="T65" fmla="*/ 2147483647 h 674"/>
                  <a:gd name="T66" fmla="*/ 2147483647 w 878"/>
                  <a:gd name="T67" fmla="*/ 2147483647 h 674"/>
                  <a:gd name="T68" fmla="*/ 2147483647 w 878"/>
                  <a:gd name="T69" fmla="*/ 2147483647 h 674"/>
                  <a:gd name="T70" fmla="*/ 2147483647 w 878"/>
                  <a:gd name="T71" fmla="*/ 2147483647 h 674"/>
                  <a:gd name="T72" fmla="*/ 2147483647 w 878"/>
                  <a:gd name="T73" fmla="*/ 2147483647 h 674"/>
                  <a:gd name="T74" fmla="*/ 2147483647 w 878"/>
                  <a:gd name="T75" fmla="*/ 2147483647 h 674"/>
                  <a:gd name="T76" fmla="*/ 2147483647 w 878"/>
                  <a:gd name="T77" fmla="*/ 2147483647 h 674"/>
                  <a:gd name="T78" fmla="*/ 2147483647 w 878"/>
                  <a:gd name="T79" fmla="*/ 2147483647 h 674"/>
                  <a:gd name="T80" fmla="*/ 2147483647 w 878"/>
                  <a:gd name="T81" fmla="*/ 2147483647 h 674"/>
                  <a:gd name="T82" fmla="*/ 2147483647 w 878"/>
                  <a:gd name="T83" fmla="*/ 2147483647 h 674"/>
                  <a:gd name="T84" fmla="*/ 2147483647 w 878"/>
                  <a:gd name="T85" fmla="*/ 2147483647 h 674"/>
                  <a:gd name="T86" fmla="*/ 2147483647 w 878"/>
                  <a:gd name="T87" fmla="*/ 2147483647 h 674"/>
                  <a:gd name="T88" fmla="*/ 2147483647 w 878"/>
                  <a:gd name="T89" fmla="*/ 2147483647 h 674"/>
                  <a:gd name="T90" fmla="*/ 2147483647 w 878"/>
                  <a:gd name="T91" fmla="*/ 2147483647 h 674"/>
                  <a:gd name="T92" fmla="*/ 2147483647 w 878"/>
                  <a:gd name="T93" fmla="*/ 2147483647 h 674"/>
                  <a:gd name="T94" fmla="*/ 2147483647 w 878"/>
                  <a:gd name="T95" fmla="*/ 2147483647 h 674"/>
                  <a:gd name="T96" fmla="*/ 2147483647 w 878"/>
                  <a:gd name="T97" fmla="*/ 2147483647 h 674"/>
                  <a:gd name="T98" fmla="*/ 2147483647 w 878"/>
                  <a:gd name="T99" fmla="*/ 2147483647 h 674"/>
                  <a:gd name="T100" fmla="*/ 2147483647 w 878"/>
                  <a:gd name="T101" fmla="*/ 2147483647 h 674"/>
                  <a:gd name="T102" fmla="*/ 2147483647 w 878"/>
                  <a:gd name="T103" fmla="*/ 2147483647 h 674"/>
                  <a:gd name="T104" fmla="*/ 2147483647 w 878"/>
                  <a:gd name="T105" fmla="*/ 2147483647 h 674"/>
                  <a:gd name="T106" fmla="*/ 2147483647 w 878"/>
                  <a:gd name="T107" fmla="*/ 2147483647 h 674"/>
                  <a:gd name="T108" fmla="*/ 2147483647 w 878"/>
                  <a:gd name="T109" fmla="*/ 2147483647 h 674"/>
                  <a:gd name="T110" fmla="*/ 2147483647 w 878"/>
                  <a:gd name="T111" fmla="*/ 2147483647 h 674"/>
                  <a:gd name="T112" fmla="*/ 2147483647 w 878"/>
                  <a:gd name="T113" fmla="*/ 2147483647 h 674"/>
                  <a:gd name="T114" fmla="*/ 2147483647 w 878"/>
                  <a:gd name="T115" fmla="*/ 2147483647 h 674"/>
                  <a:gd name="T116" fmla="*/ 2147483647 w 878"/>
                  <a:gd name="T117" fmla="*/ 2147483647 h 674"/>
                  <a:gd name="T118" fmla="*/ 2147483647 w 878"/>
                  <a:gd name="T119" fmla="*/ 2147483647 h 674"/>
                  <a:gd name="T120" fmla="*/ 2147483647 w 878"/>
                  <a:gd name="T121" fmla="*/ 0 h 6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78"/>
                  <a:gd name="T184" fmla="*/ 0 h 674"/>
                  <a:gd name="T185" fmla="*/ 878 w 878"/>
                  <a:gd name="T186" fmla="*/ 674 h 6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78" h="674">
                    <a:moveTo>
                      <a:pt x="577" y="40"/>
                    </a:moveTo>
                    <a:lnTo>
                      <a:pt x="576" y="42"/>
                    </a:lnTo>
                    <a:lnTo>
                      <a:pt x="573" y="43"/>
                    </a:lnTo>
                    <a:lnTo>
                      <a:pt x="570" y="44"/>
                    </a:lnTo>
                    <a:lnTo>
                      <a:pt x="566" y="44"/>
                    </a:lnTo>
                    <a:lnTo>
                      <a:pt x="562" y="38"/>
                    </a:lnTo>
                    <a:lnTo>
                      <a:pt x="557" y="31"/>
                    </a:lnTo>
                    <a:lnTo>
                      <a:pt x="551" y="27"/>
                    </a:lnTo>
                    <a:lnTo>
                      <a:pt x="545" y="23"/>
                    </a:lnTo>
                    <a:lnTo>
                      <a:pt x="537" y="20"/>
                    </a:lnTo>
                    <a:lnTo>
                      <a:pt x="529" y="17"/>
                    </a:lnTo>
                    <a:lnTo>
                      <a:pt x="521" y="16"/>
                    </a:lnTo>
                    <a:lnTo>
                      <a:pt x="513" y="16"/>
                    </a:lnTo>
                    <a:lnTo>
                      <a:pt x="499" y="20"/>
                    </a:lnTo>
                    <a:lnTo>
                      <a:pt x="487" y="27"/>
                    </a:lnTo>
                    <a:lnTo>
                      <a:pt x="478" y="36"/>
                    </a:lnTo>
                    <a:lnTo>
                      <a:pt x="469" y="47"/>
                    </a:lnTo>
                    <a:lnTo>
                      <a:pt x="461" y="59"/>
                    </a:lnTo>
                    <a:lnTo>
                      <a:pt x="455" y="72"/>
                    </a:lnTo>
                    <a:lnTo>
                      <a:pt x="448" y="84"/>
                    </a:lnTo>
                    <a:lnTo>
                      <a:pt x="441" y="95"/>
                    </a:lnTo>
                    <a:lnTo>
                      <a:pt x="417" y="137"/>
                    </a:lnTo>
                    <a:lnTo>
                      <a:pt x="396" y="180"/>
                    </a:lnTo>
                    <a:lnTo>
                      <a:pt x="377" y="224"/>
                    </a:lnTo>
                    <a:lnTo>
                      <a:pt x="357" y="269"/>
                    </a:lnTo>
                    <a:lnTo>
                      <a:pt x="336" y="312"/>
                    </a:lnTo>
                    <a:lnTo>
                      <a:pt x="312" y="354"/>
                    </a:lnTo>
                    <a:lnTo>
                      <a:pt x="284" y="394"/>
                    </a:lnTo>
                    <a:lnTo>
                      <a:pt x="249" y="429"/>
                    </a:lnTo>
                    <a:lnTo>
                      <a:pt x="245" y="429"/>
                    </a:lnTo>
                    <a:lnTo>
                      <a:pt x="244" y="421"/>
                    </a:lnTo>
                    <a:lnTo>
                      <a:pt x="242" y="413"/>
                    </a:lnTo>
                    <a:lnTo>
                      <a:pt x="238" y="406"/>
                    </a:lnTo>
                    <a:lnTo>
                      <a:pt x="233" y="400"/>
                    </a:lnTo>
                    <a:lnTo>
                      <a:pt x="232" y="402"/>
                    </a:lnTo>
                    <a:lnTo>
                      <a:pt x="230" y="402"/>
                    </a:lnTo>
                    <a:lnTo>
                      <a:pt x="227" y="400"/>
                    </a:lnTo>
                    <a:lnTo>
                      <a:pt x="226" y="402"/>
                    </a:lnTo>
                    <a:lnTo>
                      <a:pt x="211" y="419"/>
                    </a:lnTo>
                    <a:lnTo>
                      <a:pt x="195" y="437"/>
                    </a:lnTo>
                    <a:lnTo>
                      <a:pt x="179" y="452"/>
                    </a:lnTo>
                    <a:lnTo>
                      <a:pt x="160" y="467"/>
                    </a:lnTo>
                    <a:lnTo>
                      <a:pt x="140" y="479"/>
                    </a:lnTo>
                    <a:lnTo>
                      <a:pt x="119" y="491"/>
                    </a:lnTo>
                    <a:lnTo>
                      <a:pt x="97" y="501"/>
                    </a:lnTo>
                    <a:lnTo>
                      <a:pt x="74" y="510"/>
                    </a:lnTo>
                    <a:lnTo>
                      <a:pt x="96" y="517"/>
                    </a:lnTo>
                    <a:lnTo>
                      <a:pt x="117" y="522"/>
                    </a:lnTo>
                    <a:lnTo>
                      <a:pt x="139" y="528"/>
                    </a:lnTo>
                    <a:lnTo>
                      <a:pt x="160" y="533"/>
                    </a:lnTo>
                    <a:lnTo>
                      <a:pt x="183" y="537"/>
                    </a:lnTo>
                    <a:lnTo>
                      <a:pt x="206" y="541"/>
                    </a:lnTo>
                    <a:lnTo>
                      <a:pt x="229" y="544"/>
                    </a:lnTo>
                    <a:lnTo>
                      <a:pt x="252" y="545"/>
                    </a:lnTo>
                    <a:lnTo>
                      <a:pt x="273" y="545"/>
                    </a:lnTo>
                    <a:lnTo>
                      <a:pt x="296" y="544"/>
                    </a:lnTo>
                    <a:lnTo>
                      <a:pt x="319" y="543"/>
                    </a:lnTo>
                    <a:lnTo>
                      <a:pt x="342" y="538"/>
                    </a:lnTo>
                    <a:lnTo>
                      <a:pt x="363" y="533"/>
                    </a:lnTo>
                    <a:lnTo>
                      <a:pt x="385" y="526"/>
                    </a:lnTo>
                    <a:lnTo>
                      <a:pt x="406" y="517"/>
                    </a:lnTo>
                    <a:lnTo>
                      <a:pt x="428" y="506"/>
                    </a:lnTo>
                    <a:lnTo>
                      <a:pt x="443" y="495"/>
                    </a:lnTo>
                    <a:lnTo>
                      <a:pt x="456" y="486"/>
                    </a:lnTo>
                    <a:lnTo>
                      <a:pt x="471" y="475"/>
                    </a:lnTo>
                    <a:lnTo>
                      <a:pt x="486" y="464"/>
                    </a:lnTo>
                    <a:lnTo>
                      <a:pt x="499" y="452"/>
                    </a:lnTo>
                    <a:lnTo>
                      <a:pt x="513" y="440"/>
                    </a:lnTo>
                    <a:lnTo>
                      <a:pt x="525" y="427"/>
                    </a:lnTo>
                    <a:lnTo>
                      <a:pt x="537" y="413"/>
                    </a:lnTo>
                    <a:lnTo>
                      <a:pt x="533" y="403"/>
                    </a:lnTo>
                    <a:lnTo>
                      <a:pt x="525" y="398"/>
                    </a:lnTo>
                    <a:lnTo>
                      <a:pt x="517" y="394"/>
                    </a:lnTo>
                    <a:lnTo>
                      <a:pt x="507" y="390"/>
                    </a:lnTo>
                    <a:lnTo>
                      <a:pt x="510" y="384"/>
                    </a:lnTo>
                    <a:lnTo>
                      <a:pt x="514" y="380"/>
                    </a:lnTo>
                    <a:lnTo>
                      <a:pt x="519" y="377"/>
                    </a:lnTo>
                    <a:lnTo>
                      <a:pt x="525" y="375"/>
                    </a:lnTo>
                    <a:lnTo>
                      <a:pt x="531" y="373"/>
                    </a:lnTo>
                    <a:lnTo>
                      <a:pt x="538" y="371"/>
                    </a:lnTo>
                    <a:lnTo>
                      <a:pt x="543" y="368"/>
                    </a:lnTo>
                    <a:lnTo>
                      <a:pt x="549" y="364"/>
                    </a:lnTo>
                    <a:lnTo>
                      <a:pt x="565" y="349"/>
                    </a:lnTo>
                    <a:lnTo>
                      <a:pt x="576" y="331"/>
                    </a:lnTo>
                    <a:lnTo>
                      <a:pt x="582" y="311"/>
                    </a:lnTo>
                    <a:lnTo>
                      <a:pt x="586" y="291"/>
                    </a:lnTo>
                    <a:lnTo>
                      <a:pt x="619" y="288"/>
                    </a:lnTo>
                    <a:lnTo>
                      <a:pt x="629" y="326"/>
                    </a:lnTo>
                    <a:lnTo>
                      <a:pt x="638" y="367"/>
                    </a:lnTo>
                    <a:lnTo>
                      <a:pt x="644" y="411"/>
                    </a:lnTo>
                    <a:lnTo>
                      <a:pt x="647" y="455"/>
                    </a:lnTo>
                    <a:lnTo>
                      <a:pt x="646" y="465"/>
                    </a:lnTo>
                    <a:lnTo>
                      <a:pt x="647" y="476"/>
                    </a:lnTo>
                    <a:lnTo>
                      <a:pt x="650" y="486"/>
                    </a:lnTo>
                    <a:lnTo>
                      <a:pt x="655" y="495"/>
                    </a:lnTo>
                    <a:lnTo>
                      <a:pt x="663" y="503"/>
                    </a:lnTo>
                    <a:lnTo>
                      <a:pt x="671" y="509"/>
                    </a:lnTo>
                    <a:lnTo>
                      <a:pt x="681" y="514"/>
                    </a:lnTo>
                    <a:lnTo>
                      <a:pt x="691" y="517"/>
                    </a:lnTo>
                    <a:lnTo>
                      <a:pt x="694" y="525"/>
                    </a:lnTo>
                    <a:lnTo>
                      <a:pt x="697" y="533"/>
                    </a:lnTo>
                    <a:lnTo>
                      <a:pt x="698" y="541"/>
                    </a:lnTo>
                    <a:lnTo>
                      <a:pt x="697" y="549"/>
                    </a:lnTo>
                    <a:lnTo>
                      <a:pt x="690" y="556"/>
                    </a:lnTo>
                    <a:lnTo>
                      <a:pt x="683" y="560"/>
                    </a:lnTo>
                    <a:lnTo>
                      <a:pt x="674" y="561"/>
                    </a:lnTo>
                    <a:lnTo>
                      <a:pt x="666" y="561"/>
                    </a:lnTo>
                    <a:lnTo>
                      <a:pt x="658" y="560"/>
                    </a:lnTo>
                    <a:lnTo>
                      <a:pt x="648" y="559"/>
                    </a:lnTo>
                    <a:lnTo>
                      <a:pt x="640" y="559"/>
                    </a:lnTo>
                    <a:lnTo>
                      <a:pt x="632" y="559"/>
                    </a:lnTo>
                    <a:lnTo>
                      <a:pt x="627" y="564"/>
                    </a:lnTo>
                    <a:lnTo>
                      <a:pt x="624" y="570"/>
                    </a:lnTo>
                    <a:lnTo>
                      <a:pt x="624" y="576"/>
                    </a:lnTo>
                    <a:lnTo>
                      <a:pt x="627" y="584"/>
                    </a:lnTo>
                    <a:lnTo>
                      <a:pt x="656" y="586"/>
                    </a:lnTo>
                    <a:lnTo>
                      <a:pt x="685" y="580"/>
                    </a:lnTo>
                    <a:lnTo>
                      <a:pt x="710" y="567"/>
                    </a:lnTo>
                    <a:lnTo>
                      <a:pt x="734" y="549"/>
                    </a:lnTo>
                    <a:lnTo>
                      <a:pt x="757" y="528"/>
                    </a:lnTo>
                    <a:lnTo>
                      <a:pt x="780" y="506"/>
                    </a:lnTo>
                    <a:lnTo>
                      <a:pt x="804" y="486"/>
                    </a:lnTo>
                    <a:lnTo>
                      <a:pt x="828" y="467"/>
                    </a:lnTo>
                    <a:lnTo>
                      <a:pt x="831" y="475"/>
                    </a:lnTo>
                    <a:lnTo>
                      <a:pt x="835" y="482"/>
                    </a:lnTo>
                    <a:lnTo>
                      <a:pt x="842" y="488"/>
                    </a:lnTo>
                    <a:lnTo>
                      <a:pt x="849" y="495"/>
                    </a:lnTo>
                    <a:lnTo>
                      <a:pt x="857" y="501"/>
                    </a:lnTo>
                    <a:lnTo>
                      <a:pt x="865" y="506"/>
                    </a:lnTo>
                    <a:lnTo>
                      <a:pt x="871" y="511"/>
                    </a:lnTo>
                    <a:lnTo>
                      <a:pt x="878" y="517"/>
                    </a:lnTo>
                    <a:lnTo>
                      <a:pt x="874" y="526"/>
                    </a:lnTo>
                    <a:lnTo>
                      <a:pt x="869" y="534"/>
                    </a:lnTo>
                    <a:lnTo>
                      <a:pt x="863" y="543"/>
                    </a:lnTo>
                    <a:lnTo>
                      <a:pt x="857" y="552"/>
                    </a:lnTo>
                    <a:lnTo>
                      <a:pt x="850" y="560"/>
                    </a:lnTo>
                    <a:lnTo>
                      <a:pt x="843" y="568"/>
                    </a:lnTo>
                    <a:lnTo>
                      <a:pt x="838" y="575"/>
                    </a:lnTo>
                    <a:lnTo>
                      <a:pt x="831" y="583"/>
                    </a:lnTo>
                    <a:lnTo>
                      <a:pt x="811" y="602"/>
                    </a:lnTo>
                    <a:lnTo>
                      <a:pt x="789" y="613"/>
                    </a:lnTo>
                    <a:lnTo>
                      <a:pt x="767" y="617"/>
                    </a:lnTo>
                    <a:lnTo>
                      <a:pt x="741" y="618"/>
                    </a:lnTo>
                    <a:lnTo>
                      <a:pt x="717" y="618"/>
                    </a:lnTo>
                    <a:lnTo>
                      <a:pt x="691" y="620"/>
                    </a:lnTo>
                    <a:lnTo>
                      <a:pt x="667" y="624"/>
                    </a:lnTo>
                    <a:lnTo>
                      <a:pt x="643" y="633"/>
                    </a:lnTo>
                    <a:lnTo>
                      <a:pt x="636" y="636"/>
                    </a:lnTo>
                    <a:lnTo>
                      <a:pt x="628" y="640"/>
                    </a:lnTo>
                    <a:lnTo>
                      <a:pt x="621" y="645"/>
                    </a:lnTo>
                    <a:lnTo>
                      <a:pt x="615" y="649"/>
                    </a:lnTo>
                    <a:lnTo>
                      <a:pt x="608" y="655"/>
                    </a:lnTo>
                    <a:lnTo>
                      <a:pt x="601" y="662"/>
                    </a:lnTo>
                    <a:lnTo>
                      <a:pt x="595" y="667"/>
                    </a:lnTo>
                    <a:lnTo>
                      <a:pt x="589" y="674"/>
                    </a:lnTo>
                    <a:lnTo>
                      <a:pt x="573" y="632"/>
                    </a:lnTo>
                    <a:lnTo>
                      <a:pt x="565" y="587"/>
                    </a:lnTo>
                    <a:lnTo>
                      <a:pt x="561" y="541"/>
                    </a:lnTo>
                    <a:lnTo>
                      <a:pt x="561" y="495"/>
                    </a:lnTo>
                    <a:lnTo>
                      <a:pt x="557" y="478"/>
                    </a:lnTo>
                    <a:lnTo>
                      <a:pt x="553" y="461"/>
                    </a:lnTo>
                    <a:lnTo>
                      <a:pt x="545" y="446"/>
                    </a:lnTo>
                    <a:lnTo>
                      <a:pt x="533" y="437"/>
                    </a:lnTo>
                    <a:lnTo>
                      <a:pt x="526" y="442"/>
                    </a:lnTo>
                    <a:lnTo>
                      <a:pt x="519" y="446"/>
                    </a:lnTo>
                    <a:lnTo>
                      <a:pt x="513" y="452"/>
                    </a:lnTo>
                    <a:lnTo>
                      <a:pt x="507" y="457"/>
                    </a:lnTo>
                    <a:lnTo>
                      <a:pt x="500" y="464"/>
                    </a:lnTo>
                    <a:lnTo>
                      <a:pt x="495" y="469"/>
                    </a:lnTo>
                    <a:lnTo>
                      <a:pt x="488" y="476"/>
                    </a:lnTo>
                    <a:lnTo>
                      <a:pt x="483" y="482"/>
                    </a:lnTo>
                    <a:lnTo>
                      <a:pt x="471" y="491"/>
                    </a:lnTo>
                    <a:lnTo>
                      <a:pt x="459" y="499"/>
                    </a:lnTo>
                    <a:lnTo>
                      <a:pt x="445" y="507"/>
                    </a:lnTo>
                    <a:lnTo>
                      <a:pt x="432" y="515"/>
                    </a:lnTo>
                    <a:lnTo>
                      <a:pt x="418" y="522"/>
                    </a:lnTo>
                    <a:lnTo>
                      <a:pt x="405" y="529"/>
                    </a:lnTo>
                    <a:lnTo>
                      <a:pt x="390" y="536"/>
                    </a:lnTo>
                    <a:lnTo>
                      <a:pt x="377" y="541"/>
                    </a:lnTo>
                    <a:lnTo>
                      <a:pt x="362" y="545"/>
                    </a:lnTo>
                    <a:lnTo>
                      <a:pt x="347" y="549"/>
                    </a:lnTo>
                    <a:lnTo>
                      <a:pt x="332" y="553"/>
                    </a:lnTo>
                    <a:lnTo>
                      <a:pt x="318" y="555"/>
                    </a:lnTo>
                    <a:lnTo>
                      <a:pt x="303" y="557"/>
                    </a:lnTo>
                    <a:lnTo>
                      <a:pt x="288" y="557"/>
                    </a:lnTo>
                    <a:lnTo>
                      <a:pt x="273" y="557"/>
                    </a:lnTo>
                    <a:lnTo>
                      <a:pt x="258" y="556"/>
                    </a:lnTo>
                    <a:lnTo>
                      <a:pt x="242" y="555"/>
                    </a:lnTo>
                    <a:lnTo>
                      <a:pt x="226" y="553"/>
                    </a:lnTo>
                    <a:lnTo>
                      <a:pt x="209" y="552"/>
                    </a:lnTo>
                    <a:lnTo>
                      <a:pt x="193" y="551"/>
                    </a:lnTo>
                    <a:lnTo>
                      <a:pt x="175" y="548"/>
                    </a:lnTo>
                    <a:lnTo>
                      <a:pt x="159" y="547"/>
                    </a:lnTo>
                    <a:lnTo>
                      <a:pt x="141" y="544"/>
                    </a:lnTo>
                    <a:lnTo>
                      <a:pt x="124" y="540"/>
                    </a:lnTo>
                    <a:lnTo>
                      <a:pt x="108" y="537"/>
                    </a:lnTo>
                    <a:lnTo>
                      <a:pt x="90" y="533"/>
                    </a:lnTo>
                    <a:lnTo>
                      <a:pt x="74" y="528"/>
                    </a:lnTo>
                    <a:lnTo>
                      <a:pt x="59" y="521"/>
                    </a:lnTo>
                    <a:lnTo>
                      <a:pt x="43" y="514"/>
                    </a:lnTo>
                    <a:lnTo>
                      <a:pt x="28" y="507"/>
                    </a:lnTo>
                    <a:lnTo>
                      <a:pt x="14" y="498"/>
                    </a:lnTo>
                    <a:lnTo>
                      <a:pt x="0" y="488"/>
                    </a:lnTo>
                    <a:lnTo>
                      <a:pt x="14" y="490"/>
                    </a:lnTo>
                    <a:lnTo>
                      <a:pt x="26" y="492"/>
                    </a:lnTo>
                    <a:lnTo>
                      <a:pt x="39" y="495"/>
                    </a:lnTo>
                    <a:lnTo>
                      <a:pt x="53" y="498"/>
                    </a:lnTo>
                    <a:lnTo>
                      <a:pt x="66" y="499"/>
                    </a:lnTo>
                    <a:lnTo>
                      <a:pt x="78" y="499"/>
                    </a:lnTo>
                    <a:lnTo>
                      <a:pt x="92" y="496"/>
                    </a:lnTo>
                    <a:lnTo>
                      <a:pt x="104" y="491"/>
                    </a:lnTo>
                    <a:lnTo>
                      <a:pt x="127" y="476"/>
                    </a:lnTo>
                    <a:lnTo>
                      <a:pt x="148" y="460"/>
                    </a:lnTo>
                    <a:lnTo>
                      <a:pt x="170" y="442"/>
                    </a:lnTo>
                    <a:lnTo>
                      <a:pt x="188" y="422"/>
                    </a:lnTo>
                    <a:lnTo>
                      <a:pt x="206" y="400"/>
                    </a:lnTo>
                    <a:lnTo>
                      <a:pt x="221" y="379"/>
                    </a:lnTo>
                    <a:lnTo>
                      <a:pt x="234" y="354"/>
                    </a:lnTo>
                    <a:lnTo>
                      <a:pt x="245" y="330"/>
                    </a:lnTo>
                    <a:lnTo>
                      <a:pt x="252" y="333"/>
                    </a:lnTo>
                    <a:lnTo>
                      <a:pt x="258" y="337"/>
                    </a:lnTo>
                    <a:lnTo>
                      <a:pt x="265" y="341"/>
                    </a:lnTo>
                    <a:lnTo>
                      <a:pt x="272" y="345"/>
                    </a:lnTo>
                    <a:lnTo>
                      <a:pt x="279" y="349"/>
                    </a:lnTo>
                    <a:lnTo>
                      <a:pt x="285" y="352"/>
                    </a:lnTo>
                    <a:lnTo>
                      <a:pt x="292" y="354"/>
                    </a:lnTo>
                    <a:lnTo>
                      <a:pt x="299" y="356"/>
                    </a:lnTo>
                    <a:lnTo>
                      <a:pt x="311" y="311"/>
                    </a:lnTo>
                    <a:lnTo>
                      <a:pt x="320" y="265"/>
                    </a:lnTo>
                    <a:lnTo>
                      <a:pt x="328" y="218"/>
                    </a:lnTo>
                    <a:lnTo>
                      <a:pt x="338" y="170"/>
                    </a:lnTo>
                    <a:lnTo>
                      <a:pt x="353" y="161"/>
                    </a:lnTo>
                    <a:lnTo>
                      <a:pt x="366" y="147"/>
                    </a:lnTo>
                    <a:lnTo>
                      <a:pt x="379" y="131"/>
                    </a:lnTo>
                    <a:lnTo>
                      <a:pt x="393" y="114"/>
                    </a:lnTo>
                    <a:lnTo>
                      <a:pt x="405" y="95"/>
                    </a:lnTo>
                    <a:lnTo>
                      <a:pt x="417" y="76"/>
                    </a:lnTo>
                    <a:lnTo>
                      <a:pt x="430" y="58"/>
                    </a:lnTo>
                    <a:lnTo>
                      <a:pt x="443" y="40"/>
                    </a:lnTo>
                    <a:lnTo>
                      <a:pt x="456" y="26"/>
                    </a:lnTo>
                    <a:lnTo>
                      <a:pt x="469" y="13"/>
                    </a:lnTo>
                    <a:lnTo>
                      <a:pt x="484" y="4"/>
                    </a:lnTo>
                    <a:lnTo>
                      <a:pt x="500" y="0"/>
                    </a:lnTo>
                    <a:lnTo>
                      <a:pt x="517" y="0"/>
                    </a:lnTo>
                    <a:lnTo>
                      <a:pt x="535" y="7"/>
                    </a:lnTo>
                    <a:lnTo>
                      <a:pt x="556" y="20"/>
                    </a:lnTo>
                    <a:lnTo>
                      <a:pt x="577" y="40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20" name="Freeform 55"/>
              <p:cNvSpPr>
                <a:spLocks/>
              </p:cNvSpPr>
              <p:nvPr/>
            </p:nvSpPr>
            <p:spPr bwMode="auto">
              <a:xfrm rot="3207532" flipH="1">
                <a:off x="5298439" y="3335968"/>
                <a:ext cx="6350" cy="55563"/>
              </a:xfrm>
              <a:custGeom>
                <a:avLst/>
                <a:gdLst>
                  <a:gd name="T0" fmla="*/ 2147483647 w 10"/>
                  <a:gd name="T1" fmla="*/ 2147483647 h 70"/>
                  <a:gd name="T2" fmla="*/ 2147483647 w 10"/>
                  <a:gd name="T3" fmla="*/ 2147483647 h 70"/>
                  <a:gd name="T4" fmla="*/ 2147483647 w 10"/>
                  <a:gd name="T5" fmla="*/ 2147483647 h 70"/>
                  <a:gd name="T6" fmla="*/ 2147483647 w 10"/>
                  <a:gd name="T7" fmla="*/ 2147483647 h 70"/>
                  <a:gd name="T8" fmla="*/ 2147483647 w 10"/>
                  <a:gd name="T9" fmla="*/ 2147483647 h 70"/>
                  <a:gd name="T10" fmla="*/ 2147483647 w 10"/>
                  <a:gd name="T11" fmla="*/ 2147483647 h 70"/>
                  <a:gd name="T12" fmla="*/ 0 w 10"/>
                  <a:gd name="T13" fmla="*/ 2147483647 h 70"/>
                  <a:gd name="T14" fmla="*/ 0 w 10"/>
                  <a:gd name="T15" fmla="*/ 2147483647 h 70"/>
                  <a:gd name="T16" fmla="*/ 2147483647 w 10"/>
                  <a:gd name="T17" fmla="*/ 0 h 70"/>
                  <a:gd name="T18" fmla="*/ 2147483647 w 10"/>
                  <a:gd name="T19" fmla="*/ 2147483647 h 70"/>
                  <a:gd name="T20" fmla="*/ 2147483647 w 10"/>
                  <a:gd name="T21" fmla="*/ 2147483647 h 70"/>
                  <a:gd name="T22" fmla="*/ 2147483647 w 10"/>
                  <a:gd name="T23" fmla="*/ 2147483647 h 70"/>
                  <a:gd name="T24" fmla="*/ 2147483647 w 10"/>
                  <a:gd name="T25" fmla="*/ 2147483647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70"/>
                  <a:gd name="T41" fmla="*/ 10 w 10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70">
                    <a:moveTo>
                      <a:pt x="10" y="69"/>
                    </a:moveTo>
                    <a:lnTo>
                      <a:pt x="8" y="69"/>
                    </a:lnTo>
                    <a:lnTo>
                      <a:pt x="8" y="70"/>
                    </a:lnTo>
                    <a:lnTo>
                      <a:pt x="7" y="70"/>
                    </a:lnTo>
                    <a:lnTo>
                      <a:pt x="6" y="70"/>
                    </a:lnTo>
                    <a:lnTo>
                      <a:pt x="2" y="54"/>
                    </a:lnTo>
                    <a:lnTo>
                      <a:pt x="0" y="36"/>
                    </a:lnTo>
                    <a:lnTo>
                      <a:pt x="0" y="19"/>
                    </a:lnTo>
                    <a:lnTo>
                      <a:pt x="2" y="0"/>
                    </a:lnTo>
                    <a:lnTo>
                      <a:pt x="6" y="16"/>
                    </a:lnTo>
                    <a:lnTo>
                      <a:pt x="7" y="34"/>
                    </a:lnTo>
                    <a:lnTo>
                      <a:pt x="8" y="53"/>
                    </a:lnTo>
                    <a:lnTo>
                      <a:pt x="1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21" name="Freeform 56"/>
              <p:cNvSpPr>
                <a:spLocks/>
              </p:cNvSpPr>
              <p:nvPr/>
            </p:nvSpPr>
            <p:spPr bwMode="auto">
              <a:xfrm rot="3207532" flipH="1">
                <a:off x="5336713" y="3522271"/>
                <a:ext cx="125413" cy="176213"/>
              </a:xfrm>
              <a:custGeom>
                <a:avLst/>
                <a:gdLst>
                  <a:gd name="T0" fmla="*/ 2147483647 w 157"/>
                  <a:gd name="T1" fmla="*/ 2147483647 h 224"/>
                  <a:gd name="T2" fmla="*/ 2147483647 w 157"/>
                  <a:gd name="T3" fmla="*/ 2147483647 h 224"/>
                  <a:gd name="T4" fmla="*/ 2147483647 w 157"/>
                  <a:gd name="T5" fmla="*/ 2147483647 h 224"/>
                  <a:gd name="T6" fmla="*/ 2147483647 w 157"/>
                  <a:gd name="T7" fmla="*/ 2147483647 h 224"/>
                  <a:gd name="T8" fmla="*/ 2147483647 w 157"/>
                  <a:gd name="T9" fmla="*/ 2147483647 h 224"/>
                  <a:gd name="T10" fmla="*/ 2147483647 w 157"/>
                  <a:gd name="T11" fmla="*/ 2147483647 h 224"/>
                  <a:gd name="T12" fmla="*/ 2147483647 w 157"/>
                  <a:gd name="T13" fmla="*/ 2147483647 h 224"/>
                  <a:gd name="T14" fmla="*/ 2147483647 w 157"/>
                  <a:gd name="T15" fmla="*/ 2147483647 h 224"/>
                  <a:gd name="T16" fmla="*/ 2147483647 w 157"/>
                  <a:gd name="T17" fmla="*/ 2147483647 h 224"/>
                  <a:gd name="T18" fmla="*/ 2147483647 w 157"/>
                  <a:gd name="T19" fmla="*/ 2147483647 h 224"/>
                  <a:gd name="T20" fmla="*/ 2147483647 w 157"/>
                  <a:gd name="T21" fmla="*/ 2147483647 h 224"/>
                  <a:gd name="T22" fmla="*/ 2147483647 w 157"/>
                  <a:gd name="T23" fmla="*/ 2147483647 h 224"/>
                  <a:gd name="T24" fmla="*/ 2147483647 w 157"/>
                  <a:gd name="T25" fmla="*/ 2147483647 h 224"/>
                  <a:gd name="T26" fmla="*/ 2147483647 w 157"/>
                  <a:gd name="T27" fmla="*/ 2147483647 h 224"/>
                  <a:gd name="T28" fmla="*/ 2147483647 w 157"/>
                  <a:gd name="T29" fmla="*/ 2147483647 h 224"/>
                  <a:gd name="T30" fmla="*/ 2147483647 w 157"/>
                  <a:gd name="T31" fmla="*/ 2147483647 h 224"/>
                  <a:gd name="T32" fmla="*/ 2147483647 w 157"/>
                  <a:gd name="T33" fmla="*/ 2147483647 h 224"/>
                  <a:gd name="T34" fmla="*/ 2147483647 w 157"/>
                  <a:gd name="T35" fmla="*/ 2147483647 h 224"/>
                  <a:gd name="T36" fmla="*/ 2147483647 w 157"/>
                  <a:gd name="T37" fmla="*/ 2147483647 h 224"/>
                  <a:gd name="T38" fmla="*/ 2147483647 w 157"/>
                  <a:gd name="T39" fmla="*/ 2147483647 h 224"/>
                  <a:gd name="T40" fmla="*/ 2147483647 w 157"/>
                  <a:gd name="T41" fmla="*/ 2147483647 h 224"/>
                  <a:gd name="T42" fmla="*/ 2147483647 w 157"/>
                  <a:gd name="T43" fmla="*/ 2147483647 h 224"/>
                  <a:gd name="T44" fmla="*/ 2147483647 w 157"/>
                  <a:gd name="T45" fmla="*/ 2147483647 h 224"/>
                  <a:gd name="T46" fmla="*/ 2147483647 w 157"/>
                  <a:gd name="T47" fmla="*/ 2147483647 h 224"/>
                  <a:gd name="T48" fmla="*/ 2147483647 w 157"/>
                  <a:gd name="T49" fmla="*/ 2147483647 h 224"/>
                  <a:gd name="T50" fmla="*/ 0 w 157"/>
                  <a:gd name="T51" fmla="*/ 2147483647 h 224"/>
                  <a:gd name="T52" fmla="*/ 2147483647 w 157"/>
                  <a:gd name="T53" fmla="*/ 2147483647 h 224"/>
                  <a:gd name="T54" fmla="*/ 2147483647 w 157"/>
                  <a:gd name="T55" fmla="*/ 2147483647 h 224"/>
                  <a:gd name="T56" fmla="*/ 2147483647 w 157"/>
                  <a:gd name="T57" fmla="*/ 2147483647 h 224"/>
                  <a:gd name="T58" fmla="*/ 2147483647 w 157"/>
                  <a:gd name="T59" fmla="*/ 2147483647 h 224"/>
                  <a:gd name="T60" fmla="*/ 2147483647 w 157"/>
                  <a:gd name="T61" fmla="*/ 2147483647 h 224"/>
                  <a:gd name="T62" fmla="*/ 2147483647 w 157"/>
                  <a:gd name="T63" fmla="*/ 2147483647 h 224"/>
                  <a:gd name="T64" fmla="*/ 2147483647 w 157"/>
                  <a:gd name="T65" fmla="*/ 2147483647 h 224"/>
                  <a:gd name="T66" fmla="*/ 2147483647 w 157"/>
                  <a:gd name="T67" fmla="*/ 2147483647 h 224"/>
                  <a:gd name="T68" fmla="*/ 2147483647 w 157"/>
                  <a:gd name="T69" fmla="*/ 2147483647 h 224"/>
                  <a:gd name="T70" fmla="*/ 2147483647 w 157"/>
                  <a:gd name="T71" fmla="*/ 2147483647 h 224"/>
                  <a:gd name="T72" fmla="*/ 2147483647 w 157"/>
                  <a:gd name="T73" fmla="*/ 0 h 224"/>
                  <a:gd name="T74" fmla="*/ 2147483647 w 157"/>
                  <a:gd name="T75" fmla="*/ 0 h 224"/>
                  <a:gd name="T76" fmla="*/ 2147483647 w 157"/>
                  <a:gd name="T77" fmla="*/ 2147483647 h 224"/>
                  <a:gd name="T78" fmla="*/ 2147483647 w 157"/>
                  <a:gd name="T79" fmla="*/ 2147483647 h 224"/>
                  <a:gd name="T80" fmla="*/ 2147483647 w 157"/>
                  <a:gd name="T81" fmla="*/ 2147483647 h 224"/>
                  <a:gd name="T82" fmla="*/ 2147483647 w 157"/>
                  <a:gd name="T83" fmla="*/ 2147483647 h 22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7"/>
                  <a:gd name="T127" fmla="*/ 0 h 224"/>
                  <a:gd name="T128" fmla="*/ 157 w 157"/>
                  <a:gd name="T129" fmla="*/ 224 h 22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7" h="224">
                    <a:moveTo>
                      <a:pt x="157" y="14"/>
                    </a:moveTo>
                    <a:lnTo>
                      <a:pt x="157" y="17"/>
                    </a:lnTo>
                    <a:lnTo>
                      <a:pt x="151" y="17"/>
                    </a:lnTo>
                    <a:lnTo>
                      <a:pt x="145" y="18"/>
                    </a:lnTo>
                    <a:lnTo>
                      <a:pt x="138" y="17"/>
                    </a:lnTo>
                    <a:lnTo>
                      <a:pt x="135" y="14"/>
                    </a:lnTo>
                    <a:lnTo>
                      <a:pt x="131" y="11"/>
                    </a:lnTo>
                    <a:lnTo>
                      <a:pt x="129" y="11"/>
                    </a:lnTo>
                    <a:lnTo>
                      <a:pt x="125" y="12"/>
                    </a:lnTo>
                    <a:lnTo>
                      <a:pt x="122" y="14"/>
                    </a:lnTo>
                    <a:lnTo>
                      <a:pt x="108" y="37"/>
                    </a:lnTo>
                    <a:lnTo>
                      <a:pt x="98" y="63"/>
                    </a:lnTo>
                    <a:lnTo>
                      <a:pt x="90" y="88"/>
                    </a:lnTo>
                    <a:lnTo>
                      <a:pt x="83" y="115"/>
                    </a:lnTo>
                    <a:lnTo>
                      <a:pt x="76" y="142"/>
                    </a:lnTo>
                    <a:lnTo>
                      <a:pt x="71" y="169"/>
                    </a:lnTo>
                    <a:lnTo>
                      <a:pt x="65" y="197"/>
                    </a:lnTo>
                    <a:lnTo>
                      <a:pt x="60" y="224"/>
                    </a:lnTo>
                    <a:lnTo>
                      <a:pt x="53" y="221"/>
                    </a:lnTo>
                    <a:lnTo>
                      <a:pt x="47" y="220"/>
                    </a:lnTo>
                    <a:lnTo>
                      <a:pt x="40" y="217"/>
                    </a:lnTo>
                    <a:lnTo>
                      <a:pt x="32" y="215"/>
                    </a:lnTo>
                    <a:lnTo>
                      <a:pt x="24" y="214"/>
                    </a:lnTo>
                    <a:lnTo>
                      <a:pt x="16" y="214"/>
                    </a:lnTo>
                    <a:lnTo>
                      <a:pt x="8" y="213"/>
                    </a:lnTo>
                    <a:lnTo>
                      <a:pt x="0" y="213"/>
                    </a:lnTo>
                    <a:lnTo>
                      <a:pt x="14" y="190"/>
                    </a:lnTo>
                    <a:lnTo>
                      <a:pt x="26" y="164"/>
                    </a:lnTo>
                    <a:lnTo>
                      <a:pt x="39" y="138"/>
                    </a:lnTo>
                    <a:lnTo>
                      <a:pt x="49" y="113"/>
                    </a:lnTo>
                    <a:lnTo>
                      <a:pt x="60" y="87"/>
                    </a:lnTo>
                    <a:lnTo>
                      <a:pt x="71" y="61"/>
                    </a:lnTo>
                    <a:lnTo>
                      <a:pt x="84" y="37"/>
                    </a:lnTo>
                    <a:lnTo>
                      <a:pt x="99" y="14"/>
                    </a:lnTo>
                    <a:lnTo>
                      <a:pt x="106" y="7"/>
                    </a:lnTo>
                    <a:lnTo>
                      <a:pt x="112" y="3"/>
                    </a:lnTo>
                    <a:lnTo>
                      <a:pt x="119" y="0"/>
                    </a:lnTo>
                    <a:lnTo>
                      <a:pt x="127" y="0"/>
                    </a:lnTo>
                    <a:lnTo>
                      <a:pt x="135" y="2"/>
                    </a:lnTo>
                    <a:lnTo>
                      <a:pt x="143" y="4"/>
                    </a:lnTo>
                    <a:lnTo>
                      <a:pt x="150" y="8"/>
                    </a:lnTo>
                    <a:lnTo>
                      <a:pt x="157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22" name="Freeform 58"/>
              <p:cNvSpPr>
                <a:spLocks/>
              </p:cNvSpPr>
              <p:nvPr/>
            </p:nvSpPr>
            <p:spPr bwMode="auto">
              <a:xfrm rot="3207532" flipH="1">
                <a:off x="5780575" y="4098308"/>
                <a:ext cx="152400" cy="23813"/>
              </a:xfrm>
              <a:custGeom>
                <a:avLst/>
                <a:gdLst>
                  <a:gd name="T0" fmla="*/ 2147483647 w 193"/>
                  <a:gd name="T1" fmla="*/ 2147483647 h 30"/>
                  <a:gd name="T2" fmla="*/ 2147483647 w 193"/>
                  <a:gd name="T3" fmla="*/ 2147483647 h 30"/>
                  <a:gd name="T4" fmla="*/ 2147483647 w 193"/>
                  <a:gd name="T5" fmla="*/ 2147483647 h 30"/>
                  <a:gd name="T6" fmla="*/ 2147483647 w 193"/>
                  <a:gd name="T7" fmla="*/ 2147483647 h 30"/>
                  <a:gd name="T8" fmla="*/ 0 w 193"/>
                  <a:gd name="T9" fmla="*/ 2147483647 h 30"/>
                  <a:gd name="T10" fmla="*/ 2147483647 w 193"/>
                  <a:gd name="T11" fmla="*/ 2147483647 h 30"/>
                  <a:gd name="T12" fmla="*/ 2147483647 w 193"/>
                  <a:gd name="T13" fmla="*/ 2147483647 h 30"/>
                  <a:gd name="T14" fmla="*/ 2147483647 w 193"/>
                  <a:gd name="T15" fmla="*/ 2147483647 h 30"/>
                  <a:gd name="T16" fmla="*/ 2147483647 w 193"/>
                  <a:gd name="T17" fmla="*/ 2147483647 h 30"/>
                  <a:gd name="T18" fmla="*/ 2147483647 w 193"/>
                  <a:gd name="T19" fmla="*/ 2147483647 h 30"/>
                  <a:gd name="T20" fmla="*/ 2147483647 w 193"/>
                  <a:gd name="T21" fmla="*/ 2147483647 h 30"/>
                  <a:gd name="T22" fmla="*/ 2147483647 w 193"/>
                  <a:gd name="T23" fmla="*/ 2147483647 h 30"/>
                  <a:gd name="T24" fmla="*/ 2147483647 w 193"/>
                  <a:gd name="T25" fmla="*/ 0 h 30"/>
                  <a:gd name="T26" fmla="*/ 2147483647 w 193"/>
                  <a:gd name="T27" fmla="*/ 2147483647 h 30"/>
                  <a:gd name="T28" fmla="*/ 2147483647 w 193"/>
                  <a:gd name="T29" fmla="*/ 2147483647 h 30"/>
                  <a:gd name="T30" fmla="*/ 2147483647 w 193"/>
                  <a:gd name="T31" fmla="*/ 2147483647 h 30"/>
                  <a:gd name="T32" fmla="*/ 2147483647 w 193"/>
                  <a:gd name="T33" fmla="*/ 2147483647 h 30"/>
                  <a:gd name="T34" fmla="*/ 2147483647 w 193"/>
                  <a:gd name="T35" fmla="*/ 2147483647 h 30"/>
                  <a:gd name="T36" fmla="*/ 2147483647 w 193"/>
                  <a:gd name="T37" fmla="*/ 2147483647 h 30"/>
                  <a:gd name="T38" fmla="*/ 2147483647 w 193"/>
                  <a:gd name="T39" fmla="*/ 2147483647 h 30"/>
                  <a:gd name="T40" fmla="*/ 2147483647 w 193"/>
                  <a:gd name="T41" fmla="*/ 2147483647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3"/>
                  <a:gd name="T64" fmla="*/ 0 h 30"/>
                  <a:gd name="T65" fmla="*/ 193 w 193"/>
                  <a:gd name="T66" fmla="*/ 30 h 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3" h="30">
                    <a:moveTo>
                      <a:pt x="15" y="30"/>
                    </a:moveTo>
                    <a:lnTo>
                      <a:pt x="11" y="25"/>
                    </a:lnTo>
                    <a:lnTo>
                      <a:pt x="6" y="21"/>
                    </a:lnTo>
                    <a:lnTo>
                      <a:pt x="2" y="17"/>
                    </a:lnTo>
                    <a:lnTo>
                      <a:pt x="0" y="11"/>
                    </a:lnTo>
                    <a:lnTo>
                      <a:pt x="23" y="11"/>
                    </a:lnTo>
                    <a:lnTo>
                      <a:pt x="47" y="10"/>
                    </a:lnTo>
                    <a:lnTo>
                      <a:pt x="72" y="9"/>
                    </a:lnTo>
                    <a:lnTo>
                      <a:pt x="97" y="7"/>
                    </a:lnTo>
                    <a:lnTo>
                      <a:pt x="121" y="6"/>
                    </a:lnTo>
                    <a:lnTo>
                      <a:pt x="146" y="3"/>
                    </a:lnTo>
                    <a:lnTo>
                      <a:pt x="170" y="2"/>
                    </a:lnTo>
                    <a:lnTo>
                      <a:pt x="193" y="0"/>
                    </a:lnTo>
                    <a:lnTo>
                      <a:pt x="171" y="4"/>
                    </a:lnTo>
                    <a:lnTo>
                      <a:pt x="151" y="10"/>
                    </a:lnTo>
                    <a:lnTo>
                      <a:pt x="129" y="14"/>
                    </a:lnTo>
                    <a:lnTo>
                      <a:pt x="107" y="19"/>
                    </a:lnTo>
                    <a:lnTo>
                      <a:pt x="85" y="23"/>
                    </a:lnTo>
                    <a:lnTo>
                      <a:pt x="62" y="28"/>
                    </a:lnTo>
                    <a:lnTo>
                      <a:pt x="38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23" name="Freeform 64"/>
              <p:cNvSpPr>
                <a:spLocks/>
              </p:cNvSpPr>
              <p:nvPr/>
            </p:nvSpPr>
            <p:spPr bwMode="auto">
              <a:xfrm rot="3207532" flipH="1">
                <a:off x="5081273" y="3284145"/>
                <a:ext cx="84138" cy="46038"/>
              </a:xfrm>
              <a:custGeom>
                <a:avLst/>
                <a:gdLst>
                  <a:gd name="T0" fmla="*/ 2147483647 w 106"/>
                  <a:gd name="T1" fmla="*/ 2147483647 h 58"/>
                  <a:gd name="T2" fmla="*/ 2147483647 w 106"/>
                  <a:gd name="T3" fmla="*/ 2147483647 h 58"/>
                  <a:gd name="T4" fmla="*/ 2147483647 w 106"/>
                  <a:gd name="T5" fmla="*/ 2147483647 h 58"/>
                  <a:gd name="T6" fmla="*/ 2147483647 w 106"/>
                  <a:gd name="T7" fmla="*/ 2147483647 h 58"/>
                  <a:gd name="T8" fmla="*/ 2147483647 w 106"/>
                  <a:gd name="T9" fmla="*/ 2147483647 h 58"/>
                  <a:gd name="T10" fmla="*/ 2147483647 w 106"/>
                  <a:gd name="T11" fmla="*/ 2147483647 h 58"/>
                  <a:gd name="T12" fmla="*/ 2147483647 w 106"/>
                  <a:gd name="T13" fmla="*/ 2147483647 h 58"/>
                  <a:gd name="T14" fmla="*/ 2147483647 w 106"/>
                  <a:gd name="T15" fmla="*/ 2147483647 h 58"/>
                  <a:gd name="T16" fmla="*/ 2147483647 w 106"/>
                  <a:gd name="T17" fmla="*/ 2147483647 h 58"/>
                  <a:gd name="T18" fmla="*/ 2147483647 w 106"/>
                  <a:gd name="T19" fmla="*/ 2147483647 h 58"/>
                  <a:gd name="T20" fmla="*/ 2147483647 w 106"/>
                  <a:gd name="T21" fmla="*/ 2147483647 h 58"/>
                  <a:gd name="T22" fmla="*/ 2147483647 w 106"/>
                  <a:gd name="T23" fmla="*/ 2147483647 h 58"/>
                  <a:gd name="T24" fmla="*/ 0 w 106"/>
                  <a:gd name="T25" fmla="*/ 2147483647 h 58"/>
                  <a:gd name="T26" fmla="*/ 0 w 106"/>
                  <a:gd name="T27" fmla="*/ 2147483647 h 58"/>
                  <a:gd name="T28" fmla="*/ 2147483647 w 106"/>
                  <a:gd name="T29" fmla="*/ 2147483647 h 58"/>
                  <a:gd name="T30" fmla="*/ 2147483647 w 106"/>
                  <a:gd name="T31" fmla="*/ 2147483647 h 58"/>
                  <a:gd name="T32" fmla="*/ 2147483647 w 106"/>
                  <a:gd name="T33" fmla="*/ 0 h 58"/>
                  <a:gd name="T34" fmla="*/ 2147483647 w 106"/>
                  <a:gd name="T35" fmla="*/ 2147483647 h 58"/>
                  <a:gd name="T36" fmla="*/ 2147483647 w 106"/>
                  <a:gd name="T37" fmla="*/ 2147483647 h 58"/>
                  <a:gd name="T38" fmla="*/ 2147483647 w 106"/>
                  <a:gd name="T39" fmla="*/ 2147483647 h 58"/>
                  <a:gd name="T40" fmla="*/ 2147483647 w 106"/>
                  <a:gd name="T41" fmla="*/ 2147483647 h 58"/>
                  <a:gd name="T42" fmla="*/ 2147483647 w 106"/>
                  <a:gd name="T43" fmla="*/ 2147483647 h 58"/>
                  <a:gd name="T44" fmla="*/ 2147483647 w 106"/>
                  <a:gd name="T45" fmla="*/ 2147483647 h 58"/>
                  <a:gd name="T46" fmla="*/ 2147483647 w 106"/>
                  <a:gd name="T47" fmla="*/ 2147483647 h 58"/>
                  <a:gd name="T48" fmla="*/ 2147483647 w 106"/>
                  <a:gd name="T49" fmla="*/ 2147483647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6"/>
                  <a:gd name="T76" fmla="*/ 0 h 58"/>
                  <a:gd name="T77" fmla="*/ 106 w 106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6" h="58">
                    <a:moveTo>
                      <a:pt x="106" y="50"/>
                    </a:moveTo>
                    <a:lnTo>
                      <a:pt x="101" y="52"/>
                    </a:lnTo>
                    <a:lnTo>
                      <a:pt x="94" y="54"/>
                    </a:lnTo>
                    <a:lnTo>
                      <a:pt x="86" y="56"/>
                    </a:lnTo>
                    <a:lnTo>
                      <a:pt x="79" y="58"/>
                    </a:lnTo>
                    <a:lnTo>
                      <a:pt x="71" y="50"/>
                    </a:lnTo>
                    <a:lnTo>
                      <a:pt x="62" y="43"/>
                    </a:lnTo>
                    <a:lnTo>
                      <a:pt x="51" y="39"/>
                    </a:lnTo>
                    <a:lnTo>
                      <a:pt x="40" y="35"/>
                    </a:lnTo>
                    <a:lnTo>
                      <a:pt x="29" y="31"/>
                    </a:lnTo>
                    <a:lnTo>
                      <a:pt x="20" y="27"/>
                    </a:lnTo>
                    <a:lnTo>
                      <a:pt x="9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4"/>
                    </a:lnTo>
                    <a:lnTo>
                      <a:pt x="5" y="0"/>
                    </a:lnTo>
                    <a:lnTo>
                      <a:pt x="18" y="2"/>
                    </a:lnTo>
                    <a:lnTo>
                      <a:pt x="32" y="6"/>
                    </a:lnTo>
                    <a:lnTo>
                      <a:pt x="47" y="10"/>
                    </a:lnTo>
                    <a:lnTo>
                      <a:pt x="60" y="16"/>
                    </a:lnTo>
                    <a:lnTo>
                      <a:pt x="72" y="23"/>
                    </a:lnTo>
                    <a:lnTo>
                      <a:pt x="84" y="31"/>
                    </a:lnTo>
                    <a:lnTo>
                      <a:pt x="95" y="40"/>
                    </a:lnTo>
                    <a:lnTo>
                      <a:pt x="10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24" name="Freeform 65"/>
              <p:cNvSpPr>
                <a:spLocks/>
              </p:cNvSpPr>
              <p:nvPr/>
            </p:nvSpPr>
            <p:spPr bwMode="auto">
              <a:xfrm rot="3207532" flipH="1">
                <a:off x="5182812" y="3413534"/>
                <a:ext cx="49213" cy="30163"/>
              </a:xfrm>
              <a:custGeom>
                <a:avLst/>
                <a:gdLst>
                  <a:gd name="T0" fmla="*/ 2147483647 w 60"/>
                  <a:gd name="T1" fmla="*/ 0 h 36"/>
                  <a:gd name="T2" fmla="*/ 2147483647 w 60"/>
                  <a:gd name="T3" fmla="*/ 2147483647 h 36"/>
                  <a:gd name="T4" fmla="*/ 2147483647 w 60"/>
                  <a:gd name="T5" fmla="*/ 2147483647 h 36"/>
                  <a:gd name="T6" fmla="*/ 2147483647 w 60"/>
                  <a:gd name="T7" fmla="*/ 2147483647 h 36"/>
                  <a:gd name="T8" fmla="*/ 2147483647 w 60"/>
                  <a:gd name="T9" fmla="*/ 2147483647 h 36"/>
                  <a:gd name="T10" fmla="*/ 2147483647 w 60"/>
                  <a:gd name="T11" fmla="*/ 2147483647 h 36"/>
                  <a:gd name="T12" fmla="*/ 2147483647 w 60"/>
                  <a:gd name="T13" fmla="*/ 2147483647 h 36"/>
                  <a:gd name="T14" fmla="*/ 2147483647 w 60"/>
                  <a:gd name="T15" fmla="*/ 2147483647 h 36"/>
                  <a:gd name="T16" fmla="*/ 0 w 60"/>
                  <a:gd name="T17" fmla="*/ 2147483647 h 36"/>
                  <a:gd name="T18" fmla="*/ 2147483647 w 60"/>
                  <a:gd name="T19" fmla="*/ 2147483647 h 36"/>
                  <a:gd name="T20" fmla="*/ 2147483647 w 60"/>
                  <a:gd name="T21" fmla="*/ 2147483647 h 36"/>
                  <a:gd name="T22" fmla="*/ 2147483647 w 60"/>
                  <a:gd name="T23" fmla="*/ 2147483647 h 36"/>
                  <a:gd name="T24" fmla="*/ 2147483647 w 60"/>
                  <a:gd name="T25" fmla="*/ 2147483647 h 36"/>
                  <a:gd name="T26" fmla="*/ 2147483647 w 60"/>
                  <a:gd name="T27" fmla="*/ 2147483647 h 36"/>
                  <a:gd name="T28" fmla="*/ 2147483647 w 60"/>
                  <a:gd name="T29" fmla="*/ 2147483647 h 36"/>
                  <a:gd name="T30" fmla="*/ 2147483647 w 60"/>
                  <a:gd name="T31" fmla="*/ 0 h 36"/>
                  <a:gd name="T32" fmla="*/ 2147483647 w 60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36"/>
                  <a:gd name="T53" fmla="*/ 60 w 60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36">
                    <a:moveTo>
                      <a:pt x="60" y="0"/>
                    </a:moveTo>
                    <a:lnTo>
                      <a:pt x="58" y="8"/>
                    </a:lnTo>
                    <a:lnTo>
                      <a:pt x="51" y="11"/>
                    </a:lnTo>
                    <a:lnTo>
                      <a:pt x="40" y="13"/>
                    </a:lnTo>
                    <a:lnTo>
                      <a:pt x="32" y="17"/>
                    </a:lnTo>
                    <a:lnTo>
                      <a:pt x="24" y="23"/>
                    </a:lnTo>
                    <a:lnTo>
                      <a:pt x="17" y="28"/>
                    </a:lnTo>
                    <a:lnTo>
                      <a:pt x="9" y="34"/>
                    </a:lnTo>
                    <a:lnTo>
                      <a:pt x="0" y="36"/>
                    </a:lnTo>
                    <a:lnTo>
                      <a:pt x="3" y="26"/>
                    </a:lnTo>
                    <a:lnTo>
                      <a:pt x="11" y="17"/>
                    </a:lnTo>
                    <a:lnTo>
                      <a:pt x="20" y="11"/>
                    </a:lnTo>
                    <a:lnTo>
                      <a:pt x="30" y="5"/>
                    </a:lnTo>
                    <a:lnTo>
                      <a:pt x="36" y="3"/>
                    </a:lnTo>
                    <a:lnTo>
                      <a:pt x="44" y="1"/>
                    </a:lnTo>
                    <a:lnTo>
                      <a:pt x="52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25" name="Freeform 66"/>
              <p:cNvSpPr>
                <a:spLocks/>
              </p:cNvSpPr>
              <p:nvPr/>
            </p:nvSpPr>
            <p:spPr bwMode="auto">
              <a:xfrm rot="3207532" flipH="1">
                <a:off x="5031786" y="3282853"/>
                <a:ext cx="65088" cy="33338"/>
              </a:xfrm>
              <a:custGeom>
                <a:avLst/>
                <a:gdLst>
                  <a:gd name="T0" fmla="*/ 2147483647 w 82"/>
                  <a:gd name="T1" fmla="*/ 2147483647 h 41"/>
                  <a:gd name="T2" fmla="*/ 2147483647 w 82"/>
                  <a:gd name="T3" fmla="*/ 2147483647 h 41"/>
                  <a:gd name="T4" fmla="*/ 2147483647 w 82"/>
                  <a:gd name="T5" fmla="*/ 2147483647 h 41"/>
                  <a:gd name="T6" fmla="*/ 2147483647 w 82"/>
                  <a:gd name="T7" fmla="*/ 2147483647 h 41"/>
                  <a:gd name="T8" fmla="*/ 2147483647 w 82"/>
                  <a:gd name="T9" fmla="*/ 2147483647 h 41"/>
                  <a:gd name="T10" fmla="*/ 2147483647 w 82"/>
                  <a:gd name="T11" fmla="*/ 2147483647 h 41"/>
                  <a:gd name="T12" fmla="*/ 2147483647 w 82"/>
                  <a:gd name="T13" fmla="*/ 2147483647 h 41"/>
                  <a:gd name="T14" fmla="*/ 2147483647 w 82"/>
                  <a:gd name="T15" fmla="*/ 2147483647 h 41"/>
                  <a:gd name="T16" fmla="*/ 0 w 82"/>
                  <a:gd name="T17" fmla="*/ 2147483647 h 41"/>
                  <a:gd name="T18" fmla="*/ 2147483647 w 82"/>
                  <a:gd name="T19" fmla="*/ 2147483647 h 41"/>
                  <a:gd name="T20" fmla="*/ 2147483647 w 82"/>
                  <a:gd name="T21" fmla="*/ 2147483647 h 41"/>
                  <a:gd name="T22" fmla="*/ 0 w 82"/>
                  <a:gd name="T23" fmla="*/ 2147483647 h 41"/>
                  <a:gd name="T24" fmla="*/ 2147483647 w 82"/>
                  <a:gd name="T25" fmla="*/ 2147483647 h 41"/>
                  <a:gd name="T26" fmla="*/ 2147483647 w 82"/>
                  <a:gd name="T27" fmla="*/ 2147483647 h 41"/>
                  <a:gd name="T28" fmla="*/ 2147483647 w 82"/>
                  <a:gd name="T29" fmla="*/ 2147483647 h 41"/>
                  <a:gd name="T30" fmla="*/ 2147483647 w 82"/>
                  <a:gd name="T31" fmla="*/ 2147483647 h 41"/>
                  <a:gd name="T32" fmla="*/ 2147483647 w 82"/>
                  <a:gd name="T33" fmla="*/ 2147483647 h 41"/>
                  <a:gd name="T34" fmla="*/ 2147483647 w 82"/>
                  <a:gd name="T35" fmla="*/ 2147483647 h 41"/>
                  <a:gd name="T36" fmla="*/ 2147483647 w 82"/>
                  <a:gd name="T37" fmla="*/ 2147483647 h 41"/>
                  <a:gd name="T38" fmla="*/ 2147483647 w 82"/>
                  <a:gd name="T39" fmla="*/ 2147483647 h 41"/>
                  <a:gd name="T40" fmla="*/ 2147483647 w 82"/>
                  <a:gd name="T41" fmla="*/ 0 h 41"/>
                  <a:gd name="T42" fmla="*/ 2147483647 w 82"/>
                  <a:gd name="T43" fmla="*/ 2147483647 h 41"/>
                  <a:gd name="T44" fmla="*/ 2147483647 w 82"/>
                  <a:gd name="T45" fmla="*/ 2147483647 h 41"/>
                  <a:gd name="T46" fmla="*/ 2147483647 w 82"/>
                  <a:gd name="T47" fmla="*/ 2147483647 h 41"/>
                  <a:gd name="T48" fmla="*/ 2147483647 w 82"/>
                  <a:gd name="T49" fmla="*/ 2147483647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41"/>
                  <a:gd name="T77" fmla="*/ 82 w 82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41">
                    <a:moveTo>
                      <a:pt x="82" y="28"/>
                    </a:moveTo>
                    <a:lnTo>
                      <a:pt x="71" y="28"/>
                    </a:lnTo>
                    <a:lnTo>
                      <a:pt x="61" y="28"/>
                    </a:lnTo>
                    <a:lnTo>
                      <a:pt x="50" y="29"/>
                    </a:lnTo>
                    <a:lnTo>
                      <a:pt x="39" y="31"/>
                    </a:lnTo>
                    <a:lnTo>
                      <a:pt x="30" y="32"/>
                    </a:lnTo>
                    <a:lnTo>
                      <a:pt x="19" y="35"/>
                    </a:lnTo>
                    <a:lnTo>
                      <a:pt x="10" y="37"/>
                    </a:lnTo>
                    <a:lnTo>
                      <a:pt x="0" y="41"/>
                    </a:lnTo>
                    <a:lnTo>
                      <a:pt x="2" y="37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2" y="23"/>
                    </a:lnTo>
                    <a:lnTo>
                      <a:pt x="8" y="17"/>
                    </a:lnTo>
                    <a:lnTo>
                      <a:pt x="16" y="13"/>
                    </a:lnTo>
                    <a:lnTo>
                      <a:pt x="26" y="10"/>
                    </a:lnTo>
                    <a:lnTo>
                      <a:pt x="34" y="8"/>
                    </a:lnTo>
                    <a:lnTo>
                      <a:pt x="43" y="5"/>
                    </a:lnTo>
                    <a:lnTo>
                      <a:pt x="51" y="4"/>
                    </a:lnTo>
                    <a:lnTo>
                      <a:pt x="61" y="1"/>
                    </a:lnTo>
                    <a:lnTo>
                      <a:pt x="70" y="0"/>
                    </a:lnTo>
                    <a:lnTo>
                      <a:pt x="75" y="6"/>
                    </a:lnTo>
                    <a:lnTo>
                      <a:pt x="80" y="13"/>
                    </a:lnTo>
                    <a:lnTo>
                      <a:pt x="81" y="20"/>
                    </a:lnTo>
                    <a:lnTo>
                      <a:pt x="82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26" name="Freeform 67"/>
              <p:cNvSpPr>
                <a:spLocks/>
              </p:cNvSpPr>
              <p:nvPr/>
            </p:nvSpPr>
            <p:spPr bwMode="auto">
              <a:xfrm rot="3207532" flipH="1">
                <a:off x="4935393" y="3291792"/>
                <a:ext cx="163513" cy="192088"/>
              </a:xfrm>
              <a:custGeom>
                <a:avLst/>
                <a:gdLst>
                  <a:gd name="T0" fmla="*/ 2147483647 w 207"/>
                  <a:gd name="T1" fmla="*/ 2147483647 h 244"/>
                  <a:gd name="T2" fmla="*/ 2147483647 w 207"/>
                  <a:gd name="T3" fmla="*/ 2147483647 h 244"/>
                  <a:gd name="T4" fmla="*/ 2147483647 w 207"/>
                  <a:gd name="T5" fmla="*/ 2147483647 h 244"/>
                  <a:gd name="T6" fmla="*/ 2147483647 w 207"/>
                  <a:gd name="T7" fmla="*/ 2147483647 h 244"/>
                  <a:gd name="T8" fmla="*/ 2147483647 w 207"/>
                  <a:gd name="T9" fmla="*/ 2147483647 h 244"/>
                  <a:gd name="T10" fmla="*/ 2147483647 w 207"/>
                  <a:gd name="T11" fmla="*/ 2147483647 h 244"/>
                  <a:gd name="T12" fmla="*/ 2147483647 w 207"/>
                  <a:gd name="T13" fmla="*/ 2147483647 h 244"/>
                  <a:gd name="T14" fmla="*/ 2147483647 w 207"/>
                  <a:gd name="T15" fmla="*/ 2147483647 h 244"/>
                  <a:gd name="T16" fmla="*/ 2147483647 w 207"/>
                  <a:gd name="T17" fmla="*/ 2147483647 h 244"/>
                  <a:gd name="T18" fmla="*/ 2147483647 w 207"/>
                  <a:gd name="T19" fmla="*/ 2147483647 h 244"/>
                  <a:gd name="T20" fmla="*/ 2147483647 w 207"/>
                  <a:gd name="T21" fmla="*/ 2147483647 h 244"/>
                  <a:gd name="T22" fmla="*/ 2147483647 w 207"/>
                  <a:gd name="T23" fmla="*/ 2147483647 h 244"/>
                  <a:gd name="T24" fmla="*/ 2147483647 w 207"/>
                  <a:gd name="T25" fmla="*/ 2147483647 h 244"/>
                  <a:gd name="T26" fmla="*/ 2147483647 w 207"/>
                  <a:gd name="T27" fmla="*/ 2147483647 h 244"/>
                  <a:gd name="T28" fmla="*/ 2147483647 w 207"/>
                  <a:gd name="T29" fmla="*/ 2147483647 h 244"/>
                  <a:gd name="T30" fmla="*/ 2147483647 w 207"/>
                  <a:gd name="T31" fmla="*/ 2147483647 h 244"/>
                  <a:gd name="T32" fmla="*/ 2147483647 w 207"/>
                  <a:gd name="T33" fmla="*/ 2147483647 h 244"/>
                  <a:gd name="T34" fmla="*/ 2147483647 w 207"/>
                  <a:gd name="T35" fmla="*/ 2147483647 h 244"/>
                  <a:gd name="T36" fmla="*/ 2147483647 w 207"/>
                  <a:gd name="T37" fmla="*/ 2147483647 h 244"/>
                  <a:gd name="T38" fmla="*/ 2147483647 w 207"/>
                  <a:gd name="T39" fmla="*/ 2147483647 h 244"/>
                  <a:gd name="T40" fmla="*/ 2147483647 w 207"/>
                  <a:gd name="T41" fmla="*/ 2147483647 h 244"/>
                  <a:gd name="T42" fmla="*/ 2147483647 w 207"/>
                  <a:gd name="T43" fmla="*/ 2147483647 h 244"/>
                  <a:gd name="T44" fmla="*/ 2147483647 w 207"/>
                  <a:gd name="T45" fmla="*/ 2147483647 h 244"/>
                  <a:gd name="T46" fmla="*/ 2147483647 w 207"/>
                  <a:gd name="T47" fmla="*/ 2147483647 h 244"/>
                  <a:gd name="T48" fmla="*/ 2147483647 w 207"/>
                  <a:gd name="T49" fmla="*/ 0 h 244"/>
                  <a:gd name="T50" fmla="*/ 2147483647 w 207"/>
                  <a:gd name="T51" fmla="*/ 2147483647 h 244"/>
                  <a:gd name="T52" fmla="*/ 2147483647 w 207"/>
                  <a:gd name="T53" fmla="*/ 2147483647 h 244"/>
                  <a:gd name="T54" fmla="*/ 2147483647 w 207"/>
                  <a:gd name="T55" fmla="*/ 2147483647 h 244"/>
                  <a:gd name="T56" fmla="*/ 2147483647 w 207"/>
                  <a:gd name="T57" fmla="*/ 2147483647 h 244"/>
                  <a:gd name="T58" fmla="*/ 2147483647 w 207"/>
                  <a:gd name="T59" fmla="*/ 2147483647 h 244"/>
                  <a:gd name="T60" fmla="*/ 2147483647 w 207"/>
                  <a:gd name="T61" fmla="*/ 2147483647 h 244"/>
                  <a:gd name="T62" fmla="*/ 2147483647 w 207"/>
                  <a:gd name="T63" fmla="*/ 2147483647 h 244"/>
                  <a:gd name="T64" fmla="*/ 2147483647 w 207"/>
                  <a:gd name="T65" fmla="*/ 2147483647 h 244"/>
                  <a:gd name="T66" fmla="*/ 2147483647 w 207"/>
                  <a:gd name="T67" fmla="*/ 2147483647 h 244"/>
                  <a:gd name="T68" fmla="*/ 2147483647 w 207"/>
                  <a:gd name="T69" fmla="*/ 2147483647 h 244"/>
                  <a:gd name="T70" fmla="*/ 2147483647 w 207"/>
                  <a:gd name="T71" fmla="*/ 2147483647 h 244"/>
                  <a:gd name="T72" fmla="*/ 2147483647 w 207"/>
                  <a:gd name="T73" fmla="*/ 2147483647 h 244"/>
                  <a:gd name="T74" fmla="*/ 2147483647 w 207"/>
                  <a:gd name="T75" fmla="*/ 2147483647 h 244"/>
                  <a:gd name="T76" fmla="*/ 2147483647 w 207"/>
                  <a:gd name="T77" fmla="*/ 2147483647 h 244"/>
                  <a:gd name="T78" fmla="*/ 2147483647 w 207"/>
                  <a:gd name="T79" fmla="*/ 2147483647 h 244"/>
                  <a:gd name="T80" fmla="*/ 2147483647 w 207"/>
                  <a:gd name="T81" fmla="*/ 2147483647 h 2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7"/>
                  <a:gd name="T124" fmla="*/ 0 h 244"/>
                  <a:gd name="T125" fmla="*/ 207 w 207"/>
                  <a:gd name="T126" fmla="*/ 244 h 2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7" h="244">
                    <a:moveTo>
                      <a:pt x="207" y="96"/>
                    </a:moveTo>
                    <a:lnTo>
                      <a:pt x="199" y="107"/>
                    </a:lnTo>
                    <a:lnTo>
                      <a:pt x="192" y="118"/>
                    </a:lnTo>
                    <a:lnTo>
                      <a:pt x="183" y="129"/>
                    </a:lnTo>
                    <a:lnTo>
                      <a:pt x="175" y="138"/>
                    </a:lnTo>
                    <a:lnTo>
                      <a:pt x="166" y="149"/>
                    </a:lnTo>
                    <a:lnTo>
                      <a:pt x="156" y="158"/>
                    </a:lnTo>
                    <a:lnTo>
                      <a:pt x="147" y="169"/>
                    </a:lnTo>
                    <a:lnTo>
                      <a:pt x="137" y="179"/>
                    </a:lnTo>
                    <a:lnTo>
                      <a:pt x="129" y="184"/>
                    </a:lnTo>
                    <a:lnTo>
                      <a:pt x="121" y="190"/>
                    </a:lnTo>
                    <a:lnTo>
                      <a:pt x="113" y="194"/>
                    </a:lnTo>
                    <a:lnTo>
                      <a:pt x="104" y="199"/>
                    </a:lnTo>
                    <a:lnTo>
                      <a:pt x="96" y="203"/>
                    </a:lnTo>
                    <a:lnTo>
                      <a:pt x="86" y="204"/>
                    </a:lnTo>
                    <a:lnTo>
                      <a:pt x="77" y="206"/>
                    </a:lnTo>
                    <a:lnTo>
                      <a:pt x="66" y="203"/>
                    </a:lnTo>
                    <a:lnTo>
                      <a:pt x="67" y="208"/>
                    </a:lnTo>
                    <a:lnTo>
                      <a:pt x="77" y="215"/>
                    </a:lnTo>
                    <a:lnTo>
                      <a:pt x="88" y="219"/>
                    </a:lnTo>
                    <a:lnTo>
                      <a:pt x="96" y="219"/>
                    </a:lnTo>
                    <a:lnTo>
                      <a:pt x="90" y="227"/>
                    </a:lnTo>
                    <a:lnTo>
                      <a:pt x="85" y="237"/>
                    </a:lnTo>
                    <a:lnTo>
                      <a:pt x="78" y="244"/>
                    </a:lnTo>
                    <a:lnTo>
                      <a:pt x="67" y="241"/>
                    </a:lnTo>
                    <a:lnTo>
                      <a:pt x="58" y="237"/>
                    </a:lnTo>
                    <a:lnTo>
                      <a:pt x="49" y="233"/>
                    </a:lnTo>
                    <a:lnTo>
                      <a:pt x="39" y="227"/>
                    </a:lnTo>
                    <a:lnTo>
                      <a:pt x="31" y="222"/>
                    </a:lnTo>
                    <a:lnTo>
                      <a:pt x="23" y="215"/>
                    </a:lnTo>
                    <a:lnTo>
                      <a:pt x="15" y="208"/>
                    </a:lnTo>
                    <a:lnTo>
                      <a:pt x="7" y="202"/>
                    </a:lnTo>
                    <a:lnTo>
                      <a:pt x="0" y="194"/>
                    </a:lnTo>
                    <a:lnTo>
                      <a:pt x="7" y="185"/>
                    </a:lnTo>
                    <a:lnTo>
                      <a:pt x="14" y="176"/>
                    </a:lnTo>
                    <a:lnTo>
                      <a:pt x="19" y="165"/>
                    </a:lnTo>
                    <a:lnTo>
                      <a:pt x="23" y="154"/>
                    </a:lnTo>
                    <a:lnTo>
                      <a:pt x="26" y="156"/>
                    </a:lnTo>
                    <a:lnTo>
                      <a:pt x="28" y="158"/>
                    </a:lnTo>
                    <a:lnTo>
                      <a:pt x="31" y="160"/>
                    </a:lnTo>
                    <a:lnTo>
                      <a:pt x="35" y="160"/>
                    </a:lnTo>
                    <a:lnTo>
                      <a:pt x="37" y="135"/>
                    </a:lnTo>
                    <a:lnTo>
                      <a:pt x="35" y="111"/>
                    </a:lnTo>
                    <a:lnTo>
                      <a:pt x="37" y="87"/>
                    </a:lnTo>
                    <a:lnTo>
                      <a:pt x="43" y="64"/>
                    </a:lnTo>
                    <a:lnTo>
                      <a:pt x="49" y="52"/>
                    </a:lnTo>
                    <a:lnTo>
                      <a:pt x="55" y="39"/>
                    </a:lnTo>
                    <a:lnTo>
                      <a:pt x="61" y="26"/>
                    </a:lnTo>
                    <a:lnTo>
                      <a:pt x="61" y="12"/>
                    </a:lnTo>
                    <a:lnTo>
                      <a:pt x="80" y="0"/>
                    </a:lnTo>
                    <a:lnTo>
                      <a:pt x="88" y="11"/>
                    </a:lnTo>
                    <a:lnTo>
                      <a:pt x="90" y="24"/>
                    </a:lnTo>
                    <a:lnTo>
                      <a:pt x="96" y="35"/>
                    </a:lnTo>
                    <a:lnTo>
                      <a:pt x="108" y="33"/>
                    </a:lnTo>
                    <a:lnTo>
                      <a:pt x="105" y="39"/>
                    </a:lnTo>
                    <a:lnTo>
                      <a:pt x="104" y="47"/>
                    </a:lnTo>
                    <a:lnTo>
                      <a:pt x="104" y="56"/>
                    </a:lnTo>
                    <a:lnTo>
                      <a:pt x="108" y="62"/>
                    </a:lnTo>
                    <a:lnTo>
                      <a:pt x="102" y="68"/>
                    </a:lnTo>
                    <a:lnTo>
                      <a:pt x="101" y="73"/>
                    </a:lnTo>
                    <a:lnTo>
                      <a:pt x="102" y="80"/>
                    </a:lnTo>
                    <a:lnTo>
                      <a:pt x="102" y="88"/>
                    </a:lnTo>
                    <a:lnTo>
                      <a:pt x="106" y="95"/>
                    </a:lnTo>
                    <a:lnTo>
                      <a:pt x="112" y="102"/>
                    </a:lnTo>
                    <a:lnTo>
                      <a:pt x="117" y="107"/>
                    </a:lnTo>
                    <a:lnTo>
                      <a:pt x="124" y="112"/>
                    </a:lnTo>
                    <a:lnTo>
                      <a:pt x="133" y="112"/>
                    </a:lnTo>
                    <a:lnTo>
                      <a:pt x="141" y="112"/>
                    </a:lnTo>
                    <a:lnTo>
                      <a:pt x="149" y="112"/>
                    </a:lnTo>
                    <a:lnTo>
                      <a:pt x="159" y="110"/>
                    </a:lnTo>
                    <a:lnTo>
                      <a:pt x="162" y="104"/>
                    </a:lnTo>
                    <a:lnTo>
                      <a:pt x="163" y="99"/>
                    </a:lnTo>
                    <a:lnTo>
                      <a:pt x="163" y="92"/>
                    </a:lnTo>
                    <a:lnTo>
                      <a:pt x="163" y="87"/>
                    </a:lnTo>
                    <a:lnTo>
                      <a:pt x="164" y="87"/>
                    </a:lnTo>
                    <a:lnTo>
                      <a:pt x="170" y="85"/>
                    </a:lnTo>
                    <a:lnTo>
                      <a:pt x="175" y="83"/>
                    </a:lnTo>
                    <a:lnTo>
                      <a:pt x="183" y="83"/>
                    </a:lnTo>
                    <a:lnTo>
                      <a:pt x="191" y="83"/>
                    </a:lnTo>
                    <a:lnTo>
                      <a:pt x="198" y="84"/>
                    </a:lnTo>
                    <a:lnTo>
                      <a:pt x="203" y="89"/>
                    </a:lnTo>
                    <a:lnTo>
                      <a:pt x="207" y="96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27" name="Freeform 68"/>
              <p:cNvSpPr>
                <a:spLocks/>
              </p:cNvSpPr>
              <p:nvPr/>
            </p:nvSpPr>
            <p:spPr bwMode="auto">
              <a:xfrm rot="3207532" flipH="1">
                <a:off x="4991017" y="3292485"/>
                <a:ext cx="73025" cy="58738"/>
              </a:xfrm>
              <a:custGeom>
                <a:avLst/>
                <a:gdLst>
                  <a:gd name="T0" fmla="*/ 2147483647 w 93"/>
                  <a:gd name="T1" fmla="*/ 2147483647 h 73"/>
                  <a:gd name="T2" fmla="*/ 2147483647 w 93"/>
                  <a:gd name="T3" fmla="*/ 2147483647 h 73"/>
                  <a:gd name="T4" fmla="*/ 2147483647 w 93"/>
                  <a:gd name="T5" fmla="*/ 2147483647 h 73"/>
                  <a:gd name="T6" fmla="*/ 2147483647 w 93"/>
                  <a:gd name="T7" fmla="*/ 2147483647 h 73"/>
                  <a:gd name="T8" fmla="*/ 2147483647 w 93"/>
                  <a:gd name="T9" fmla="*/ 2147483647 h 73"/>
                  <a:gd name="T10" fmla="*/ 2147483647 w 93"/>
                  <a:gd name="T11" fmla="*/ 2147483647 h 73"/>
                  <a:gd name="T12" fmla="*/ 2147483647 w 93"/>
                  <a:gd name="T13" fmla="*/ 2147483647 h 73"/>
                  <a:gd name="T14" fmla="*/ 2147483647 w 93"/>
                  <a:gd name="T15" fmla="*/ 2147483647 h 73"/>
                  <a:gd name="T16" fmla="*/ 2147483647 w 93"/>
                  <a:gd name="T17" fmla="*/ 0 h 73"/>
                  <a:gd name="T18" fmla="*/ 2147483647 w 93"/>
                  <a:gd name="T19" fmla="*/ 2147483647 h 73"/>
                  <a:gd name="T20" fmla="*/ 2147483647 w 93"/>
                  <a:gd name="T21" fmla="*/ 2147483647 h 73"/>
                  <a:gd name="T22" fmla="*/ 2147483647 w 93"/>
                  <a:gd name="T23" fmla="*/ 2147483647 h 73"/>
                  <a:gd name="T24" fmla="*/ 2147483647 w 93"/>
                  <a:gd name="T25" fmla="*/ 2147483647 h 73"/>
                  <a:gd name="T26" fmla="*/ 2147483647 w 93"/>
                  <a:gd name="T27" fmla="*/ 2147483647 h 73"/>
                  <a:gd name="T28" fmla="*/ 2147483647 w 93"/>
                  <a:gd name="T29" fmla="*/ 2147483647 h 73"/>
                  <a:gd name="T30" fmla="*/ 2147483647 w 93"/>
                  <a:gd name="T31" fmla="*/ 2147483647 h 73"/>
                  <a:gd name="T32" fmla="*/ 2147483647 w 93"/>
                  <a:gd name="T33" fmla="*/ 2147483647 h 73"/>
                  <a:gd name="T34" fmla="*/ 2147483647 w 93"/>
                  <a:gd name="T35" fmla="*/ 2147483647 h 73"/>
                  <a:gd name="T36" fmla="*/ 2147483647 w 93"/>
                  <a:gd name="T37" fmla="*/ 2147483647 h 73"/>
                  <a:gd name="T38" fmla="*/ 2147483647 w 93"/>
                  <a:gd name="T39" fmla="*/ 2147483647 h 73"/>
                  <a:gd name="T40" fmla="*/ 0 w 93"/>
                  <a:gd name="T41" fmla="*/ 2147483647 h 73"/>
                  <a:gd name="T42" fmla="*/ 2147483647 w 93"/>
                  <a:gd name="T43" fmla="*/ 2147483647 h 73"/>
                  <a:gd name="T44" fmla="*/ 2147483647 w 93"/>
                  <a:gd name="T45" fmla="*/ 2147483647 h 73"/>
                  <a:gd name="T46" fmla="*/ 2147483647 w 93"/>
                  <a:gd name="T47" fmla="*/ 2147483647 h 73"/>
                  <a:gd name="T48" fmla="*/ 2147483647 w 93"/>
                  <a:gd name="T49" fmla="*/ 2147483647 h 73"/>
                  <a:gd name="T50" fmla="*/ 2147483647 w 93"/>
                  <a:gd name="T51" fmla="*/ 2147483647 h 73"/>
                  <a:gd name="T52" fmla="*/ 2147483647 w 93"/>
                  <a:gd name="T53" fmla="*/ 2147483647 h 73"/>
                  <a:gd name="T54" fmla="*/ 2147483647 w 93"/>
                  <a:gd name="T55" fmla="*/ 2147483647 h 73"/>
                  <a:gd name="T56" fmla="*/ 2147483647 w 93"/>
                  <a:gd name="T57" fmla="*/ 2147483647 h 73"/>
                  <a:gd name="T58" fmla="*/ 2147483647 w 93"/>
                  <a:gd name="T59" fmla="*/ 2147483647 h 73"/>
                  <a:gd name="T60" fmla="*/ 2147483647 w 93"/>
                  <a:gd name="T61" fmla="*/ 2147483647 h 73"/>
                  <a:gd name="T62" fmla="*/ 2147483647 w 93"/>
                  <a:gd name="T63" fmla="*/ 2147483647 h 73"/>
                  <a:gd name="T64" fmla="*/ 2147483647 w 93"/>
                  <a:gd name="T65" fmla="*/ 2147483647 h 73"/>
                  <a:gd name="T66" fmla="*/ 2147483647 w 93"/>
                  <a:gd name="T67" fmla="*/ 2147483647 h 73"/>
                  <a:gd name="T68" fmla="*/ 2147483647 w 93"/>
                  <a:gd name="T69" fmla="*/ 2147483647 h 73"/>
                  <a:gd name="T70" fmla="*/ 2147483647 w 93"/>
                  <a:gd name="T71" fmla="*/ 2147483647 h 73"/>
                  <a:gd name="T72" fmla="*/ 2147483647 w 93"/>
                  <a:gd name="T73" fmla="*/ 2147483647 h 73"/>
                  <a:gd name="T74" fmla="*/ 2147483647 w 93"/>
                  <a:gd name="T75" fmla="*/ 2147483647 h 73"/>
                  <a:gd name="T76" fmla="*/ 2147483647 w 93"/>
                  <a:gd name="T77" fmla="*/ 2147483647 h 73"/>
                  <a:gd name="T78" fmla="*/ 2147483647 w 93"/>
                  <a:gd name="T79" fmla="*/ 2147483647 h 73"/>
                  <a:gd name="T80" fmla="*/ 2147483647 w 93"/>
                  <a:gd name="T81" fmla="*/ 2147483647 h 73"/>
                  <a:gd name="T82" fmla="*/ 2147483647 w 93"/>
                  <a:gd name="T83" fmla="*/ 2147483647 h 73"/>
                  <a:gd name="T84" fmla="*/ 2147483647 w 93"/>
                  <a:gd name="T85" fmla="*/ 2147483647 h 73"/>
                  <a:gd name="T86" fmla="*/ 2147483647 w 93"/>
                  <a:gd name="T87" fmla="*/ 2147483647 h 73"/>
                  <a:gd name="T88" fmla="*/ 2147483647 w 93"/>
                  <a:gd name="T89" fmla="*/ 2147483647 h 73"/>
                  <a:gd name="T90" fmla="*/ 2147483647 w 93"/>
                  <a:gd name="T91" fmla="*/ 2147483647 h 73"/>
                  <a:gd name="T92" fmla="*/ 2147483647 w 93"/>
                  <a:gd name="T93" fmla="*/ 2147483647 h 73"/>
                  <a:gd name="T94" fmla="*/ 2147483647 w 93"/>
                  <a:gd name="T95" fmla="*/ 2147483647 h 73"/>
                  <a:gd name="T96" fmla="*/ 0 w 93"/>
                  <a:gd name="T97" fmla="*/ 2147483647 h 73"/>
                  <a:gd name="T98" fmla="*/ 2147483647 w 93"/>
                  <a:gd name="T99" fmla="*/ 2147483647 h 73"/>
                  <a:gd name="T100" fmla="*/ 2147483647 w 93"/>
                  <a:gd name="T101" fmla="*/ 2147483647 h 73"/>
                  <a:gd name="T102" fmla="*/ 2147483647 w 93"/>
                  <a:gd name="T103" fmla="*/ 2147483647 h 73"/>
                  <a:gd name="T104" fmla="*/ 2147483647 w 93"/>
                  <a:gd name="T105" fmla="*/ 2147483647 h 73"/>
                  <a:gd name="T106" fmla="*/ 2147483647 w 93"/>
                  <a:gd name="T107" fmla="*/ 2147483647 h 73"/>
                  <a:gd name="T108" fmla="*/ 2147483647 w 93"/>
                  <a:gd name="T109" fmla="*/ 2147483647 h 73"/>
                  <a:gd name="T110" fmla="*/ 2147483647 w 93"/>
                  <a:gd name="T111" fmla="*/ 2147483647 h 73"/>
                  <a:gd name="T112" fmla="*/ 2147483647 w 93"/>
                  <a:gd name="T113" fmla="*/ 2147483647 h 73"/>
                  <a:gd name="T114" fmla="*/ 2147483647 w 93"/>
                  <a:gd name="T115" fmla="*/ 2147483647 h 73"/>
                  <a:gd name="T116" fmla="*/ 2147483647 w 93"/>
                  <a:gd name="T117" fmla="*/ 2147483647 h 73"/>
                  <a:gd name="T118" fmla="*/ 2147483647 w 93"/>
                  <a:gd name="T119" fmla="*/ 2147483647 h 73"/>
                  <a:gd name="T120" fmla="*/ 2147483647 w 93"/>
                  <a:gd name="T121" fmla="*/ 2147483647 h 73"/>
                  <a:gd name="T122" fmla="*/ 2147483647 w 93"/>
                  <a:gd name="T123" fmla="*/ 2147483647 h 7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3"/>
                  <a:gd name="T187" fmla="*/ 0 h 73"/>
                  <a:gd name="T188" fmla="*/ 93 w 93"/>
                  <a:gd name="T189" fmla="*/ 73 h 7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3" h="73">
                    <a:moveTo>
                      <a:pt x="90" y="70"/>
                    </a:moveTo>
                    <a:lnTo>
                      <a:pt x="92" y="69"/>
                    </a:lnTo>
                    <a:lnTo>
                      <a:pt x="92" y="67"/>
                    </a:lnTo>
                    <a:lnTo>
                      <a:pt x="93" y="66"/>
                    </a:lnTo>
                    <a:lnTo>
                      <a:pt x="92" y="49"/>
                    </a:lnTo>
                    <a:lnTo>
                      <a:pt x="93" y="32"/>
                    </a:lnTo>
                    <a:lnTo>
                      <a:pt x="92" y="16"/>
                    </a:lnTo>
                    <a:lnTo>
                      <a:pt x="86" y="0"/>
                    </a:lnTo>
                    <a:lnTo>
                      <a:pt x="80" y="1"/>
                    </a:lnTo>
                    <a:lnTo>
                      <a:pt x="73" y="1"/>
                    </a:lnTo>
                    <a:lnTo>
                      <a:pt x="67" y="2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7" y="4"/>
                    </a:lnTo>
                    <a:lnTo>
                      <a:pt x="39" y="5"/>
                    </a:lnTo>
                    <a:lnTo>
                      <a:pt x="32" y="7"/>
                    </a:lnTo>
                    <a:lnTo>
                      <a:pt x="22" y="11"/>
                    </a:lnTo>
                    <a:lnTo>
                      <a:pt x="11" y="13"/>
                    </a:lnTo>
                    <a:lnTo>
                      <a:pt x="2" y="19"/>
                    </a:lnTo>
                    <a:lnTo>
                      <a:pt x="0" y="31"/>
                    </a:lnTo>
                    <a:lnTo>
                      <a:pt x="8" y="30"/>
                    </a:lnTo>
                    <a:lnTo>
                      <a:pt x="15" y="27"/>
                    </a:lnTo>
                    <a:lnTo>
                      <a:pt x="22" y="26"/>
                    </a:lnTo>
                    <a:lnTo>
                      <a:pt x="28" y="26"/>
                    </a:lnTo>
                    <a:lnTo>
                      <a:pt x="37" y="24"/>
                    </a:lnTo>
                    <a:lnTo>
                      <a:pt x="43" y="24"/>
                    </a:lnTo>
                    <a:lnTo>
                      <a:pt x="51" y="24"/>
                    </a:lnTo>
                    <a:lnTo>
                      <a:pt x="59" y="26"/>
                    </a:lnTo>
                    <a:lnTo>
                      <a:pt x="63" y="27"/>
                    </a:lnTo>
                    <a:lnTo>
                      <a:pt x="69" y="27"/>
                    </a:lnTo>
                    <a:lnTo>
                      <a:pt x="73" y="30"/>
                    </a:lnTo>
                    <a:lnTo>
                      <a:pt x="75" y="34"/>
                    </a:lnTo>
                    <a:lnTo>
                      <a:pt x="74" y="36"/>
                    </a:lnTo>
                    <a:lnTo>
                      <a:pt x="71" y="38"/>
                    </a:lnTo>
                    <a:lnTo>
                      <a:pt x="69" y="39"/>
                    </a:lnTo>
                    <a:lnTo>
                      <a:pt x="65" y="40"/>
                    </a:lnTo>
                    <a:lnTo>
                      <a:pt x="58" y="40"/>
                    </a:lnTo>
                    <a:lnTo>
                      <a:pt x="53" y="39"/>
                    </a:lnTo>
                    <a:lnTo>
                      <a:pt x="47" y="39"/>
                    </a:lnTo>
                    <a:lnTo>
                      <a:pt x="42" y="39"/>
                    </a:lnTo>
                    <a:lnTo>
                      <a:pt x="37" y="39"/>
                    </a:lnTo>
                    <a:lnTo>
                      <a:pt x="31" y="39"/>
                    </a:lnTo>
                    <a:lnTo>
                      <a:pt x="26" y="40"/>
                    </a:lnTo>
                    <a:lnTo>
                      <a:pt x="20" y="42"/>
                    </a:lnTo>
                    <a:lnTo>
                      <a:pt x="14" y="42"/>
                    </a:lnTo>
                    <a:lnTo>
                      <a:pt x="7" y="43"/>
                    </a:lnTo>
                    <a:lnTo>
                      <a:pt x="2" y="46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6"/>
                    </a:lnTo>
                    <a:lnTo>
                      <a:pt x="15" y="70"/>
                    </a:lnTo>
                    <a:lnTo>
                      <a:pt x="22" y="73"/>
                    </a:lnTo>
                    <a:lnTo>
                      <a:pt x="30" y="73"/>
                    </a:lnTo>
                    <a:lnTo>
                      <a:pt x="34" y="69"/>
                    </a:lnTo>
                    <a:lnTo>
                      <a:pt x="35" y="63"/>
                    </a:lnTo>
                    <a:lnTo>
                      <a:pt x="39" y="57"/>
                    </a:lnTo>
                    <a:lnTo>
                      <a:pt x="42" y="55"/>
                    </a:lnTo>
                    <a:lnTo>
                      <a:pt x="43" y="57"/>
                    </a:lnTo>
                    <a:lnTo>
                      <a:pt x="45" y="59"/>
                    </a:lnTo>
                    <a:lnTo>
                      <a:pt x="46" y="61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28" name="Freeform 69"/>
              <p:cNvSpPr>
                <a:spLocks/>
              </p:cNvSpPr>
              <p:nvPr/>
            </p:nvSpPr>
            <p:spPr bwMode="auto">
              <a:xfrm rot="3207532" flipH="1">
                <a:off x="5138580" y="3423671"/>
                <a:ext cx="19050" cy="44450"/>
              </a:xfrm>
              <a:custGeom>
                <a:avLst/>
                <a:gdLst>
                  <a:gd name="T0" fmla="*/ 2147483647 w 26"/>
                  <a:gd name="T1" fmla="*/ 2147483647 h 57"/>
                  <a:gd name="T2" fmla="*/ 2147483647 w 26"/>
                  <a:gd name="T3" fmla="*/ 2147483647 h 57"/>
                  <a:gd name="T4" fmla="*/ 2147483647 w 26"/>
                  <a:gd name="T5" fmla="*/ 2147483647 h 57"/>
                  <a:gd name="T6" fmla="*/ 2147483647 w 26"/>
                  <a:gd name="T7" fmla="*/ 2147483647 h 57"/>
                  <a:gd name="T8" fmla="*/ 2147483647 w 26"/>
                  <a:gd name="T9" fmla="*/ 2147483647 h 57"/>
                  <a:gd name="T10" fmla="*/ 2147483647 w 26"/>
                  <a:gd name="T11" fmla="*/ 2147483647 h 57"/>
                  <a:gd name="T12" fmla="*/ 2147483647 w 26"/>
                  <a:gd name="T13" fmla="*/ 2147483647 h 57"/>
                  <a:gd name="T14" fmla="*/ 2147483647 w 26"/>
                  <a:gd name="T15" fmla="*/ 2147483647 h 57"/>
                  <a:gd name="T16" fmla="*/ 0 w 26"/>
                  <a:gd name="T17" fmla="*/ 2147483647 h 57"/>
                  <a:gd name="T18" fmla="*/ 2147483647 w 26"/>
                  <a:gd name="T19" fmla="*/ 2147483647 h 57"/>
                  <a:gd name="T20" fmla="*/ 2147483647 w 26"/>
                  <a:gd name="T21" fmla="*/ 2147483647 h 57"/>
                  <a:gd name="T22" fmla="*/ 2147483647 w 26"/>
                  <a:gd name="T23" fmla="*/ 2147483647 h 57"/>
                  <a:gd name="T24" fmla="*/ 2147483647 w 26"/>
                  <a:gd name="T25" fmla="*/ 0 h 57"/>
                  <a:gd name="T26" fmla="*/ 2147483647 w 26"/>
                  <a:gd name="T27" fmla="*/ 2147483647 h 57"/>
                  <a:gd name="T28" fmla="*/ 2147483647 w 26"/>
                  <a:gd name="T29" fmla="*/ 2147483647 h 57"/>
                  <a:gd name="T30" fmla="*/ 2147483647 w 26"/>
                  <a:gd name="T31" fmla="*/ 2147483647 h 57"/>
                  <a:gd name="T32" fmla="*/ 2147483647 w 26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57"/>
                  <a:gd name="T53" fmla="*/ 26 w 26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57">
                    <a:moveTo>
                      <a:pt x="26" y="22"/>
                    </a:moveTo>
                    <a:lnTo>
                      <a:pt x="26" y="30"/>
                    </a:lnTo>
                    <a:lnTo>
                      <a:pt x="26" y="37"/>
                    </a:lnTo>
                    <a:lnTo>
                      <a:pt x="23" y="45"/>
                    </a:lnTo>
                    <a:lnTo>
                      <a:pt x="19" y="52"/>
                    </a:lnTo>
                    <a:lnTo>
                      <a:pt x="15" y="54"/>
                    </a:lnTo>
                    <a:lnTo>
                      <a:pt x="10" y="57"/>
                    </a:lnTo>
                    <a:lnTo>
                      <a:pt x="6" y="57"/>
                    </a:lnTo>
                    <a:lnTo>
                      <a:pt x="0" y="56"/>
                    </a:lnTo>
                    <a:lnTo>
                      <a:pt x="4" y="43"/>
                    </a:lnTo>
                    <a:lnTo>
                      <a:pt x="6" y="29"/>
                    </a:lnTo>
                    <a:lnTo>
                      <a:pt x="6" y="14"/>
                    </a:lnTo>
                    <a:lnTo>
                      <a:pt x="2" y="0"/>
                    </a:lnTo>
                    <a:lnTo>
                      <a:pt x="10" y="3"/>
                    </a:lnTo>
                    <a:lnTo>
                      <a:pt x="18" y="7"/>
                    </a:lnTo>
                    <a:lnTo>
                      <a:pt x="25" y="12"/>
                    </a:lnTo>
                    <a:lnTo>
                      <a:pt x="26" y="22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29" name="Freeform 70"/>
              <p:cNvSpPr>
                <a:spLocks/>
              </p:cNvSpPr>
              <p:nvPr/>
            </p:nvSpPr>
            <p:spPr bwMode="auto">
              <a:xfrm rot="3207532" flipH="1">
                <a:off x="5285315" y="3633473"/>
                <a:ext cx="33338" cy="50800"/>
              </a:xfrm>
              <a:custGeom>
                <a:avLst/>
                <a:gdLst>
                  <a:gd name="T0" fmla="*/ 2147483647 w 43"/>
                  <a:gd name="T1" fmla="*/ 2147483647 h 65"/>
                  <a:gd name="T2" fmla="*/ 2147483647 w 43"/>
                  <a:gd name="T3" fmla="*/ 2147483647 h 65"/>
                  <a:gd name="T4" fmla="*/ 2147483647 w 43"/>
                  <a:gd name="T5" fmla="*/ 2147483647 h 65"/>
                  <a:gd name="T6" fmla="*/ 2147483647 w 43"/>
                  <a:gd name="T7" fmla="*/ 2147483647 h 65"/>
                  <a:gd name="T8" fmla="*/ 2147483647 w 43"/>
                  <a:gd name="T9" fmla="*/ 2147483647 h 65"/>
                  <a:gd name="T10" fmla="*/ 2147483647 w 43"/>
                  <a:gd name="T11" fmla="*/ 2147483647 h 65"/>
                  <a:gd name="T12" fmla="*/ 2147483647 w 43"/>
                  <a:gd name="T13" fmla="*/ 2147483647 h 65"/>
                  <a:gd name="T14" fmla="*/ 2147483647 w 43"/>
                  <a:gd name="T15" fmla="*/ 2147483647 h 65"/>
                  <a:gd name="T16" fmla="*/ 0 w 43"/>
                  <a:gd name="T17" fmla="*/ 2147483647 h 65"/>
                  <a:gd name="T18" fmla="*/ 2147483647 w 43"/>
                  <a:gd name="T19" fmla="*/ 0 h 65"/>
                  <a:gd name="T20" fmla="*/ 2147483647 w 43"/>
                  <a:gd name="T21" fmla="*/ 2147483647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65"/>
                  <a:gd name="T35" fmla="*/ 43 w 43"/>
                  <a:gd name="T36" fmla="*/ 65 h 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65">
                    <a:moveTo>
                      <a:pt x="43" y="6"/>
                    </a:moveTo>
                    <a:lnTo>
                      <a:pt x="32" y="19"/>
                    </a:lnTo>
                    <a:lnTo>
                      <a:pt x="23" y="34"/>
                    </a:lnTo>
                    <a:lnTo>
                      <a:pt x="15" y="49"/>
                    </a:lnTo>
                    <a:lnTo>
                      <a:pt x="7" y="65"/>
                    </a:lnTo>
                    <a:lnTo>
                      <a:pt x="7" y="54"/>
                    </a:lnTo>
                    <a:lnTo>
                      <a:pt x="6" y="43"/>
                    </a:lnTo>
                    <a:lnTo>
                      <a:pt x="3" y="33"/>
                    </a:lnTo>
                    <a:lnTo>
                      <a:pt x="0" y="22"/>
                    </a:lnTo>
                    <a:lnTo>
                      <a:pt x="18" y="0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30" name="Freeform 71"/>
              <p:cNvSpPr>
                <a:spLocks/>
              </p:cNvSpPr>
              <p:nvPr/>
            </p:nvSpPr>
            <p:spPr bwMode="auto">
              <a:xfrm rot="3207532" flipH="1">
                <a:off x="5303447" y="3715286"/>
                <a:ext cx="71438" cy="96838"/>
              </a:xfrm>
              <a:custGeom>
                <a:avLst/>
                <a:gdLst>
                  <a:gd name="T0" fmla="*/ 2147483647 w 90"/>
                  <a:gd name="T1" fmla="*/ 2147483647 h 123"/>
                  <a:gd name="T2" fmla="*/ 2147483647 w 90"/>
                  <a:gd name="T3" fmla="*/ 2147483647 h 123"/>
                  <a:gd name="T4" fmla="*/ 2147483647 w 90"/>
                  <a:gd name="T5" fmla="*/ 2147483647 h 123"/>
                  <a:gd name="T6" fmla="*/ 2147483647 w 90"/>
                  <a:gd name="T7" fmla="*/ 2147483647 h 123"/>
                  <a:gd name="T8" fmla="*/ 2147483647 w 90"/>
                  <a:gd name="T9" fmla="*/ 2147483647 h 123"/>
                  <a:gd name="T10" fmla="*/ 2147483647 w 90"/>
                  <a:gd name="T11" fmla="*/ 2147483647 h 123"/>
                  <a:gd name="T12" fmla="*/ 2147483647 w 90"/>
                  <a:gd name="T13" fmla="*/ 2147483647 h 123"/>
                  <a:gd name="T14" fmla="*/ 2147483647 w 90"/>
                  <a:gd name="T15" fmla="*/ 2147483647 h 123"/>
                  <a:gd name="T16" fmla="*/ 2147483647 w 90"/>
                  <a:gd name="T17" fmla="*/ 2147483647 h 123"/>
                  <a:gd name="T18" fmla="*/ 2147483647 w 90"/>
                  <a:gd name="T19" fmla="*/ 2147483647 h 123"/>
                  <a:gd name="T20" fmla="*/ 2147483647 w 90"/>
                  <a:gd name="T21" fmla="*/ 2147483647 h 123"/>
                  <a:gd name="T22" fmla="*/ 2147483647 w 90"/>
                  <a:gd name="T23" fmla="*/ 2147483647 h 123"/>
                  <a:gd name="T24" fmla="*/ 0 w 90"/>
                  <a:gd name="T25" fmla="*/ 2147483647 h 123"/>
                  <a:gd name="T26" fmla="*/ 2147483647 w 90"/>
                  <a:gd name="T27" fmla="*/ 2147483647 h 123"/>
                  <a:gd name="T28" fmla="*/ 2147483647 w 90"/>
                  <a:gd name="T29" fmla="*/ 2147483647 h 123"/>
                  <a:gd name="T30" fmla="*/ 2147483647 w 90"/>
                  <a:gd name="T31" fmla="*/ 2147483647 h 123"/>
                  <a:gd name="T32" fmla="*/ 2147483647 w 90"/>
                  <a:gd name="T33" fmla="*/ 2147483647 h 123"/>
                  <a:gd name="T34" fmla="*/ 2147483647 w 90"/>
                  <a:gd name="T35" fmla="*/ 2147483647 h 123"/>
                  <a:gd name="T36" fmla="*/ 2147483647 w 90"/>
                  <a:gd name="T37" fmla="*/ 2147483647 h 123"/>
                  <a:gd name="T38" fmla="*/ 2147483647 w 90"/>
                  <a:gd name="T39" fmla="*/ 2147483647 h 123"/>
                  <a:gd name="T40" fmla="*/ 2147483647 w 90"/>
                  <a:gd name="T41" fmla="*/ 0 h 123"/>
                  <a:gd name="T42" fmla="*/ 2147483647 w 90"/>
                  <a:gd name="T43" fmla="*/ 2147483647 h 123"/>
                  <a:gd name="T44" fmla="*/ 2147483647 w 90"/>
                  <a:gd name="T45" fmla="*/ 2147483647 h 123"/>
                  <a:gd name="T46" fmla="*/ 2147483647 w 90"/>
                  <a:gd name="T47" fmla="*/ 2147483647 h 123"/>
                  <a:gd name="T48" fmla="*/ 2147483647 w 90"/>
                  <a:gd name="T49" fmla="*/ 2147483647 h 1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123"/>
                  <a:gd name="T77" fmla="*/ 90 w 90"/>
                  <a:gd name="T78" fmla="*/ 123 h 1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123">
                    <a:moveTo>
                      <a:pt x="90" y="3"/>
                    </a:moveTo>
                    <a:lnTo>
                      <a:pt x="85" y="19"/>
                    </a:lnTo>
                    <a:lnTo>
                      <a:pt x="82" y="34"/>
                    </a:lnTo>
                    <a:lnTo>
                      <a:pt x="82" y="50"/>
                    </a:lnTo>
                    <a:lnTo>
                      <a:pt x="89" y="67"/>
                    </a:lnTo>
                    <a:lnTo>
                      <a:pt x="83" y="79"/>
                    </a:lnTo>
                    <a:lnTo>
                      <a:pt x="74" y="90"/>
                    </a:lnTo>
                    <a:lnTo>
                      <a:pt x="64" y="98"/>
                    </a:lnTo>
                    <a:lnTo>
                      <a:pt x="52" y="106"/>
                    </a:lnTo>
                    <a:lnTo>
                      <a:pt x="39" y="111"/>
                    </a:lnTo>
                    <a:lnTo>
                      <a:pt x="27" y="117"/>
                    </a:lnTo>
                    <a:lnTo>
                      <a:pt x="13" y="121"/>
                    </a:lnTo>
                    <a:lnTo>
                      <a:pt x="0" y="123"/>
                    </a:lnTo>
                    <a:lnTo>
                      <a:pt x="11" y="109"/>
                    </a:lnTo>
                    <a:lnTo>
                      <a:pt x="20" y="94"/>
                    </a:lnTo>
                    <a:lnTo>
                      <a:pt x="29" y="79"/>
                    </a:lnTo>
                    <a:lnTo>
                      <a:pt x="38" y="64"/>
                    </a:lnTo>
                    <a:lnTo>
                      <a:pt x="44" y="48"/>
                    </a:lnTo>
                    <a:lnTo>
                      <a:pt x="52" y="33"/>
                    </a:lnTo>
                    <a:lnTo>
                      <a:pt x="58" y="17"/>
                    </a:lnTo>
                    <a:lnTo>
                      <a:pt x="64" y="0"/>
                    </a:lnTo>
                    <a:lnTo>
                      <a:pt x="70" y="2"/>
                    </a:lnTo>
                    <a:lnTo>
                      <a:pt x="78" y="3"/>
                    </a:lnTo>
                    <a:lnTo>
                      <a:pt x="85" y="3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31" name="Freeform 72"/>
              <p:cNvSpPr>
                <a:spLocks/>
              </p:cNvSpPr>
              <p:nvPr/>
            </p:nvSpPr>
            <p:spPr bwMode="auto">
              <a:xfrm rot="3207532" flipH="1">
                <a:off x="5303802" y="3677068"/>
                <a:ext cx="30163" cy="49213"/>
              </a:xfrm>
              <a:custGeom>
                <a:avLst/>
                <a:gdLst>
                  <a:gd name="T0" fmla="*/ 2147483647 w 37"/>
                  <a:gd name="T1" fmla="*/ 2147483647 h 64"/>
                  <a:gd name="T2" fmla="*/ 2147483647 w 37"/>
                  <a:gd name="T3" fmla="*/ 2147483647 h 64"/>
                  <a:gd name="T4" fmla="*/ 2147483647 w 37"/>
                  <a:gd name="T5" fmla="*/ 2147483647 h 64"/>
                  <a:gd name="T6" fmla="*/ 2147483647 w 37"/>
                  <a:gd name="T7" fmla="*/ 2147483647 h 64"/>
                  <a:gd name="T8" fmla="*/ 2147483647 w 37"/>
                  <a:gd name="T9" fmla="*/ 2147483647 h 64"/>
                  <a:gd name="T10" fmla="*/ 0 w 37"/>
                  <a:gd name="T11" fmla="*/ 2147483647 h 64"/>
                  <a:gd name="T12" fmla="*/ 0 w 37"/>
                  <a:gd name="T13" fmla="*/ 2147483647 h 64"/>
                  <a:gd name="T14" fmla="*/ 2147483647 w 37"/>
                  <a:gd name="T15" fmla="*/ 2147483647 h 64"/>
                  <a:gd name="T16" fmla="*/ 2147483647 w 37"/>
                  <a:gd name="T17" fmla="*/ 2147483647 h 64"/>
                  <a:gd name="T18" fmla="*/ 2147483647 w 37"/>
                  <a:gd name="T19" fmla="*/ 0 h 64"/>
                  <a:gd name="T20" fmla="*/ 2147483647 w 37"/>
                  <a:gd name="T21" fmla="*/ 2147483647 h 64"/>
                  <a:gd name="T22" fmla="*/ 2147483647 w 37"/>
                  <a:gd name="T23" fmla="*/ 2147483647 h 64"/>
                  <a:gd name="T24" fmla="*/ 2147483647 w 37"/>
                  <a:gd name="T25" fmla="*/ 2147483647 h 64"/>
                  <a:gd name="T26" fmla="*/ 2147483647 w 37"/>
                  <a:gd name="T27" fmla="*/ 2147483647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7"/>
                  <a:gd name="T43" fmla="*/ 0 h 64"/>
                  <a:gd name="T44" fmla="*/ 37 w 37"/>
                  <a:gd name="T45" fmla="*/ 64 h 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7" h="64">
                    <a:moveTo>
                      <a:pt x="37" y="14"/>
                    </a:moveTo>
                    <a:lnTo>
                      <a:pt x="37" y="29"/>
                    </a:lnTo>
                    <a:lnTo>
                      <a:pt x="31" y="42"/>
                    </a:lnTo>
                    <a:lnTo>
                      <a:pt x="20" y="53"/>
                    </a:lnTo>
                    <a:lnTo>
                      <a:pt x="9" y="64"/>
                    </a:lnTo>
                    <a:lnTo>
                      <a:pt x="0" y="52"/>
                    </a:lnTo>
                    <a:lnTo>
                      <a:pt x="0" y="38"/>
                    </a:lnTo>
                    <a:lnTo>
                      <a:pt x="5" y="23"/>
                    </a:lnTo>
                    <a:lnTo>
                      <a:pt x="9" y="10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24" y="6"/>
                    </a:lnTo>
                    <a:lnTo>
                      <a:pt x="31" y="8"/>
                    </a:lnTo>
                    <a:lnTo>
                      <a:pt x="37" y="14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32" name="Freeform 79"/>
              <p:cNvSpPr>
                <a:spLocks/>
              </p:cNvSpPr>
              <p:nvPr/>
            </p:nvSpPr>
            <p:spPr bwMode="auto">
              <a:xfrm rot="3207532" flipH="1">
                <a:off x="5238210" y="3693298"/>
                <a:ext cx="34925" cy="63500"/>
              </a:xfrm>
              <a:custGeom>
                <a:avLst/>
                <a:gdLst>
                  <a:gd name="T0" fmla="*/ 2147483647 w 45"/>
                  <a:gd name="T1" fmla="*/ 0 h 79"/>
                  <a:gd name="T2" fmla="*/ 2147483647 w 45"/>
                  <a:gd name="T3" fmla="*/ 2147483647 h 79"/>
                  <a:gd name="T4" fmla="*/ 2147483647 w 45"/>
                  <a:gd name="T5" fmla="*/ 2147483647 h 79"/>
                  <a:gd name="T6" fmla="*/ 2147483647 w 45"/>
                  <a:gd name="T7" fmla="*/ 2147483647 h 79"/>
                  <a:gd name="T8" fmla="*/ 2147483647 w 45"/>
                  <a:gd name="T9" fmla="*/ 2147483647 h 79"/>
                  <a:gd name="T10" fmla="*/ 2147483647 w 45"/>
                  <a:gd name="T11" fmla="*/ 2147483647 h 79"/>
                  <a:gd name="T12" fmla="*/ 2147483647 w 45"/>
                  <a:gd name="T13" fmla="*/ 2147483647 h 79"/>
                  <a:gd name="T14" fmla="*/ 2147483647 w 45"/>
                  <a:gd name="T15" fmla="*/ 2147483647 h 79"/>
                  <a:gd name="T16" fmla="*/ 2147483647 w 45"/>
                  <a:gd name="T17" fmla="*/ 2147483647 h 79"/>
                  <a:gd name="T18" fmla="*/ 2147483647 w 45"/>
                  <a:gd name="T19" fmla="*/ 2147483647 h 79"/>
                  <a:gd name="T20" fmla="*/ 2147483647 w 45"/>
                  <a:gd name="T21" fmla="*/ 2147483647 h 79"/>
                  <a:gd name="T22" fmla="*/ 2147483647 w 45"/>
                  <a:gd name="T23" fmla="*/ 2147483647 h 79"/>
                  <a:gd name="T24" fmla="*/ 0 w 45"/>
                  <a:gd name="T25" fmla="*/ 2147483647 h 79"/>
                  <a:gd name="T26" fmla="*/ 2147483647 w 45"/>
                  <a:gd name="T27" fmla="*/ 2147483647 h 79"/>
                  <a:gd name="T28" fmla="*/ 2147483647 w 45"/>
                  <a:gd name="T29" fmla="*/ 2147483647 h 79"/>
                  <a:gd name="T30" fmla="*/ 2147483647 w 45"/>
                  <a:gd name="T31" fmla="*/ 2147483647 h 79"/>
                  <a:gd name="T32" fmla="*/ 2147483647 w 45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79"/>
                  <a:gd name="T53" fmla="*/ 45 w 45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79">
                    <a:moveTo>
                      <a:pt x="31" y="0"/>
                    </a:moveTo>
                    <a:lnTo>
                      <a:pt x="31" y="9"/>
                    </a:lnTo>
                    <a:lnTo>
                      <a:pt x="35" y="16"/>
                    </a:lnTo>
                    <a:lnTo>
                      <a:pt x="41" y="23"/>
                    </a:lnTo>
                    <a:lnTo>
                      <a:pt x="45" y="29"/>
                    </a:lnTo>
                    <a:lnTo>
                      <a:pt x="41" y="36"/>
                    </a:lnTo>
                    <a:lnTo>
                      <a:pt x="35" y="43"/>
                    </a:lnTo>
                    <a:lnTo>
                      <a:pt x="30" y="50"/>
                    </a:lnTo>
                    <a:lnTo>
                      <a:pt x="24" y="56"/>
                    </a:lnTo>
                    <a:lnTo>
                      <a:pt x="19" y="63"/>
                    </a:lnTo>
                    <a:lnTo>
                      <a:pt x="12" y="69"/>
                    </a:lnTo>
                    <a:lnTo>
                      <a:pt x="7" y="74"/>
                    </a:lnTo>
                    <a:lnTo>
                      <a:pt x="0" y="79"/>
                    </a:lnTo>
                    <a:lnTo>
                      <a:pt x="8" y="59"/>
                    </a:lnTo>
                    <a:lnTo>
                      <a:pt x="10" y="36"/>
                    </a:lnTo>
                    <a:lnTo>
                      <a:pt x="15" y="1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33" name="Freeform 80"/>
              <p:cNvSpPr>
                <a:spLocks/>
              </p:cNvSpPr>
              <p:nvPr/>
            </p:nvSpPr>
            <p:spPr bwMode="auto">
              <a:xfrm rot="3207532" flipH="1">
                <a:off x="5215064" y="3779868"/>
                <a:ext cx="182563" cy="119063"/>
              </a:xfrm>
              <a:custGeom>
                <a:avLst/>
                <a:gdLst>
                  <a:gd name="T0" fmla="*/ 2147483647 w 230"/>
                  <a:gd name="T1" fmla="*/ 2147483647 h 150"/>
                  <a:gd name="T2" fmla="*/ 2147483647 w 230"/>
                  <a:gd name="T3" fmla="*/ 2147483647 h 150"/>
                  <a:gd name="T4" fmla="*/ 2147483647 w 230"/>
                  <a:gd name="T5" fmla="*/ 2147483647 h 150"/>
                  <a:gd name="T6" fmla="*/ 2147483647 w 230"/>
                  <a:gd name="T7" fmla="*/ 2147483647 h 150"/>
                  <a:gd name="T8" fmla="*/ 2147483647 w 230"/>
                  <a:gd name="T9" fmla="*/ 2147483647 h 150"/>
                  <a:gd name="T10" fmla="*/ 2147483647 w 230"/>
                  <a:gd name="T11" fmla="*/ 2147483647 h 150"/>
                  <a:gd name="T12" fmla="*/ 2147483647 w 230"/>
                  <a:gd name="T13" fmla="*/ 2147483647 h 150"/>
                  <a:gd name="T14" fmla="*/ 2147483647 w 230"/>
                  <a:gd name="T15" fmla="*/ 2147483647 h 150"/>
                  <a:gd name="T16" fmla="*/ 2147483647 w 230"/>
                  <a:gd name="T17" fmla="*/ 2147483647 h 150"/>
                  <a:gd name="T18" fmla="*/ 2147483647 w 230"/>
                  <a:gd name="T19" fmla="*/ 2147483647 h 150"/>
                  <a:gd name="T20" fmla="*/ 2147483647 w 230"/>
                  <a:gd name="T21" fmla="*/ 2147483647 h 150"/>
                  <a:gd name="T22" fmla="*/ 2147483647 w 230"/>
                  <a:gd name="T23" fmla="*/ 2147483647 h 150"/>
                  <a:gd name="T24" fmla="*/ 2147483647 w 230"/>
                  <a:gd name="T25" fmla="*/ 2147483647 h 150"/>
                  <a:gd name="T26" fmla="*/ 2147483647 w 230"/>
                  <a:gd name="T27" fmla="*/ 2147483647 h 150"/>
                  <a:gd name="T28" fmla="*/ 2147483647 w 230"/>
                  <a:gd name="T29" fmla="*/ 2147483647 h 150"/>
                  <a:gd name="T30" fmla="*/ 2147483647 w 230"/>
                  <a:gd name="T31" fmla="*/ 2147483647 h 150"/>
                  <a:gd name="T32" fmla="*/ 0 w 230"/>
                  <a:gd name="T33" fmla="*/ 2147483647 h 150"/>
                  <a:gd name="T34" fmla="*/ 2147483647 w 230"/>
                  <a:gd name="T35" fmla="*/ 2147483647 h 150"/>
                  <a:gd name="T36" fmla="*/ 2147483647 w 230"/>
                  <a:gd name="T37" fmla="*/ 2147483647 h 150"/>
                  <a:gd name="T38" fmla="*/ 2147483647 w 230"/>
                  <a:gd name="T39" fmla="*/ 2147483647 h 150"/>
                  <a:gd name="T40" fmla="*/ 2147483647 w 230"/>
                  <a:gd name="T41" fmla="*/ 2147483647 h 150"/>
                  <a:gd name="T42" fmla="*/ 2147483647 w 230"/>
                  <a:gd name="T43" fmla="*/ 2147483647 h 150"/>
                  <a:gd name="T44" fmla="*/ 2147483647 w 230"/>
                  <a:gd name="T45" fmla="*/ 2147483647 h 150"/>
                  <a:gd name="T46" fmla="*/ 2147483647 w 230"/>
                  <a:gd name="T47" fmla="*/ 2147483647 h 150"/>
                  <a:gd name="T48" fmla="*/ 2147483647 w 230"/>
                  <a:gd name="T49" fmla="*/ 2147483647 h 150"/>
                  <a:gd name="T50" fmla="*/ 2147483647 w 230"/>
                  <a:gd name="T51" fmla="*/ 2147483647 h 150"/>
                  <a:gd name="T52" fmla="*/ 2147483647 w 230"/>
                  <a:gd name="T53" fmla="*/ 2147483647 h 150"/>
                  <a:gd name="T54" fmla="*/ 2147483647 w 230"/>
                  <a:gd name="T55" fmla="*/ 2147483647 h 150"/>
                  <a:gd name="T56" fmla="*/ 2147483647 w 230"/>
                  <a:gd name="T57" fmla="*/ 2147483647 h 150"/>
                  <a:gd name="T58" fmla="*/ 2147483647 w 230"/>
                  <a:gd name="T59" fmla="*/ 2147483647 h 150"/>
                  <a:gd name="T60" fmla="*/ 2147483647 w 230"/>
                  <a:gd name="T61" fmla="*/ 2147483647 h 150"/>
                  <a:gd name="T62" fmla="*/ 2147483647 w 230"/>
                  <a:gd name="T63" fmla="*/ 2147483647 h 150"/>
                  <a:gd name="T64" fmla="*/ 2147483647 w 230"/>
                  <a:gd name="T65" fmla="*/ 2147483647 h 150"/>
                  <a:gd name="T66" fmla="*/ 2147483647 w 230"/>
                  <a:gd name="T67" fmla="*/ 2147483647 h 150"/>
                  <a:gd name="T68" fmla="*/ 2147483647 w 230"/>
                  <a:gd name="T69" fmla="*/ 2147483647 h 150"/>
                  <a:gd name="T70" fmla="*/ 2147483647 w 230"/>
                  <a:gd name="T71" fmla="*/ 2147483647 h 150"/>
                  <a:gd name="T72" fmla="*/ 2147483647 w 230"/>
                  <a:gd name="T73" fmla="*/ 2147483647 h 150"/>
                  <a:gd name="T74" fmla="*/ 2147483647 w 230"/>
                  <a:gd name="T75" fmla="*/ 2147483647 h 150"/>
                  <a:gd name="T76" fmla="*/ 2147483647 w 230"/>
                  <a:gd name="T77" fmla="*/ 2147483647 h 150"/>
                  <a:gd name="T78" fmla="*/ 2147483647 w 230"/>
                  <a:gd name="T79" fmla="*/ 2147483647 h 150"/>
                  <a:gd name="T80" fmla="*/ 2147483647 w 230"/>
                  <a:gd name="T81" fmla="*/ 2147483647 h 150"/>
                  <a:gd name="T82" fmla="*/ 2147483647 w 230"/>
                  <a:gd name="T83" fmla="*/ 2147483647 h 150"/>
                  <a:gd name="T84" fmla="*/ 2147483647 w 230"/>
                  <a:gd name="T85" fmla="*/ 2147483647 h 150"/>
                  <a:gd name="T86" fmla="*/ 2147483647 w 230"/>
                  <a:gd name="T87" fmla="*/ 2147483647 h 150"/>
                  <a:gd name="T88" fmla="*/ 2147483647 w 230"/>
                  <a:gd name="T89" fmla="*/ 0 h 150"/>
                  <a:gd name="T90" fmla="*/ 2147483647 w 230"/>
                  <a:gd name="T91" fmla="*/ 2147483647 h 150"/>
                  <a:gd name="T92" fmla="*/ 2147483647 w 230"/>
                  <a:gd name="T93" fmla="*/ 2147483647 h 150"/>
                  <a:gd name="T94" fmla="*/ 2147483647 w 230"/>
                  <a:gd name="T95" fmla="*/ 2147483647 h 150"/>
                  <a:gd name="T96" fmla="*/ 2147483647 w 230"/>
                  <a:gd name="T97" fmla="*/ 2147483647 h 1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0"/>
                  <a:gd name="T148" fmla="*/ 0 h 150"/>
                  <a:gd name="T149" fmla="*/ 230 w 230"/>
                  <a:gd name="T150" fmla="*/ 150 h 1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0" h="150">
                    <a:moveTo>
                      <a:pt x="226" y="33"/>
                    </a:moveTo>
                    <a:lnTo>
                      <a:pt x="219" y="49"/>
                    </a:lnTo>
                    <a:lnTo>
                      <a:pt x="211" y="62"/>
                    </a:lnTo>
                    <a:lnTo>
                      <a:pt x="200" y="76"/>
                    </a:lnTo>
                    <a:lnTo>
                      <a:pt x="189" y="88"/>
                    </a:lnTo>
                    <a:lnTo>
                      <a:pt x="176" y="99"/>
                    </a:lnTo>
                    <a:lnTo>
                      <a:pt x="163" y="110"/>
                    </a:lnTo>
                    <a:lnTo>
                      <a:pt x="148" y="118"/>
                    </a:lnTo>
                    <a:lnTo>
                      <a:pt x="132" y="126"/>
                    </a:lnTo>
                    <a:lnTo>
                      <a:pt x="116" y="131"/>
                    </a:lnTo>
                    <a:lnTo>
                      <a:pt x="99" y="137"/>
                    </a:lnTo>
                    <a:lnTo>
                      <a:pt x="82" y="142"/>
                    </a:lnTo>
                    <a:lnTo>
                      <a:pt x="66" y="145"/>
                    </a:lnTo>
                    <a:lnTo>
                      <a:pt x="48" y="148"/>
                    </a:lnTo>
                    <a:lnTo>
                      <a:pt x="32" y="150"/>
                    </a:lnTo>
                    <a:lnTo>
                      <a:pt x="16" y="150"/>
                    </a:lnTo>
                    <a:lnTo>
                      <a:pt x="0" y="150"/>
                    </a:lnTo>
                    <a:lnTo>
                      <a:pt x="15" y="142"/>
                    </a:lnTo>
                    <a:lnTo>
                      <a:pt x="28" y="134"/>
                    </a:lnTo>
                    <a:lnTo>
                      <a:pt x="42" y="125"/>
                    </a:lnTo>
                    <a:lnTo>
                      <a:pt x="56" y="115"/>
                    </a:lnTo>
                    <a:lnTo>
                      <a:pt x="68" y="104"/>
                    </a:lnTo>
                    <a:lnTo>
                      <a:pt x="82" y="92"/>
                    </a:lnTo>
                    <a:lnTo>
                      <a:pt x="94" y="80"/>
                    </a:lnTo>
                    <a:lnTo>
                      <a:pt x="105" y="68"/>
                    </a:lnTo>
                    <a:lnTo>
                      <a:pt x="114" y="68"/>
                    </a:lnTo>
                    <a:lnTo>
                      <a:pt x="124" y="66"/>
                    </a:lnTo>
                    <a:lnTo>
                      <a:pt x="133" y="64"/>
                    </a:lnTo>
                    <a:lnTo>
                      <a:pt x="142" y="61"/>
                    </a:lnTo>
                    <a:lnTo>
                      <a:pt x="152" y="58"/>
                    </a:lnTo>
                    <a:lnTo>
                      <a:pt x="161" y="54"/>
                    </a:lnTo>
                    <a:lnTo>
                      <a:pt x="171" y="50"/>
                    </a:lnTo>
                    <a:lnTo>
                      <a:pt x="179" y="46"/>
                    </a:lnTo>
                    <a:lnTo>
                      <a:pt x="176" y="50"/>
                    </a:lnTo>
                    <a:lnTo>
                      <a:pt x="173" y="56"/>
                    </a:lnTo>
                    <a:lnTo>
                      <a:pt x="172" y="61"/>
                    </a:lnTo>
                    <a:lnTo>
                      <a:pt x="172" y="65"/>
                    </a:lnTo>
                    <a:lnTo>
                      <a:pt x="177" y="66"/>
                    </a:lnTo>
                    <a:lnTo>
                      <a:pt x="183" y="64"/>
                    </a:lnTo>
                    <a:lnTo>
                      <a:pt x="187" y="60"/>
                    </a:lnTo>
                    <a:lnTo>
                      <a:pt x="192" y="57"/>
                    </a:lnTo>
                    <a:lnTo>
                      <a:pt x="204" y="45"/>
                    </a:lnTo>
                    <a:lnTo>
                      <a:pt x="212" y="30"/>
                    </a:lnTo>
                    <a:lnTo>
                      <a:pt x="218" y="15"/>
                    </a:lnTo>
                    <a:lnTo>
                      <a:pt x="224" y="0"/>
                    </a:lnTo>
                    <a:lnTo>
                      <a:pt x="230" y="6"/>
                    </a:lnTo>
                    <a:lnTo>
                      <a:pt x="230" y="15"/>
                    </a:lnTo>
                    <a:lnTo>
                      <a:pt x="227" y="24"/>
                    </a:lnTo>
                    <a:lnTo>
                      <a:pt x="226" y="33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34" name="Freeform 81"/>
              <p:cNvSpPr>
                <a:spLocks/>
              </p:cNvSpPr>
              <p:nvPr/>
            </p:nvSpPr>
            <p:spPr bwMode="auto">
              <a:xfrm rot="3207532" flipH="1">
                <a:off x="4998110" y="3386738"/>
                <a:ext cx="42863" cy="53975"/>
              </a:xfrm>
              <a:custGeom>
                <a:avLst/>
                <a:gdLst>
                  <a:gd name="T0" fmla="*/ 2147483647 w 53"/>
                  <a:gd name="T1" fmla="*/ 2147483647 h 67"/>
                  <a:gd name="T2" fmla="*/ 2147483647 w 53"/>
                  <a:gd name="T3" fmla="*/ 2147483647 h 67"/>
                  <a:gd name="T4" fmla="*/ 2147483647 w 53"/>
                  <a:gd name="T5" fmla="*/ 2147483647 h 67"/>
                  <a:gd name="T6" fmla="*/ 2147483647 w 53"/>
                  <a:gd name="T7" fmla="*/ 2147483647 h 67"/>
                  <a:gd name="T8" fmla="*/ 2147483647 w 53"/>
                  <a:gd name="T9" fmla="*/ 2147483647 h 67"/>
                  <a:gd name="T10" fmla="*/ 2147483647 w 53"/>
                  <a:gd name="T11" fmla="*/ 2147483647 h 67"/>
                  <a:gd name="T12" fmla="*/ 2147483647 w 53"/>
                  <a:gd name="T13" fmla="*/ 2147483647 h 67"/>
                  <a:gd name="T14" fmla="*/ 2147483647 w 53"/>
                  <a:gd name="T15" fmla="*/ 2147483647 h 67"/>
                  <a:gd name="T16" fmla="*/ 2147483647 w 53"/>
                  <a:gd name="T17" fmla="*/ 2147483647 h 67"/>
                  <a:gd name="T18" fmla="*/ 0 w 53"/>
                  <a:gd name="T19" fmla="*/ 2147483647 h 67"/>
                  <a:gd name="T20" fmla="*/ 0 w 53"/>
                  <a:gd name="T21" fmla="*/ 2147483647 h 67"/>
                  <a:gd name="T22" fmla="*/ 2147483647 w 53"/>
                  <a:gd name="T23" fmla="*/ 2147483647 h 67"/>
                  <a:gd name="T24" fmla="*/ 2147483647 w 53"/>
                  <a:gd name="T25" fmla="*/ 2147483647 h 67"/>
                  <a:gd name="T26" fmla="*/ 2147483647 w 53"/>
                  <a:gd name="T27" fmla="*/ 2147483647 h 67"/>
                  <a:gd name="T28" fmla="*/ 2147483647 w 53"/>
                  <a:gd name="T29" fmla="*/ 2147483647 h 67"/>
                  <a:gd name="T30" fmla="*/ 2147483647 w 53"/>
                  <a:gd name="T31" fmla="*/ 2147483647 h 67"/>
                  <a:gd name="T32" fmla="*/ 2147483647 w 53"/>
                  <a:gd name="T33" fmla="*/ 2147483647 h 67"/>
                  <a:gd name="T34" fmla="*/ 2147483647 w 53"/>
                  <a:gd name="T35" fmla="*/ 0 h 67"/>
                  <a:gd name="T36" fmla="*/ 2147483647 w 53"/>
                  <a:gd name="T37" fmla="*/ 0 h 67"/>
                  <a:gd name="T38" fmla="*/ 2147483647 w 53"/>
                  <a:gd name="T39" fmla="*/ 2147483647 h 67"/>
                  <a:gd name="T40" fmla="*/ 2147483647 w 53"/>
                  <a:gd name="T41" fmla="*/ 2147483647 h 67"/>
                  <a:gd name="T42" fmla="*/ 2147483647 w 53"/>
                  <a:gd name="T43" fmla="*/ 2147483647 h 6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"/>
                  <a:gd name="T67" fmla="*/ 0 h 67"/>
                  <a:gd name="T68" fmla="*/ 53 w 53"/>
                  <a:gd name="T69" fmla="*/ 67 h 6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" h="67">
                    <a:moveTo>
                      <a:pt x="53" y="2"/>
                    </a:moveTo>
                    <a:lnTo>
                      <a:pt x="45" y="9"/>
                    </a:lnTo>
                    <a:lnTo>
                      <a:pt x="39" y="16"/>
                    </a:lnTo>
                    <a:lnTo>
                      <a:pt x="32" y="24"/>
                    </a:lnTo>
                    <a:lnTo>
                      <a:pt x="25" y="32"/>
                    </a:lnTo>
                    <a:lnTo>
                      <a:pt x="18" y="42"/>
                    </a:lnTo>
                    <a:lnTo>
                      <a:pt x="13" y="50"/>
                    </a:lnTo>
                    <a:lnTo>
                      <a:pt x="6" y="59"/>
                    </a:lnTo>
                    <a:lnTo>
                      <a:pt x="1" y="67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2" y="47"/>
                    </a:lnTo>
                    <a:lnTo>
                      <a:pt x="6" y="38"/>
                    </a:lnTo>
                    <a:lnTo>
                      <a:pt x="12" y="28"/>
                    </a:lnTo>
                    <a:lnTo>
                      <a:pt x="20" y="20"/>
                    </a:lnTo>
                    <a:lnTo>
                      <a:pt x="27" y="12"/>
                    </a:lnTo>
                    <a:lnTo>
                      <a:pt x="36" y="5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35" name="Freeform 85"/>
              <p:cNvSpPr>
                <a:spLocks/>
              </p:cNvSpPr>
              <p:nvPr/>
            </p:nvSpPr>
            <p:spPr bwMode="auto">
              <a:xfrm rot="3207532" flipH="1">
                <a:off x="4915734" y="3477154"/>
                <a:ext cx="71438" cy="33338"/>
              </a:xfrm>
              <a:custGeom>
                <a:avLst/>
                <a:gdLst>
                  <a:gd name="T0" fmla="*/ 2147483647 w 90"/>
                  <a:gd name="T1" fmla="*/ 0 h 44"/>
                  <a:gd name="T2" fmla="*/ 2147483647 w 90"/>
                  <a:gd name="T3" fmla="*/ 2147483647 h 44"/>
                  <a:gd name="T4" fmla="*/ 2147483647 w 90"/>
                  <a:gd name="T5" fmla="*/ 2147483647 h 44"/>
                  <a:gd name="T6" fmla="*/ 2147483647 w 90"/>
                  <a:gd name="T7" fmla="*/ 2147483647 h 44"/>
                  <a:gd name="T8" fmla="*/ 2147483647 w 90"/>
                  <a:gd name="T9" fmla="*/ 2147483647 h 44"/>
                  <a:gd name="T10" fmla="*/ 2147483647 w 90"/>
                  <a:gd name="T11" fmla="*/ 2147483647 h 44"/>
                  <a:gd name="T12" fmla="*/ 2147483647 w 90"/>
                  <a:gd name="T13" fmla="*/ 2147483647 h 44"/>
                  <a:gd name="T14" fmla="*/ 2147483647 w 90"/>
                  <a:gd name="T15" fmla="*/ 2147483647 h 44"/>
                  <a:gd name="T16" fmla="*/ 2147483647 w 90"/>
                  <a:gd name="T17" fmla="*/ 2147483647 h 44"/>
                  <a:gd name="T18" fmla="*/ 2147483647 w 90"/>
                  <a:gd name="T19" fmla="*/ 2147483647 h 44"/>
                  <a:gd name="T20" fmla="*/ 2147483647 w 90"/>
                  <a:gd name="T21" fmla="*/ 2147483647 h 44"/>
                  <a:gd name="T22" fmla="*/ 2147483647 w 90"/>
                  <a:gd name="T23" fmla="*/ 2147483647 h 44"/>
                  <a:gd name="T24" fmla="*/ 2147483647 w 90"/>
                  <a:gd name="T25" fmla="*/ 2147483647 h 44"/>
                  <a:gd name="T26" fmla="*/ 2147483647 w 90"/>
                  <a:gd name="T27" fmla="*/ 2147483647 h 44"/>
                  <a:gd name="T28" fmla="*/ 2147483647 w 90"/>
                  <a:gd name="T29" fmla="*/ 2147483647 h 44"/>
                  <a:gd name="T30" fmla="*/ 2147483647 w 90"/>
                  <a:gd name="T31" fmla="*/ 2147483647 h 44"/>
                  <a:gd name="T32" fmla="*/ 2147483647 w 90"/>
                  <a:gd name="T33" fmla="*/ 2147483647 h 44"/>
                  <a:gd name="T34" fmla="*/ 2147483647 w 90"/>
                  <a:gd name="T35" fmla="*/ 2147483647 h 44"/>
                  <a:gd name="T36" fmla="*/ 2147483647 w 90"/>
                  <a:gd name="T37" fmla="*/ 2147483647 h 44"/>
                  <a:gd name="T38" fmla="*/ 2147483647 w 90"/>
                  <a:gd name="T39" fmla="*/ 2147483647 h 44"/>
                  <a:gd name="T40" fmla="*/ 2147483647 w 90"/>
                  <a:gd name="T41" fmla="*/ 2147483647 h 44"/>
                  <a:gd name="T42" fmla="*/ 2147483647 w 90"/>
                  <a:gd name="T43" fmla="*/ 2147483647 h 44"/>
                  <a:gd name="T44" fmla="*/ 2147483647 w 90"/>
                  <a:gd name="T45" fmla="*/ 2147483647 h 44"/>
                  <a:gd name="T46" fmla="*/ 2147483647 w 90"/>
                  <a:gd name="T47" fmla="*/ 2147483647 h 44"/>
                  <a:gd name="T48" fmla="*/ 0 w 90"/>
                  <a:gd name="T49" fmla="*/ 2147483647 h 44"/>
                  <a:gd name="T50" fmla="*/ 2147483647 w 90"/>
                  <a:gd name="T51" fmla="*/ 0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0"/>
                  <a:gd name="T79" fmla="*/ 0 h 44"/>
                  <a:gd name="T80" fmla="*/ 90 w 90"/>
                  <a:gd name="T81" fmla="*/ 44 h 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0" h="44">
                    <a:moveTo>
                      <a:pt x="38" y="0"/>
                    </a:moveTo>
                    <a:lnTo>
                      <a:pt x="43" y="3"/>
                    </a:lnTo>
                    <a:lnTo>
                      <a:pt x="49" y="4"/>
                    </a:lnTo>
                    <a:lnTo>
                      <a:pt x="54" y="6"/>
                    </a:lnTo>
                    <a:lnTo>
                      <a:pt x="61" y="7"/>
                    </a:lnTo>
                    <a:lnTo>
                      <a:pt x="66" y="8"/>
                    </a:lnTo>
                    <a:lnTo>
                      <a:pt x="73" y="8"/>
                    </a:lnTo>
                    <a:lnTo>
                      <a:pt x="78" y="8"/>
                    </a:lnTo>
                    <a:lnTo>
                      <a:pt x="85" y="8"/>
                    </a:lnTo>
                    <a:lnTo>
                      <a:pt x="90" y="18"/>
                    </a:lnTo>
                    <a:lnTo>
                      <a:pt x="86" y="27"/>
                    </a:lnTo>
                    <a:lnTo>
                      <a:pt x="78" y="36"/>
                    </a:lnTo>
                    <a:lnTo>
                      <a:pt x="71" y="44"/>
                    </a:lnTo>
                    <a:lnTo>
                      <a:pt x="65" y="44"/>
                    </a:lnTo>
                    <a:lnTo>
                      <a:pt x="58" y="42"/>
                    </a:lnTo>
                    <a:lnTo>
                      <a:pt x="53" y="41"/>
                    </a:lnTo>
                    <a:lnTo>
                      <a:pt x="46" y="38"/>
                    </a:lnTo>
                    <a:lnTo>
                      <a:pt x="41" y="36"/>
                    </a:lnTo>
                    <a:lnTo>
                      <a:pt x="35" y="33"/>
                    </a:lnTo>
                    <a:lnTo>
                      <a:pt x="30" y="30"/>
                    </a:lnTo>
                    <a:lnTo>
                      <a:pt x="24" y="27"/>
                    </a:lnTo>
                    <a:lnTo>
                      <a:pt x="19" y="22"/>
                    </a:lnTo>
                    <a:lnTo>
                      <a:pt x="12" y="18"/>
                    </a:lnTo>
                    <a:lnTo>
                      <a:pt x="7" y="14"/>
                    </a:lnTo>
                    <a:lnTo>
                      <a:pt x="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36" name="Freeform 86"/>
              <p:cNvSpPr>
                <a:spLocks/>
              </p:cNvSpPr>
              <p:nvPr/>
            </p:nvSpPr>
            <p:spPr bwMode="auto">
              <a:xfrm rot="3207532" flipH="1">
                <a:off x="4971883" y="3477757"/>
                <a:ext cx="58738" cy="49213"/>
              </a:xfrm>
              <a:custGeom>
                <a:avLst/>
                <a:gdLst>
                  <a:gd name="T0" fmla="*/ 2147483647 w 75"/>
                  <a:gd name="T1" fmla="*/ 2147483647 h 62"/>
                  <a:gd name="T2" fmla="*/ 2147483647 w 75"/>
                  <a:gd name="T3" fmla="*/ 2147483647 h 62"/>
                  <a:gd name="T4" fmla="*/ 2147483647 w 75"/>
                  <a:gd name="T5" fmla="*/ 2147483647 h 62"/>
                  <a:gd name="T6" fmla="*/ 2147483647 w 75"/>
                  <a:gd name="T7" fmla="*/ 2147483647 h 62"/>
                  <a:gd name="T8" fmla="*/ 2147483647 w 75"/>
                  <a:gd name="T9" fmla="*/ 2147483647 h 62"/>
                  <a:gd name="T10" fmla="*/ 2147483647 w 75"/>
                  <a:gd name="T11" fmla="*/ 2147483647 h 62"/>
                  <a:gd name="T12" fmla="*/ 2147483647 w 75"/>
                  <a:gd name="T13" fmla="*/ 2147483647 h 62"/>
                  <a:gd name="T14" fmla="*/ 2147483647 w 75"/>
                  <a:gd name="T15" fmla="*/ 2147483647 h 62"/>
                  <a:gd name="T16" fmla="*/ 2147483647 w 75"/>
                  <a:gd name="T17" fmla="*/ 2147483647 h 62"/>
                  <a:gd name="T18" fmla="*/ 2147483647 w 75"/>
                  <a:gd name="T19" fmla="*/ 0 h 62"/>
                  <a:gd name="T20" fmla="*/ 2147483647 w 75"/>
                  <a:gd name="T21" fmla="*/ 2147483647 h 62"/>
                  <a:gd name="T22" fmla="*/ 2147483647 w 75"/>
                  <a:gd name="T23" fmla="*/ 2147483647 h 62"/>
                  <a:gd name="T24" fmla="*/ 2147483647 w 75"/>
                  <a:gd name="T25" fmla="*/ 2147483647 h 62"/>
                  <a:gd name="T26" fmla="*/ 0 w 75"/>
                  <a:gd name="T27" fmla="*/ 2147483647 h 62"/>
                  <a:gd name="T28" fmla="*/ 2147483647 w 75"/>
                  <a:gd name="T29" fmla="*/ 2147483647 h 62"/>
                  <a:gd name="T30" fmla="*/ 2147483647 w 75"/>
                  <a:gd name="T31" fmla="*/ 2147483647 h 62"/>
                  <a:gd name="T32" fmla="*/ 2147483647 w 75"/>
                  <a:gd name="T33" fmla="*/ 2147483647 h 62"/>
                  <a:gd name="T34" fmla="*/ 2147483647 w 75"/>
                  <a:gd name="T35" fmla="*/ 2147483647 h 62"/>
                  <a:gd name="T36" fmla="*/ 2147483647 w 75"/>
                  <a:gd name="T37" fmla="*/ 2147483647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62"/>
                  <a:gd name="T59" fmla="*/ 75 w 75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62">
                    <a:moveTo>
                      <a:pt x="75" y="52"/>
                    </a:moveTo>
                    <a:lnTo>
                      <a:pt x="67" y="48"/>
                    </a:lnTo>
                    <a:lnTo>
                      <a:pt x="60" y="43"/>
                    </a:lnTo>
                    <a:lnTo>
                      <a:pt x="53" y="39"/>
                    </a:lnTo>
                    <a:lnTo>
                      <a:pt x="47" y="33"/>
                    </a:lnTo>
                    <a:lnTo>
                      <a:pt x="40" y="28"/>
                    </a:lnTo>
                    <a:lnTo>
                      <a:pt x="35" y="21"/>
                    </a:lnTo>
                    <a:lnTo>
                      <a:pt x="28" y="16"/>
                    </a:lnTo>
                    <a:lnTo>
                      <a:pt x="22" y="9"/>
                    </a:lnTo>
                    <a:lnTo>
                      <a:pt x="22" y="0"/>
                    </a:lnTo>
                    <a:lnTo>
                      <a:pt x="12" y="4"/>
                    </a:lnTo>
                    <a:lnTo>
                      <a:pt x="5" y="10"/>
                    </a:lnTo>
                    <a:lnTo>
                      <a:pt x="1" y="19"/>
                    </a:lnTo>
                    <a:lnTo>
                      <a:pt x="0" y="29"/>
                    </a:lnTo>
                    <a:lnTo>
                      <a:pt x="8" y="39"/>
                    </a:lnTo>
                    <a:lnTo>
                      <a:pt x="17" y="47"/>
                    </a:lnTo>
                    <a:lnTo>
                      <a:pt x="26" y="55"/>
                    </a:lnTo>
                    <a:lnTo>
                      <a:pt x="37" y="62"/>
                    </a:lnTo>
                    <a:lnTo>
                      <a:pt x="75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37" name="Freeform 100"/>
              <p:cNvSpPr>
                <a:spLocks/>
              </p:cNvSpPr>
              <p:nvPr/>
            </p:nvSpPr>
            <p:spPr bwMode="auto">
              <a:xfrm rot="3207532" flipH="1">
                <a:off x="5999135" y="4005825"/>
                <a:ext cx="15875" cy="57150"/>
              </a:xfrm>
              <a:custGeom>
                <a:avLst/>
                <a:gdLst>
                  <a:gd name="T0" fmla="*/ 0 w 21"/>
                  <a:gd name="T1" fmla="*/ 2147483647 h 70"/>
                  <a:gd name="T2" fmla="*/ 2147483647 w 21"/>
                  <a:gd name="T3" fmla="*/ 2147483647 h 70"/>
                  <a:gd name="T4" fmla="*/ 2147483647 w 21"/>
                  <a:gd name="T5" fmla="*/ 2147483647 h 70"/>
                  <a:gd name="T6" fmla="*/ 2147483647 w 21"/>
                  <a:gd name="T7" fmla="*/ 2147483647 h 70"/>
                  <a:gd name="T8" fmla="*/ 2147483647 w 21"/>
                  <a:gd name="T9" fmla="*/ 2147483647 h 70"/>
                  <a:gd name="T10" fmla="*/ 2147483647 w 21"/>
                  <a:gd name="T11" fmla="*/ 0 h 70"/>
                  <a:gd name="T12" fmla="*/ 2147483647 w 21"/>
                  <a:gd name="T13" fmla="*/ 0 h 70"/>
                  <a:gd name="T14" fmla="*/ 2147483647 w 21"/>
                  <a:gd name="T15" fmla="*/ 2147483647 h 70"/>
                  <a:gd name="T16" fmla="*/ 2147483647 w 21"/>
                  <a:gd name="T17" fmla="*/ 2147483647 h 70"/>
                  <a:gd name="T18" fmla="*/ 2147483647 w 21"/>
                  <a:gd name="T19" fmla="*/ 2147483647 h 70"/>
                  <a:gd name="T20" fmla="*/ 2147483647 w 21"/>
                  <a:gd name="T21" fmla="*/ 2147483647 h 70"/>
                  <a:gd name="T22" fmla="*/ 2147483647 w 21"/>
                  <a:gd name="T23" fmla="*/ 2147483647 h 70"/>
                  <a:gd name="T24" fmla="*/ 2147483647 w 21"/>
                  <a:gd name="T25" fmla="*/ 2147483647 h 70"/>
                  <a:gd name="T26" fmla="*/ 0 w 21"/>
                  <a:gd name="T27" fmla="*/ 2147483647 h 70"/>
                  <a:gd name="T28" fmla="*/ 0 w 21"/>
                  <a:gd name="T29" fmla="*/ 2147483647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"/>
                  <a:gd name="T46" fmla="*/ 0 h 70"/>
                  <a:gd name="T47" fmla="*/ 21 w 21"/>
                  <a:gd name="T48" fmla="*/ 70 h 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" h="70">
                    <a:moveTo>
                      <a:pt x="0" y="70"/>
                    </a:moveTo>
                    <a:lnTo>
                      <a:pt x="19" y="40"/>
                    </a:lnTo>
                    <a:lnTo>
                      <a:pt x="19" y="30"/>
                    </a:lnTo>
                    <a:lnTo>
                      <a:pt x="21" y="20"/>
                    </a:lnTo>
                    <a:lnTo>
                      <a:pt x="21" y="9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7" y="16"/>
                    </a:lnTo>
                    <a:lnTo>
                      <a:pt x="4" y="31"/>
                    </a:lnTo>
                    <a:lnTo>
                      <a:pt x="2" y="46"/>
                    </a:lnTo>
                    <a:lnTo>
                      <a:pt x="0" y="61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38" name="Freeform 101"/>
              <p:cNvSpPr>
                <a:spLocks/>
              </p:cNvSpPr>
              <p:nvPr/>
            </p:nvSpPr>
            <p:spPr bwMode="auto">
              <a:xfrm rot="3207532" flipH="1">
                <a:off x="5189620" y="3257002"/>
                <a:ext cx="34925" cy="73025"/>
              </a:xfrm>
              <a:custGeom>
                <a:avLst/>
                <a:gdLst>
                  <a:gd name="T0" fmla="*/ 2147483647 w 45"/>
                  <a:gd name="T1" fmla="*/ 2147483647 h 92"/>
                  <a:gd name="T2" fmla="*/ 0 w 45"/>
                  <a:gd name="T3" fmla="*/ 2147483647 h 92"/>
                  <a:gd name="T4" fmla="*/ 2147483647 w 45"/>
                  <a:gd name="T5" fmla="*/ 2147483647 h 92"/>
                  <a:gd name="T6" fmla="*/ 2147483647 w 45"/>
                  <a:gd name="T7" fmla="*/ 2147483647 h 92"/>
                  <a:gd name="T8" fmla="*/ 2147483647 w 45"/>
                  <a:gd name="T9" fmla="*/ 2147483647 h 92"/>
                  <a:gd name="T10" fmla="*/ 2147483647 w 45"/>
                  <a:gd name="T11" fmla="*/ 2147483647 h 92"/>
                  <a:gd name="T12" fmla="*/ 2147483647 w 45"/>
                  <a:gd name="T13" fmla="*/ 2147483647 h 92"/>
                  <a:gd name="T14" fmla="*/ 2147483647 w 45"/>
                  <a:gd name="T15" fmla="*/ 2147483647 h 92"/>
                  <a:gd name="T16" fmla="*/ 2147483647 w 45"/>
                  <a:gd name="T17" fmla="*/ 0 h 92"/>
                  <a:gd name="T18" fmla="*/ 2147483647 w 45"/>
                  <a:gd name="T19" fmla="*/ 2147483647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92"/>
                  <a:gd name="T32" fmla="*/ 45 w 45"/>
                  <a:gd name="T33" fmla="*/ 92 h 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92">
                    <a:moveTo>
                      <a:pt x="30" y="21"/>
                    </a:moveTo>
                    <a:lnTo>
                      <a:pt x="0" y="92"/>
                    </a:lnTo>
                    <a:lnTo>
                      <a:pt x="4" y="92"/>
                    </a:lnTo>
                    <a:lnTo>
                      <a:pt x="15" y="91"/>
                    </a:lnTo>
                    <a:lnTo>
                      <a:pt x="27" y="90"/>
                    </a:lnTo>
                    <a:lnTo>
                      <a:pt x="35" y="90"/>
                    </a:lnTo>
                    <a:lnTo>
                      <a:pt x="41" y="68"/>
                    </a:lnTo>
                    <a:lnTo>
                      <a:pt x="45" y="27"/>
                    </a:lnTo>
                    <a:lnTo>
                      <a:pt x="42" y="0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39" name="Freeform 102"/>
              <p:cNvSpPr>
                <a:spLocks/>
              </p:cNvSpPr>
              <p:nvPr/>
            </p:nvSpPr>
            <p:spPr bwMode="auto">
              <a:xfrm rot="3207532" flipH="1">
                <a:off x="4978449" y="3392667"/>
                <a:ext cx="46038" cy="33338"/>
              </a:xfrm>
              <a:custGeom>
                <a:avLst/>
                <a:gdLst>
                  <a:gd name="T0" fmla="*/ 2147483647 w 59"/>
                  <a:gd name="T1" fmla="*/ 2147483647 h 42"/>
                  <a:gd name="T2" fmla="*/ 2147483647 w 59"/>
                  <a:gd name="T3" fmla="*/ 2147483647 h 42"/>
                  <a:gd name="T4" fmla="*/ 2147483647 w 59"/>
                  <a:gd name="T5" fmla="*/ 2147483647 h 42"/>
                  <a:gd name="T6" fmla="*/ 2147483647 w 59"/>
                  <a:gd name="T7" fmla="*/ 0 h 42"/>
                  <a:gd name="T8" fmla="*/ 2147483647 w 59"/>
                  <a:gd name="T9" fmla="*/ 2147483647 h 42"/>
                  <a:gd name="T10" fmla="*/ 2147483647 w 59"/>
                  <a:gd name="T11" fmla="*/ 2147483647 h 42"/>
                  <a:gd name="T12" fmla="*/ 2147483647 w 59"/>
                  <a:gd name="T13" fmla="*/ 2147483647 h 42"/>
                  <a:gd name="T14" fmla="*/ 0 w 59"/>
                  <a:gd name="T15" fmla="*/ 2147483647 h 42"/>
                  <a:gd name="T16" fmla="*/ 0 w 59"/>
                  <a:gd name="T17" fmla="*/ 2147483647 h 42"/>
                  <a:gd name="T18" fmla="*/ 2147483647 w 59"/>
                  <a:gd name="T19" fmla="*/ 2147483647 h 42"/>
                  <a:gd name="T20" fmla="*/ 2147483647 w 59"/>
                  <a:gd name="T21" fmla="*/ 2147483647 h 42"/>
                  <a:gd name="T22" fmla="*/ 2147483647 w 59"/>
                  <a:gd name="T23" fmla="*/ 2147483647 h 42"/>
                  <a:gd name="T24" fmla="*/ 2147483647 w 59"/>
                  <a:gd name="T25" fmla="*/ 2147483647 h 42"/>
                  <a:gd name="T26" fmla="*/ 2147483647 w 59"/>
                  <a:gd name="T27" fmla="*/ 2147483647 h 42"/>
                  <a:gd name="T28" fmla="*/ 2147483647 w 59"/>
                  <a:gd name="T29" fmla="*/ 2147483647 h 42"/>
                  <a:gd name="T30" fmla="*/ 2147483647 w 59"/>
                  <a:gd name="T31" fmla="*/ 2147483647 h 42"/>
                  <a:gd name="T32" fmla="*/ 2147483647 w 59"/>
                  <a:gd name="T33" fmla="*/ 2147483647 h 42"/>
                  <a:gd name="T34" fmla="*/ 2147483647 w 59"/>
                  <a:gd name="T35" fmla="*/ 2147483647 h 42"/>
                  <a:gd name="T36" fmla="*/ 2147483647 w 59"/>
                  <a:gd name="T37" fmla="*/ 2147483647 h 42"/>
                  <a:gd name="T38" fmla="*/ 2147483647 w 59"/>
                  <a:gd name="T39" fmla="*/ 2147483647 h 42"/>
                  <a:gd name="T40" fmla="*/ 2147483647 w 59"/>
                  <a:gd name="T41" fmla="*/ 2147483647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42"/>
                  <a:gd name="T65" fmla="*/ 59 w 59"/>
                  <a:gd name="T66" fmla="*/ 42 h 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42">
                    <a:moveTo>
                      <a:pt x="59" y="6"/>
                    </a:moveTo>
                    <a:lnTo>
                      <a:pt x="56" y="5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28" y="4"/>
                    </a:lnTo>
                    <a:lnTo>
                      <a:pt x="16" y="15"/>
                    </a:lnTo>
                    <a:lnTo>
                      <a:pt x="6" y="27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0"/>
                    </a:lnTo>
                    <a:lnTo>
                      <a:pt x="9" y="40"/>
                    </a:lnTo>
                    <a:lnTo>
                      <a:pt x="15" y="39"/>
                    </a:lnTo>
                    <a:lnTo>
                      <a:pt x="23" y="39"/>
                    </a:lnTo>
                    <a:lnTo>
                      <a:pt x="29" y="38"/>
                    </a:lnTo>
                    <a:lnTo>
                      <a:pt x="35" y="36"/>
                    </a:lnTo>
                    <a:lnTo>
                      <a:pt x="40" y="35"/>
                    </a:lnTo>
                    <a:lnTo>
                      <a:pt x="44" y="32"/>
                    </a:lnTo>
                    <a:lnTo>
                      <a:pt x="50" y="24"/>
                    </a:lnTo>
                    <a:lnTo>
                      <a:pt x="54" y="16"/>
                    </a:lnTo>
                    <a:lnTo>
                      <a:pt x="58" y="9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40" name="Freeform 21"/>
              <p:cNvSpPr>
                <a:spLocks/>
              </p:cNvSpPr>
              <p:nvPr/>
            </p:nvSpPr>
            <p:spPr bwMode="auto">
              <a:xfrm rot="3207532" flipH="1">
                <a:off x="5310466" y="3489876"/>
                <a:ext cx="727075" cy="646113"/>
              </a:xfrm>
              <a:custGeom>
                <a:avLst/>
                <a:gdLst>
                  <a:gd name="T0" fmla="*/ 2147483647 w 916"/>
                  <a:gd name="T1" fmla="*/ 2147483647 h 815"/>
                  <a:gd name="T2" fmla="*/ 2147483647 w 916"/>
                  <a:gd name="T3" fmla="*/ 2147483647 h 815"/>
                  <a:gd name="T4" fmla="*/ 2147483647 w 916"/>
                  <a:gd name="T5" fmla="*/ 2147483647 h 815"/>
                  <a:gd name="T6" fmla="*/ 2147483647 w 916"/>
                  <a:gd name="T7" fmla="*/ 2147483647 h 815"/>
                  <a:gd name="T8" fmla="*/ 2147483647 w 916"/>
                  <a:gd name="T9" fmla="*/ 2147483647 h 815"/>
                  <a:gd name="T10" fmla="*/ 2147483647 w 916"/>
                  <a:gd name="T11" fmla="*/ 2147483647 h 815"/>
                  <a:gd name="T12" fmla="*/ 2147483647 w 916"/>
                  <a:gd name="T13" fmla="*/ 2147483647 h 815"/>
                  <a:gd name="T14" fmla="*/ 2147483647 w 916"/>
                  <a:gd name="T15" fmla="*/ 2147483647 h 815"/>
                  <a:gd name="T16" fmla="*/ 2147483647 w 916"/>
                  <a:gd name="T17" fmla="*/ 2147483647 h 815"/>
                  <a:gd name="T18" fmla="*/ 2147483647 w 916"/>
                  <a:gd name="T19" fmla="*/ 2147483647 h 815"/>
                  <a:gd name="T20" fmla="*/ 2147483647 w 916"/>
                  <a:gd name="T21" fmla="*/ 2147483647 h 815"/>
                  <a:gd name="T22" fmla="*/ 2147483647 w 916"/>
                  <a:gd name="T23" fmla="*/ 2147483647 h 815"/>
                  <a:gd name="T24" fmla="*/ 2147483647 w 916"/>
                  <a:gd name="T25" fmla="*/ 2147483647 h 815"/>
                  <a:gd name="T26" fmla="*/ 2147483647 w 916"/>
                  <a:gd name="T27" fmla="*/ 2147483647 h 815"/>
                  <a:gd name="T28" fmla="*/ 2147483647 w 916"/>
                  <a:gd name="T29" fmla="*/ 2147483647 h 815"/>
                  <a:gd name="T30" fmla="*/ 2147483647 w 916"/>
                  <a:gd name="T31" fmla="*/ 2147483647 h 815"/>
                  <a:gd name="T32" fmla="*/ 2147483647 w 916"/>
                  <a:gd name="T33" fmla="*/ 2147483647 h 815"/>
                  <a:gd name="T34" fmla="*/ 2147483647 w 916"/>
                  <a:gd name="T35" fmla="*/ 2147483647 h 815"/>
                  <a:gd name="T36" fmla="*/ 2147483647 w 916"/>
                  <a:gd name="T37" fmla="*/ 2147483647 h 815"/>
                  <a:gd name="T38" fmla="*/ 2147483647 w 916"/>
                  <a:gd name="T39" fmla="*/ 2147483647 h 815"/>
                  <a:gd name="T40" fmla="*/ 2147483647 w 916"/>
                  <a:gd name="T41" fmla="*/ 2147483647 h 815"/>
                  <a:gd name="T42" fmla="*/ 2147483647 w 916"/>
                  <a:gd name="T43" fmla="*/ 2147483647 h 815"/>
                  <a:gd name="T44" fmla="*/ 2147483647 w 916"/>
                  <a:gd name="T45" fmla="*/ 2147483647 h 815"/>
                  <a:gd name="T46" fmla="*/ 2147483647 w 916"/>
                  <a:gd name="T47" fmla="*/ 2147483647 h 815"/>
                  <a:gd name="T48" fmla="*/ 2147483647 w 916"/>
                  <a:gd name="T49" fmla="*/ 2147483647 h 815"/>
                  <a:gd name="T50" fmla="*/ 2147483647 w 916"/>
                  <a:gd name="T51" fmla="*/ 2147483647 h 815"/>
                  <a:gd name="T52" fmla="*/ 2147483647 w 916"/>
                  <a:gd name="T53" fmla="*/ 2147483647 h 815"/>
                  <a:gd name="T54" fmla="*/ 2147483647 w 916"/>
                  <a:gd name="T55" fmla="*/ 2147483647 h 815"/>
                  <a:gd name="T56" fmla="*/ 2147483647 w 916"/>
                  <a:gd name="T57" fmla="*/ 2147483647 h 815"/>
                  <a:gd name="T58" fmla="*/ 2147483647 w 916"/>
                  <a:gd name="T59" fmla="*/ 2147483647 h 815"/>
                  <a:gd name="T60" fmla="*/ 2147483647 w 916"/>
                  <a:gd name="T61" fmla="*/ 2147483647 h 815"/>
                  <a:gd name="T62" fmla="*/ 2147483647 w 916"/>
                  <a:gd name="T63" fmla="*/ 2147483647 h 815"/>
                  <a:gd name="T64" fmla="*/ 2147483647 w 916"/>
                  <a:gd name="T65" fmla="*/ 2147483647 h 815"/>
                  <a:gd name="T66" fmla="*/ 0 w 916"/>
                  <a:gd name="T67" fmla="*/ 2147483647 h 815"/>
                  <a:gd name="T68" fmla="*/ 2147483647 w 916"/>
                  <a:gd name="T69" fmla="*/ 2147483647 h 815"/>
                  <a:gd name="T70" fmla="*/ 2147483647 w 916"/>
                  <a:gd name="T71" fmla="*/ 2147483647 h 815"/>
                  <a:gd name="T72" fmla="*/ 2147483647 w 916"/>
                  <a:gd name="T73" fmla="*/ 2147483647 h 815"/>
                  <a:gd name="T74" fmla="*/ 2147483647 w 916"/>
                  <a:gd name="T75" fmla="*/ 2147483647 h 815"/>
                  <a:gd name="T76" fmla="*/ 2147483647 w 916"/>
                  <a:gd name="T77" fmla="*/ 2147483647 h 815"/>
                  <a:gd name="T78" fmla="*/ 2147483647 w 916"/>
                  <a:gd name="T79" fmla="*/ 2147483647 h 815"/>
                  <a:gd name="T80" fmla="*/ 2147483647 w 916"/>
                  <a:gd name="T81" fmla="*/ 2147483647 h 815"/>
                  <a:gd name="T82" fmla="*/ 2147483647 w 916"/>
                  <a:gd name="T83" fmla="*/ 2147483647 h 815"/>
                  <a:gd name="T84" fmla="*/ 2147483647 w 916"/>
                  <a:gd name="T85" fmla="*/ 2147483647 h 815"/>
                  <a:gd name="T86" fmla="*/ 2147483647 w 916"/>
                  <a:gd name="T87" fmla="*/ 2147483647 h 815"/>
                  <a:gd name="T88" fmla="*/ 2147483647 w 916"/>
                  <a:gd name="T89" fmla="*/ 2147483647 h 815"/>
                  <a:gd name="T90" fmla="*/ 2147483647 w 916"/>
                  <a:gd name="T91" fmla="*/ 2147483647 h 815"/>
                  <a:gd name="T92" fmla="*/ 2147483647 w 916"/>
                  <a:gd name="T93" fmla="*/ 2147483647 h 815"/>
                  <a:gd name="T94" fmla="*/ 2147483647 w 916"/>
                  <a:gd name="T95" fmla="*/ 2147483647 h 815"/>
                  <a:gd name="T96" fmla="*/ 2147483647 w 916"/>
                  <a:gd name="T97" fmla="*/ 2147483647 h 815"/>
                  <a:gd name="T98" fmla="*/ 2147483647 w 916"/>
                  <a:gd name="T99" fmla="*/ 2147483647 h 815"/>
                  <a:gd name="T100" fmla="*/ 2147483647 w 916"/>
                  <a:gd name="T101" fmla="*/ 0 h 815"/>
                  <a:gd name="T102" fmla="*/ 2147483647 w 916"/>
                  <a:gd name="T103" fmla="*/ 2147483647 h 815"/>
                  <a:gd name="T104" fmla="*/ 2147483647 w 916"/>
                  <a:gd name="T105" fmla="*/ 2147483647 h 815"/>
                  <a:gd name="T106" fmla="*/ 2147483647 w 916"/>
                  <a:gd name="T107" fmla="*/ 2147483647 h 81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16"/>
                  <a:gd name="T163" fmla="*/ 0 h 815"/>
                  <a:gd name="T164" fmla="*/ 916 w 916"/>
                  <a:gd name="T165" fmla="*/ 815 h 81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16" h="815">
                    <a:moveTo>
                      <a:pt x="491" y="83"/>
                    </a:moveTo>
                    <a:lnTo>
                      <a:pt x="507" y="89"/>
                    </a:lnTo>
                    <a:lnTo>
                      <a:pt x="522" y="96"/>
                    </a:lnTo>
                    <a:lnTo>
                      <a:pt x="537" y="104"/>
                    </a:lnTo>
                    <a:lnTo>
                      <a:pt x="552" y="112"/>
                    </a:lnTo>
                    <a:lnTo>
                      <a:pt x="566" y="121"/>
                    </a:lnTo>
                    <a:lnTo>
                      <a:pt x="581" y="130"/>
                    </a:lnTo>
                    <a:lnTo>
                      <a:pt x="595" y="138"/>
                    </a:lnTo>
                    <a:lnTo>
                      <a:pt x="609" y="148"/>
                    </a:lnTo>
                    <a:lnTo>
                      <a:pt x="623" y="157"/>
                    </a:lnTo>
                    <a:lnTo>
                      <a:pt x="638" y="167"/>
                    </a:lnTo>
                    <a:lnTo>
                      <a:pt x="651" y="177"/>
                    </a:lnTo>
                    <a:lnTo>
                      <a:pt x="665" y="187"/>
                    </a:lnTo>
                    <a:lnTo>
                      <a:pt x="679" y="198"/>
                    </a:lnTo>
                    <a:lnTo>
                      <a:pt x="693" y="209"/>
                    </a:lnTo>
                    <a:lnTo>
                      <a:pt x="706" y="219"/>
                    </a:lnTo>
                    <a:lnTo>
                      <a:pt x="720" y="230"/>
                    </a:lnTo>
                    <a:lnTo>
                      <a:pt x="735" y="241"/>
                    </a:lnTo>
                    <a:lnTo>
                      <a:pt x="751" y="251"/>
                    </a:lnTo>
                    <a:lnTo>
                      <a:pt x="768" y="260"/>
                    </a:lnTo>
                    <a:lnTo>
                      <a:pt x="786" y="268"/>
                    </a:lnTo>
                    <a:lnTo>
                      <a:pt x="802" y="278"/>
                    </a:lnTo>
                    <a:lnTo>
                      <a:pt x="819" y="287"/>
                    </a:lnTo>
                    <a:lnTo>
                      <a:pt x="834" y="299"/>
                    </a:lnTo>
                    <a:lnTo>
                      <a:pt x="849" y="314"/>
                    </a:lnTo>
                    <a:lnTo>
                      <a:pt x="858" y="324"/>
                    </a:lnTo>
                    <a:lnTo>
                      <a:pt x="868" y="333"/>
                    </a:lnTo>
                    <a:lnTo>
                      <a:pt x="877" y="344"/>
                    </a:lnTo>
                    <a:lnTo>
                      <a:pt x="886" y="355"/>
                    </a:lnTo>
                    <a:lnTo>
                      <a:pt x="896" y="366"/>
                    </a:lnTo>
                    <a:lnTo>
                      <a:pt x="904" y="376"/>
                    </a:lnTo>
                    <a:lnTo>
                      <a:pt x="911" y="387"/>
                    </a:lnTo>
                    <a:lnTo>
                      <a:pt x="916" y="399"/>
                    </a:lnTo>
                    <a:lnTo>
                      <a:pt x="897" y="399"/>
                    </a:lnTo>
                    <a:lnTo>
                      <a:pt x="880" y="403"/>
                    </a:lnTo>
                    <a:lnTo>
                      <a:pt x="862" y="409"/>
                    </a:lnTo>
                    <a:lnTo>
                      <a:pt x="846" y="417"/>
                    </a:lnTo>
                    <a:lnTo>
                      <a:pt x="831" y="428"/>
                    </a:lnTo>
                    <a:lnTo>
                      <a:pt x="817" y="440"/>
                    </a:lnTo>
                    <a:lnTo>
                      <a:pt x="802" y="453"/>
                    </a:lnTo>
                    <a:lnTo>
                      <a:pt x="788" y="468"/>
                    </a:lnTo>
                    <a:lnTo>
                      <a:pt x="775" y="485"/>
                    </a:lnTo>
                    <a:lnTo>
                      <a:pt x="763" y="501"/>
                    </a:lnTo>
                    <a:lnTo>
                      <a:pt x="751" y="518"/>
                    </a:lnTo>
                    <a:lnTo>
                      <a:pt x="739" y="536"/>
                    </a:lnTo>
                    <a:lnTo>
                      <a:pt x="726" y="552"/>
                    </a:lnTo>
                    <a:lnTo>
                      <a:pt x="714" y="570"/>
                    </a:lnTo>
                    <a:lnTo>
                      <a:pt x="704" y="586"/>
                    </a:lnTo>
                    <a:lnTo>
                      <a:pt x="691" y="601"/>
                    </a:lnTo>
                    <a:lnTo>
                      <a:pt x="687" y="636"/>
                    </a:lnTo>
                    <a:lnTo>
                      <a:pt x="683" y="671"/>
                    </a:lnTo>
                    <a:lnTo>
                      <a:pt x="678" y="705"/>
                    </a:lnTo>
                    <a:lnTo>
                      <a:pt x="670" y="739"/>
                    </a:lnTo>
                    <a:lnTo>
                      <a:pt x="666" y="739"/>
                    </a:lnTo>
                    <a:lnTo>
                      <a:pt x="659" y="736"/>
                    </a:lnTo>
                    <a:lnTo>
                      <a:pt x="652" y="732"/>
                    </a:lnTo>
                    <a:lnTo>
                      <a:pt x="646" y="727"/>
                    </a:lnTo>
                    <a:lnTo>
                      <a:pt x="638" y="723"/>
                    </a:lnTo>
                    <a:lnTo>
                      <a:pt x="630" y="720"/>
                    </a:lnTo>
                    <a:lnTo>
                      <a:pt x="622" y="719"/>
                    </a:lnTo>
                    <a:lnTo>
                      <a:pt x="614" y="721"/>
                    </a:lnTo>
                    <a:lnTo>
                      <a:pt x="608" y="732"/>
                    </a:lnTo>
                    <a:lnTo>
                      <a:pt x="603" y="744"/>
                    </a:lnTo>
                    <a:lnTo>
                      <a:pt x="597" y="757"/>
                    </a:lnTo>
                    <a:lnTo>
                      <a:pt x="592" y="769"/>
                    </a:lnTo>
                    <a:lnTo>
                      <a:pt x="584" y="781"/>
                    </a:lnTo>
                    <a:lnTo>
                      <a:pt x="577" y="793"/>
                    </a:lnTo>
                    <a:lnTo>
                      <a:pt x="568" y="804"/>
                    </a:lnTo>
                    <a:lnTo>
                      <a:pt x="557" y="815"/>
                    </a:lnTo>
                    <a:lnTo>
                      <a:pt x="562" y="795"/>
                    </a:lnTo>
                    <a:lnTo>
                      <a:pt x="568" y="774"/>
                    </a:lnTo>
                    <a:lnTo>
                      <a:pt x="573" y="754"/>
                    </a:lnTo>
                    <a:lnTo>
                      <a:pt x="577" y="734"/>
                    </a:lnTo>
                    <a:lnTo>
                      <a:pt x="576" y="730"/>
                    </a:lnTo>
                    <a:lnTo>
                      <a:pt x="575" y="726"/>
                    </a:lnTo>
                    <a:lnTo>
                      <a:pt x="570" y="724"/>
                    </a:lnTo>
                    <a:lnTo>
                      <a:pt x="566" y="723"/>
                    </a:lnTo>
                    <a:lnTo>
                      <a:pt x="550" y="735"/>
                    </a:lnTo>
                    <a:lnTo>
                      <a:pt x="534" y="743"/>
                    </a:lnTo>
                    <a:lnTo>
                      <a:pt x="518" y="749"/>
                    </a:lnTo>
                    <a:lnTo>
                      <a:pt x="501" y="750"/>
                    </a:lnTo>
                    <a:lnTo>
                      <a:pt x="483" y="750"/>
                    </a:lnTo>
                    <a:lnTo>
                      <a:pt x="467" y="747"/>
                    </a:lnTo>
                    <a:lnTo>
                      <a:pt x="449" y="742"/>
                    </a:lnTo>
                    <a:lnTo>
                      <a:pt x="433" y="735"/>
                    </a:lnTo>
                    <a:lnTo>
                      <a:pt x="417" y="726"/>
                    </a:lnTo>
                    <a:lnTo>
                      <a:pt x="401" y="716"/>
                    </a:lnTo>
                    <a:lnTo>
                      <a:pt x="386" y="704"/>
                    </a:lnTo>
                    <a:lnTo>
                      <a:pt x="373" y="692"/>
                    </a:lnTo>
                    <a:lnTo>
                      <a:pt x="361" y="678"/>
                    </a:lnTo>
                    <a:lnTo>
                      <a:pt x="350" y="663"/>
                    </a:lnTo>
                    <a:lnTo>
                      <a:pt x="341" y="648"/>
                    </a:lnTo>
                    <a:lnTo>
                      <a:pt x="333" y="633"/>
                    </a:lnTo>
                    <a:lnTo>
                      <a:pt x="320" y="609"/>
                    </a:lnTo>
                    <a:lnTo>
                      <a:pt x="307" y="586"/>
                    </a:lnTo>
                    <a:lnTo>
                      <a:pt x="294" y="562"/>
                    </a:lnTo>
                    <a:lnTo>
                      <a:pt x="281" y="539"/>
                    </a:lnTo>
                    <a:lnTo>
                      <a:pt x="269" y="514"/>
                    </a:lnTo>
                    <a:lnTo>
                      <a:pt x="257" y="490"/>
                    </a:lnTo>
                    <a:lnTo>
                      <a:pt x="248" y="466"/>
                    </a:lnTo>
                    <a:lnTo>
                      <a:pt x="240" y="440"/>
                    </a:lnTo>
                    <a:lnTo>
                      <a:pt x="240" y="432"/>
                    </a:lnTo>
                    <a:lnTo>
                      <a:pt x="249" y="455"/>
                    </a:lnTo>
                    <a:lnTo>
                      <a:pt x="260" y="479"/>
                    </a:lnTo>
                    <a:lnTo>
                      <a:pt x="269" y="502"/>
                    </a:lnTo>
                    <a:lnTo>
                      <a:pt x="281" y="527"/>
                    </a:lnTo>
                    <a:lnTo>
                      <a:pt x="292" y="551"/>
                    </a:lnTo>
                    <a:lnTo>
                      <a:pt x="304" y="574"/>
                    </a:lnTo>
                    <a:lnTo>
                      <a:pt x="318" y="597"/>
                    </a:lnTo>
                    <a:lnTo>
                      <a:pt x="333" y="619"/>
                    </a:lnTo>
                    <a:lnTo>
                      <a:pt x="347" y="639"/>
                    </a:lnTo>
                    <a:lnTo>
                      <a:pt x="365" y="659"/>
                    </a:lnTo>
                    <a:lnTo>
                      <a:pt x="382" y="677"/>
                    </a:lnTo>
                    <a:lnTo>
                      <a:pt x="402" y="693"/>
                    </a:lnTo>
                    <a:lnTo>
                      <a:pt x="424" y="707"/>
                    </a:lnTo>
                    <a:lnTo>
                      <a:pt x="447" y="719"/>
                    </a:lnTo>
                    <a:lnTo>
                      <a:pt x="471" y="727"/>
                    </a:lnTo>
                    <a:lnTo>
                      <a:pt x="498" y="734"/>
                    </a:lnTo>
                    <a:lnTo>
                      <a:pt x="517" y="730"/>
                    </a:lnTo>
                    <a:lnTo>
                      <a:pt x="533" y="723"/>
                    </a:lnTo>
                    <a:lnTo>
                      <a:pt x="549" y="712"/>
                    </a:lnTo>
                    <a:lnTo>
                      <a:pt x="562" y="698"/>
                    </a:lnTo>
                    <a:lnTo>
                      <a:pt x="576" y="684"/>
                    </a:lnTo>
                    <a:lnTo>
                      <a:pt x="589" y="667"/>
                    </a:lnTo>
                    <a:lnTo>
                      <a:pt x="601" y="652"/>
                    </a:lnTo>
                    <a:lnTo>
                      <a:pt x="614" y="639"/>
                    </a:lnTo>
                    <a:lnTo>
                      <a:pt x="627" y="609"/>
                    </a:lnTo>
                    <a:lnTo>
                      <a:pt x="627" y="577"/>
                    </a:lnTo>
                    <a:lnTo>
                      <a:pt x="618" y="544"/>
                    </a:lnTo>
                    <a:lnTo>
                      <a:pt x="607" y="516"/>
                    </a:lnTo>
                    <a:lnTo>
                      <a:pt x="601" y="505"/>
                    </a:lnTo>
                    <a:lnTo>
                      <a:pt x="595" y="494"/>
                    </a:lnTo>
                    <a:lnTo>
                      <a:pt x="588" y="483"/>
                    </a:lnTo>
                    <a:lnTo>
                      <a:pt x="580" y="472"/>
                    </a:lnTo>
                    <a:lnTo>
                      <a:pt x="572" y="462"/>
                    </a:lnTo>
                    <a:lnTo>
                      <a:pt x="562" y="452"/>
                    </a:lnTo>
                    <a:lnTo>
                      <a:pt x="553" y="444"/>
                    </a:lnTo>
                    <a:lnTo>
                      <a:pt x="542" y="436"/>
                    </a:lnTo>
                    <a:lnTo>
                      <a:pt x="540" y="437"/>
                    </a:lnTo>
                    <a:lnTo>
                      <a:pt x="536" y="439"/>
                    </a:lnTo>
                    <a:lnTo>
                      <a:pt x="531" y="440"/>
                    </a:lnTo>
                    <a:lnTo>
                      <a:pt x="529" y="440"/>
                    </a:lnTo>
                    <a:lnTo>
                      <a:pt x="527" y="451"/>
                    </a:lnTo>
                    <a:lnTo>
                      <a:pt x="527" y="463"/>
                    </a:lnTo>
                    <a:lnTo>
                      <a:pt x="527" y="475"/>
                    </a:lnTo>
                    <a:lnTo>
                      <a:pt x="526" y="489"/>
                    </a:lnTo>
                    <a:lnTo>
                      <a:pt x="509" y="451"/>
                    </a:lnTo>
                    <a:lnTo>
                      <a:pt x="488" y="414"/>
                    </a:lnTo>
                    <a:lnTo>
                      <a:pt x="467" y="380"/>
                    </a:lnTo>
                    <a:lnTo>
                      <a:pt x="443" y="347"/>
                    </a:lnTo>
                    <a:lnTo>
                      <a:pt x="417" y="314"/>
                    </a:lnTo>
                    <a:lnTo>
                      <a:pt x="388" y="284"/>
                    </a:lnTo>
                    <a:lnTo>
                      <a:pt x="357" y="257"/>
                    </a:lnTo>
                    <a:lnTo>
                      <a:pt x="322" y="232"/>
                    </a:lnTo>
                    <a:lnTo>
                      <a:pt x="303" y="222"/>
                    </a:lnTo>
                    <a:lnTo>
                      <a:pt x="284" y="214"/>
                    </a:lnTo>
                    <a:lnTo>
                      <a:pt x="264" y="207"/>
                    </a:lnTo>
                    <a:lnTo>
                      <a:pt x="244" y="203"/>
                    </a:lnTo>
                    <a:lnTo>
                      <a:pt x="224" y="200"/>
                    </a:lnTo>
                    <a:lnTo>
                      <a:pt x="202" y="198"/>
                    </a:lnTo>
                    <a:lnTo>
                      <a:pt x="182" y="198"/>
                    </a:lnTo>
                    <a:lnTo>
                      <a:pt x="162" y="199"/>
                    </a:lnTo>
                    <a:lnTo>
                      <a:pt x="140" y="200"/>
                    </a:lnTo>
                    <a:lnTo>
                      <a:pt x="120" y="204"/>
                    </a:lnTo>
                    <a:lnTo>
                      <a:pt x="99" y="209"/>
                    </a:lnTo>
                    <a:lnTo>
                      <a:pt x="78" y="213"/>
                    </a:lnTo>
                    <a:lnTo>
                      <a:pt x="58" y="218"/>
                    </a:lnTo>
                    <a:lnTo>
                      <a:pt x="38" y="225"/>
                    </a:lnTo>
                    <a:lnTo>
                      <a:pt x="19" y="232"/>
                    </a:lnTo>
                    <a:lnTo>
                      <a:pt x="0" y="238"/>
                    </a:lnTo>
                    <a:lnTo>
                      <a:pt x="2" y="227"/>
                    </a:lnTo>
                    <a:lnTo>
                      <a:pt x="3" y="218"/>
                    </a:lnTo>
                    <a:lnTo>
                      <a:pt x="6" y="209"/>
                    </a:lnTo>
                    <a:lnTo>
                      <a:pt x="13" y="202"/>
                    </a:lnTo>
                    <a:lnTo>
                      <a:pt x="27" y="196"/>
                    </a:lnTo>
                    <a:lnTo>
                      <a:pt x="41" y="191"/>
                    </a:lnTo>
                    <a:lnTo>
                      <a:pt x="56" y="184"/>
                    </a:lnTo>
                    <a:lnTo>
                      <a:pt x="70" y="179"/>
                    </a:lnTo>
                    <a:lnTo>
                      <a:pt x="85" y="175"/>
                    </a:lnTo>
                    <a:lnTo>
                      <a:pt x="100" y="169"/>
                    </a:lnTo>
                    <a:lnTo>
                      <a:pt x="115" y="164"/>
                    </a:lnTo>
                    <a:lnTo>
                      <a:pt x="131" y="160"/>
                    </a:lnTo>
                    <a:lnTo>
                      <a:pt x="146" y="156"/>
                    </a:lnTo>
                    <a:lnTo>
                      <a:pt x="162" y="153"/>
                    </a:lnTo>
                    <a:lnTo>
                      <a:pt x="177" y="149"/>
                    </a:lnTo>
                    <a:lnTo>
                      <a:pt x="193" y="146"/>
                    </a:lnTo>
                    <a:lnTo>
                      <a:pt x="207" y="145"/>
                    </a:lnTo>
                    <a:lnTo>
                      <a:pt x="224" y="142"/>
                    </a:lnTo>
                    <a:lnTo>
                      <a:pt x="238" y="141"/>
                    </a:lnTo>
                    <a:lnTo>
                      <a:pt x="255" y="141"/>
                    </a:lnTo>
                    <a:lnTo>
                      <a:pt x="280" y="142"/>
                    </a:lnTo>
                    <a:lnTo>
                      <a:pt x="304" y="146"/>
                    </a:lnTo>
                    <a:lnTo>
                      <a:pt x="328" y="152"/>
                    </a:lnTo>
                    <a:lnTo>
                      <a:pt x="351" y="160"/>
                    </a:lnTo>
                    <a:lnTo>
                      <a:pt x="373" y="171"/>
                    </a:lnTo>
                    <a:lnTo>
                      <a:pt x="394" y="183"/>
                    </a:lnTo>
                    <a:lnTo>
                      <a:pt x="416" y="196"/>
                    </a:lnTo>
                    <a:lnTo>
                      <a:pt x="437" y="210"/>
                    </a:lnTo>
                    <a:lnTo>
                      <a:pt x="458" y="226"/>
                    </a:lnTo>
                    <a:lnTo>
                      <a:pt x="476" y="242"/>
                    </a:lnTo>
                    <a:lnTo>
                      <a:pt x="497" y="260"/>
                    </a:lnTo>
                    <a:lnTo>
                      <a:pt x="515" y="278"/>
                    </a:lnTo>
                    <a:lnTo>
                      <a:pt x="534" y="297"/>
                    </a:lnTo>
                    <a:lnTo>
                      <a:pt x="553" y="314"/>
                    </a:lnTo>
                    <a:lnTo>
                      <a:pt x="572" y="332"/>
                    </a:lnTo>
                    <a:lnTo>
                      <a:pt x="591" y="349"/>
                    </a:lnTo>
                    <a:lnTo>
                      <a:pt x="597" y="347"/>
                    </a:lnTo>
                    <a:lnTo>
                      <a:pt x="603" y="343"/>
                    </a:lnTo>
                    <a:lnTo>
                      <a:pt x="609" y="340"/>
                    </a:lnTo>
                    <a:lnTo>
                      <a:pt x="615" y="340"/>
                    </a:lnTo>
                    <a:lnTo>
                      <a:pt x="624" y="353"/>
                    </a:lnTo>
                    <a:lnTo>
                      <a:pt x="635" y="367"/>
                    </a:lnTo>
                    <a:lnTo>
                      <a:pt x="643" y="380"/>
                    </a:lnTo>
                    <a:lnTo>
                      <a:pt x="651" y="394"/>
                    </a:lnTo>
                    <a:lnTo>
                      <a:pt x="655" y="395"/>
                    </a:lnTo>
                    <a:lnTo>
                      <a:pt x="659" y="397"/>
                    </a:lnTo>
                    <a:lnTo>
                      <a:pt x="663" y="397"/>
                    </a:lnTo>
                    <a:lnTo>
                      <a:pt x="666" y="397"/>
                    </a:lnTo>
                    <a:lnTo>
                      <a:pt x="665" y="379"/>
                    </a:lnTo>
                    <a:lnTo>
                      <a:pt x="658" y="361"/>
                    </a:lnTo>
                    <a:lnTo>
                      <a:pt x="648" y="347"/>
                    </a:lnTo>
                    <a:lnTo>
                      <a:pt x="636" y="332"/>
                    </a:lnTo>
                    <a:lnTo>
                      <a:pt x="630" y="326"/>
                    </a:lnTo>
                    <a:lnTo>
                      <a:pt x="624" y="321"/>
                    </a:lnTo>
                    <a:lnTo>
                      <a:pt x="618" y="317"/>
                    </a:lnTo>
                    <a:lnTo>
                      <a:pt x="611" y="314"/>
                    </a:lnTo>
                    <a:lnTo>
                      <a:pt x="607" y="317"/>
                    </a:lnTo>
                    <a:lnTo>
                      <a:pt x="601" y="317"/>
                    </a:lnTo>
                    <a:lnTo>
                      <a:pt x="596" y="317"/>
                    </a:lnTo>
                    <a:lnTo>
                      <a:pt x="593" y="321"/>
                    </a:lnTo>
                    <a:lnTo>
                      <a:pt x="579" y="305"/>
                    </a:lnTo>
                    <a:lnTo>
                      <a:pt x="562" y="290"/>
                    </a:lnTo>
                    <a:lnTo>
                      <a:pt x="546" y="274"/>
                    </a:lnTo>
                    <a:lnTo>
                      <a:pt x="530" y="259"/>
                    </a:lnTo>
                    <a:lnTo>
                      <a:pt x="514" y="244"/>
                    </a:lnTo>
                    <a:lnTo>
                      <a:pt x="497" y="229"/>
                    </a:lnTo>
                    <a:lnTo>
                      <a:pt x="479" y="215"/>
                    </a:lnTo>
                    <a:lnTo>
                      <a:pt x="462" y="200"/>
                    </a:lnTo>
                    <a:lnTo>
                      <a:pt x="444" y="187"/>
                    </a:lnTo>
                    <a:lnTo>
                      <a:pt x="427" y="175"/>
                    </a:lnTo>
                    <a:lnTo>
                      <a:pt x="408" y="161"/>
                    </a:lnTo>
                    <a:lnTo>
                      <a:pt x="390" y="149"/>
                    </a:lnTo>
                    <a:lnTo>
                      <a:pt x="371" y="137"/>
                    </a:lnTo>
                    <a:lnTo>
                      <a:pt x="353" y="126"/>
                    </a:lnTo>
                    <a:lnTo>
                      <a:pt x="335" y="115"/>
                    </a:lnTo>
                    <a:lnTo>
                      <a:pt x="316" y="104"/>
                    </a:lnTo>
                    <a:lnTo>
                      <a:pt x="304" y="100"/>
                    </a:lnTo>
                    <a:lnTo>
                      <a:pt x="292" y="96"/>
                    </a:lnTo>
                    <a:lnTo>
                      <a:pt x="279" y="94"/>
                    </a:lnTo>
                    <a:lnTo>
                      <a:pt x="267" y="91"/>
                    </a:lnTo>
                    <a:lnTo>
                      <a:pt x="253" y="89"/>
                    </a:lnTo>
                    <a:lnTo>
                      <a:pt x="241" y="89"/>
                    </a:lnTo>
                    <a:lnTo>
                      <a:pt x="228" y="89"/>
                    </a:lnTo>
                    <a:lnTo>
                      <a:pt x="216" y="91"/>
                    </a:lnTo>
                    <a:lnTo>
                      <a:pt x="206" y="0"/>
                    </a:lnTo>
                    <a:lnTo>
                      <a:pt x="225" y="3"/>
                    </a:lnTo>
                    <a:lnTo>
                      <a:pt x="244" y="4"/>
                    </a:lnTo>
                    <a:lnTo>
                      <a:pt x="261" y="8"/>
                    </a:lnTo>
                    <a:lnTo>
                      <a:pt x="280" y="11"/>
                    </a:lnTo>
                    <a:lnTo>
                      <a:pt x="298" y="15"/>
                    </a:lnTo>
                    <a:lnTo>
                      <a:pt x="316" y="19"/>
                    </a:lnTo>
                    <a:lnTo>
                      <a:pt x="334" y="25"/>
                    </a:lnTo>
                    <a:lnTo>
                      <a:pt x="353" y="30"/>
                    </a:lnTo>
                    <a:lnTo>
                      <a:pt x="370" y="35"/>
                    </a:lnTo>
                    <a:lnTo>
                      <a:pt x="388" y="41"/>
                    </a:lnTo>
                    <a:lnTo>
                      <a:pt x="405" y="48"/>
                    </a:lnTo>
                    <a:lnTo>
                      <a:pt x="423" y="54"/>
                    </a:lnTo>
                    <a:lnTo>
                      <a:pt x="440" y="61"/>
                    </a:lnTo>
                    <a:lnTo>
                      <a:pt x="458" y="68"/>
                    </a:lnTo>
                    <a:lnTo>
                      <a:pt x="474" y="75"/>
                    </a:lnTo>
                    <a:lnTo>
                      <a:pt x="491" y="83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  <p:sp>
            <p:nvSpPr>
              <p:cNvPr id="24641" name="Freeform 42"/>
              <p:cNvSpPr>
                <a:spLocks/>
              </p:cNvSpPr>
              <p:nvPr/>
            </p:nvSpPr>
            <p:spPr bwMode="auto">
              <a:xfrm rot="3207532" flipH="1">
                <a:off x="5750569" y="4052374"/>
                <a:ext cx="249238" cy="58738"/>
              </a:xfrm>
              <a:custGeom>
                <a:avLst/>
                <a:gdLst>
                  <a:gd name="T0" fmla="*/ 2147483647 w 314"/>
                  <a:gd name="T1" fmla="*/ 2147483647 h 73"/>
                  <a:gd name="T2" fmla="*/ 2147483647 w 314"/>
                  <a:gd name="T3" fmla="*/ 2147483647 h 73"/>
                  <a:gd name="T4" fmla="*/ 2147483647 w 314"/>
                  <a:gd name="T5" fmla="*/ 2147483647 h 73"/>
                  <a:gd name="T6" fmla="*/ 2147483647 w 314"/>
                  <a:gd name="T7" fmla="*/ 2147483647 h 73"/>
                  <a:gd name="T8" fmla="*/ 2147483647 w 314"/>
                  <a:gd name="T9" fmla="*/ 2147483647 h 73"/>
                  <a:gd name="T10" fmla="*/ 2147483647 w 314"/>
                  <a:gd name="T11" fmla="*/ 2147483647 h 73"/>
                  <a:gd name="T12" fmla="*/ 2147483647 w 314"/>
                  <a:gd name="T13" fmla="*/ 2147483647 h 73"/>
                  <a:gd name="T14" fmla="*/ 2147483647 w 314"/>
                  <a:gd name="T15" fmla="*/ 2147483647 h 73"/>
                  <a:gd name="T16" fmla="*/ 2147483647 w 314"/>
                  <a:gd name="T17" fmla="*/ 2147483647 h 73"/>
                  <a:gd name="T18" fmla="*/ 2147483647 w 314"/>
                  <a:gd name="T19" fmla="*/ 2147483647 h 73"/>
                  <a:gd name="T20" fmla="*/ 2147483647 w 314"/>
                  <a:gd name="T21" fmla="*/ 2147483647 h 73"/>
                  <a:gd name="T22" fmla="*/ 2147483647 w 314"/>
                  <a:gd name="T23" fmla="*/ 2147483647 h 73"/>
                  <a:gd name="T24" fmla="*/ 2147483647 w 314"/>
                  <a:gd name="T25" fmla="*/ 2147483647 h 73"/>
                  <a:gd name="T26" fmla="*/ 2147483647 w 314"/>
                  <a:gd name="T27" fmla="*/ 2147483647 h 73"/>
                  <a:gd name="T28" fmla="*/ 2147483647 w 314"/>
                  <a:gd name="T29" fmla="*/ 2147483647 h 73"/>
                  <a:gd name="T30" fmla="*/ 2147483647 w 314"/>
                  <a:gd name="T31" fmla="*/ 2147483647 h 73"/>
                  <a:gd name="T32" fmla="*/ 2147483647 w 314"/>
                  <a:gd name="T33" fmla="*/ 2147483647 h 73"/>
                  <a:gd name="T34" fmla="*/ 0 w 314"/>
                  <a:gd name="T35" fmla="*/ 2147483647 h 73"/>
                  <a:gd name="T36" fmla="*/ 2147483647 w 314"/>
                  <a:gd name="T37" fmla="*/ 0 h 73"/>
                  <a:gd name="T38" fmla="*/ 2147483647 w 314"/>
                  <a:gd name="T39" fmla="*/ 2147483647 h 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14"/>
                  <a:gd name="T61" fmla="*/ 0 h 73"/>
                  <a:gd name="T62" fmla="*/ 314 w 314"/>
                  <a:gd name="T63" fmla="*/ 73 h 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14" h="73">
                    <a:moveTo>
                      <a:pt x="314" y="45"/>
                    </a:moveTo>
                    <a:lnTo>
                      <a:pt x="295" y="46"/>
                    </a:lnTo>
                    <a:lnTo>
                      <a:pt x="276" y="49"/>
                    </a:lnTo>
                    <a:lnTo>
                      <a:pt x="257" y="52"/>
                    </a:lnTo>
                    <a:lnTo>
                      <a:pt x="238" y="53"/>
                    </a:lnTo>
                    <a:lnTo>
                      <a:pt x="220" y="56"/>
                    </a:lnTo>
                    <a:lnTo>
                      <a:pt x="201" y="58"/>
                    </a:lnTo>
                    <a:lnTo>
                      <a:pt x="181" y="61"/>
                    </a:lnTo>
                    <a:lnTo>
                      <a:pt x="162" y="62"/>
                    </a:lnTo>
                    <a:lnTo>
                      <a:pt x="143" y="65"/>
                    </a:lnTo>
                    <a:lnTo>
                      <a:pt x="123" y="68"/>
                    </a:lnTo>
                    <a:lnTo>
                      <a:pt x="104" y="69"/>
                    </a:lnTo>
                    <a:lnTo>
                      <a:pt x="85" y="71"/>
                    </a:lnTo>
                    <a:lnTo>
                      <a:pt x="65" y="72"/>
                    </a:lnTo>
                    <a:lnTo>
                      <a:pt x="46" y="73"/>
                    </a:lnTo>
                    <a:lnTo>
                      <a:pt x="26" y="73"/>
                    </a:lnTo>
                    <a:lnTo>
                      <a:pt x="7" y="73"/>
                    </a:lnTo>
                    <a:lnTo>
                      <a:pt x="0" y="37"/>
                    </a:lnTo>
                    <a:lnTo>
                      <a:pt x="88" y="0"/>
                    </a:lnTo>
                    <a:lnTo>
                      <a:pt x="314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ca-ES"/>
              </a:p>
            </p:txBody>
          </p:sp>
        </p:grpSp>
        <p:pic>
          <p:nvPicPr>
            <p:cNvPr id="24590" name="Picture 4" descr="C:\Documents and Settings\dzammerini\Escritorio\Presentazioni\immagini\maiale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57950" y="1067981"/>
              <a:ext cx="1238248" cy="789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Rectangle 2"/>
          <p:cNvSpPr txBox="1">
            <a:spLocks noChangeArrowheads="1"/>
          </p:cNvSpPr>
          <p:nvPr/>
        </p:nvSpPr>
        <p:spPr bwMode="auto">
          <a:xfrm>
            <a:off x="2000250" y="857250"/>
            <a:ext cx="65532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  <a:t>Consumers’ concerns</a:t>
            </a:r>
            <a:br>
              <a:rPr lang="en-GB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</a:br>
            <a:endParaRPr lang="en-GB" b="1" kern="0" dirty="0">
              <a:solidFill>
                <a:srgbClr val="BE1238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4583" name="Agrupa 63"/>
          <p:cNvGrpSpPr>
            <a:grpSpLocks/>
          </p:cNvGrpSpPr>
          <p:nvPr/>
        </p:nvGrpSpPr>
        <p:grpSpPr bwMode="auto">
          <a:xfrm>
            <a:off x="427038" y="1357313"/>
            <a:ext cx="1287462" cy="3643312"/>
            <a:chOff x="427339" y="1357298"/>
            <a:chExt cx="1287141" cy="3643338"/>
          </a:xfrm>
        </p:grpSpPr>
        <p:grpSp>
          <p:nvGrpSpPr>
            <p:cNvPr id="24585" name="Agrupa 63"/>
            <p:cNvGrpSpPr>
              <a:grpSpLocks/>
            </p:cNvGrpSpPr>
            <p:nvPr/>
          </p:nvGrpSpPr>
          <p:grpSpPr bwMode="auto">
            <a:xfrm>
              <a:off x="427339" y="1357298"/>
              <a:ext cx="1287141" cy="3643338"/>
              <a:chOff x="427339" y="1357298"/>
              <a:chExt cx="1287141" cy="3643338"/>
            </a:xfrm>
          </p:grpSpPr>
          <p:pic>
            <p:nvPicPr>
              <p:cNvPr id="24587" name="Picture 3" descr="C:\Documents and Settings\dzammerini\Escritorio\Presentazioni\immagini\consumer-choice-512-x-341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7339" y="1357298"/>
                <a:ext cx="1287141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88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8596" y="4071942"/>
                <a:ext cx="1238259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586" name="Picture 1" descr="C:\Documents and Settings\dzammerini\Escritorio\Presentazioni\immagini\dibuix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7731" y="2571744"/>
              <a:ext cx="1195311" cy="1063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/>
              <a:t>The</a:t>
            </a:r>
            <a:r>
              <a:rPr lang="es-ES_tradnl" smtClean="0"/>
              <a:t> </a:t>
            </a:r>
            <a:r>
              <a:rPr lang="en-GB" smtClean="0"/>
              <a:t>challenges for researchers</a:t>
            </a:r>
          </a:p>
        </p:txBody>
      </p:sp>
      <p:sp>
        <p:nvSpPr>
          <p:cNvPr id="25603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0" y="3500452"/>
            <a:ext cx="7000875" cy="1214432"/>
          </a:xfrm>
        </p:spPr>
        <p:txBody>
          <a:bodyPr/>
          <a:lstStyle/>
          <a:p>
            <a:pPr marL="457200" indent="0" algn="ctr"/>
            <a:r>
              <a:rPr lang="en-GB" i="1" dirty="0" smtClean="0">
                <a:solidFill>
                  <a:schemeClr val="tx1"/>
                </a:solidFill>
              </a:rPr>
              <a:t>Promote a </a:t>
            </a:r>
            <a:r>
              <a:rPr lang="en-GB" i="1" dirty="0" smtClean="0">
                <a:solidFill>
                  <a:schemeClr val="tx1"/>
                </a:solidFill>
              </a:rPr>
              <a:t>research programme </a:t>
            </a:r>
            <a:r>
              <a:rPr lang="en-GB" i="1" dirty="0" smtClean="0">
                <a:solidFill>
                  <a:schemeClr val="tx1"/>
                </a:solidFill>
              </a:rPr>
              <a:t>to enhance the eating and nutritional quality of pork at an European </a:t>
            </a:r>
            <a:r>
              <a:rPr lang="en-GB" i="1" dirty="0" smtClean="0">
                <a:solidFill>
                  <a:schemeClr val="tx1"/>
                </a:solidFill>
              </a:rPr>
              <a:t>level including consumer behaviour</a:t>
            </a:r>
            <a:endParaRPr lang="en-GB" i="1" dirty="0" smtClean="0">
              <a:solidFill>
                <a:schemeClr val="tx1"/>
              </a:solidFill>
            </a:endParaRPr>
          </a:p>
          <a:p>
            <a:pPr marL="457200" indent="-457200" algn="ctr"/>
            <a:r>
              <a:rPr lang="en-GB" b="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000250" y="857250"/>
            <a:ext cx="65532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</a:br>
            <a:endParaRPr lang="en-GB" b="1" kern="0" dirty="0">
              <a:solidFill>
                <a:srgbClr val="BE1238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5606" name="Agrupa 11"/>
          <p:cNvGrpSpPr>
            <a:grpSpLocks/>
          </p:cNvGrpSpPr>
          <p:nvPr/>
        </p:nvGrpSpPr>
        <p:grpSpPr bwMode="auto">
          <a:xfrm>
            <a:off x="427038" y="1357313"/>
            <a:ext cx="1287462" cy="3643312"/>
            <a:chOff x="427339" y="1357298"/>
            <a:chExt cx="1287141" cy="3643338"/>
          </a:xfrm>
        </p:grpSpPr>
        <p:grpSp>
          <p:nvGrpSpPr>
            <p:cNvPr id="25608" name="Agrupa 63"/>
            <p:cNvGrpSpPr>
              <a:grpSpLocks/>
            </p:cNvGrpSpPr>
            <p:nvPr/>
          </p:nvGrpSpPr>
          <p:grpSpPr bwMode="auto">
            <a:xfrm>
              <a:off x="427339" y="1357298"/>
              <a:ext cx="1287141" cy="3643338"/>
              <a:chOff x="427339" y="1357298"/>
              <a:chExt cx="1287141" cy="3643338"/>
            </a:xfrm>
          </p:grpSpPr>
          <p:pic>
            <p:nvPicPr>
              <p:cNvPr id="25610" name="Picture 3" descr="C:\Documents and Settings\dzammerini\Escritorio\Presentazioni\immagini\consumer-choice-512-x-341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27339" y="1357298"/>
                <a:ext cx="1287141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1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8596" y="4071942"/>
                <a:ext cx="1238259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609" name="Picture 1" descr="C:\Documents and Settings\dzammerini\Escritorio\Presentazioni\immagini\dibuix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7731" y="2571744"/>
              <a:ext cx="1195311" cy="1063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7" name="QuadreDeText 11"/>
          <p:cNvSpPr txBox="1">
            <a:spLocks noChangeArrowheads="1"/>
          </p:cNvSpPr>
          <p:nvPr/>
        </p:nvSpPr>
        <p:spPr bwMode="auto">
          <a:xfrm>
            <a:off x="3714744" y="2110079"/>
            <a:ext cx="3260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b="1" dirty="0" smtClean="0"/>
              <a:t>FUTURE WORKS???</a:t>
            </a:r>
            <a:endParaRPr lang="ca-ES" b="1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52650" y="1009650"/>
            <a:ext cx="65532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  <a:t>Consumers’ concerns</a:t>
            </a:r>
            <a:br>
              <a:rPr lang="en-GB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</a:br>
            <a:endParaRPr lang="en-GB" b="1" kern="0" dirty="0">
              <a:solidFill>
                <a:srgbClr val="BE1238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/>
              <a:t>The</a:t>
            </a:r>
            <a:r>
              <a:rPr lang="es-ES_tradnl" smtClean="0"/>
              <a:t> </a:t>
            </a:r>
            <a:r>
              <a:rPr lang="en-GB" smtClean="0"/>
              <a:t>challenges for researchers</a:t>
            </a:r>
          </a:p>
        </p:txBody>
      </p:sp>
      <p:sp>
        <p:nvSpPr>
          <p:cNvPr id="25603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000250" y="857250"/>
            <a:ext cx="65532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</a:br>
            <a:endParaRPr lang="en-GB" b="1" kern="0" dirty="0">
              <a:solidFill>
                <a:srgbClr val="BE123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Imatge 1" descr="Jarrete de Corde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7724"/>
            <a:ext cx="8715436" cy="630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QuadreDeText 15"/>
          <p:cNvSpPr txBox="1"/>
          <p:nvPr/>
        </p:nvSpPr>
        <p:spPr>
          <a:xfrm>
            <a:off x="3000364" y="35716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</a:t>
            </a:r>
            <a:r>
              <a:rPr lang="en-GB" b="1" dirty="0" smtClean="0"/>
              <a:t>aute cuisine at home!!!</a:t>
            </a:r>
            <a:endParaRPr lang="en-GB" b="1" dirty="0"/>
          </a:p>
        </p:txBody>
      </p:sp>
      <p:sp>
        <p:nvSpPr>
          <p:cNvPr id="17" name="QuadreDeText 5"/>
          <p:cNvSpPr txBox="1">
            <a:spLocks noChangeArrowheads="1"/>
          </p:cNvSpPr>
          <p:nvPr/>
        </p:nvSpPr>
        <p:spPr bwMode="auto">
          <a:xfrm>
            <a:off x="1380928" y="1142984"/>
            <a:ext cx="7048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 smtClean="0"/>
              <a:t>Must we renounce to have pork in haute cuisine ?</a:t>
            </a:r>
            <a:endParaRPr lang="en-GB" i="1" dirty="0"/>
          </a:p>
        </p:txBody>
      </p:sp>
      <p:sp>
        <p:nvSpPr>
          <p:cNvPr id="18" name="QuadreDeText 4"/>
          <p:cNvSpPr txBox="1">
            <a:spLocks noChangeArrowheads="1"/>
          </p:cNvSpPr>
          <p:nvPr/>
        </p:nvSpPr>
        <p:spPr bwMode="auto">
          <a:xfrm>
            <a:off x="1285852" y="5572140"/>
            <a:ext cx="4312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 smtClean="0">
                <a:solidFill>
                  <a:srgbClr val="C00000"/>
                </a:solidFill>
              </a:rPr>
              <a:t>Need for new branding culture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dirty="0" smtClean="0"/>
              <a:t>The</a:t>
            </a:r>
            <a:r>
              <a:rPr lang="es-ES_tradnl" dirty="0" smtClean="0"/>
              <a:t> </a:t>
            </a:r>
            <a:r>
              <a:rPr lang="en-GB" dirty="0" smtClean="0"/>
              <a:t>challenges for researchers</a:t>
            </a:r>
          </a:p>
        </p:txBody>
      </p:sp>
      <p:sp>
        <p:nvSpPr>
          <p:cNvPr id="9219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dirty="0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9220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 situation</a:t>
            </a:r>
          </a:p>
        </p:txBody>
      </p:sp>
      <p:sp>
        <p:nvSpPr>
          <p:cNvPr id="11" name="Subtítol 2"/>
          <p:cNvSpPr txBox="1">
            <a:spLocks/>
          </p:cNvSpPr>
          <p:nvPr/>
        </p:nvSpPr>
        <p:spPr bwMode="auto">
          <a:xfrm>
            <a:off x="2209800" y="1524000"/>
            <a:ext cx="6791325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Research on boar taint has been carried for decades!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000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Different kind of funded research projects: national, European and private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000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At present we have a wide knowledge of this complex issue: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PIGCAS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ALCASDE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SABRE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/>
              <a:t>The</a:t>
            </a:r>
            <a:r>
              <a:rPr lang="es-ES_tradnl" smtClean="0"/>
              <a:t> </a:t>
            </a:r>
            <a:r>
              <a:rPr lang="en-GB" smtClean="0"/>
              <a:t>challenges for researchers</a:t>
            </a:r>
          </a:p>
        </p:txBody>
      </p:sp>
      <p:sp>
        <p:nvSpPr>
          <p:cNvPr id="25603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000250" y="857250"/>
            <a:ext cx="65532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</a:br>
            <a:endParaRPr lang="en-GB" b="1" kern="0" dirty="0">
              <a:solidFill>
                <a:srgbClr val="BE12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43108" y="428604"/>
            <a:ext cx="65532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b="1" kern="0" dirty="0" smtClean="0">
                <a:solidFill>
                  <a:srgbClr val="BE1238"/>
                </a:solidFill>
                <a:latin typeface="+mj-lt"/>
                <a:ea typeface="+mj-ea"/>
                <a:cs typeface="+mj-cs"/>
              </a:rPr>
              <a:t>ALTERNATIVE PRODUCTION SYSTEMS</a:t>
            </a:r>
            <a:endParaRPr lang="en-GB" b="1" kern="0" dirty="0">
              <a:solidFill>
                <a:srgbClr val="BE12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214546" y="5715000"/>
            <a:ext cx="66103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1800"/>
              </a:spcBef>
            </a:pPr>
            <a:r>
              <a:rPr lang="en-US" sz="1400" dirty="0"/>
              <a:t>Apart from sensory quality, meat and meat products from Mediterranean breeds have an added value related to their particular production system and to a cultural and regional tradition.</a:t>
            </a:r>
          </a:p>
        </p:txBody>
      </p:sp>
      <p:pic>
        <p:nvPicPr>
          <p:cNvPr id="16" name="Picture 11" descr="Mallorca 13-15 nov 06 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4092" y="1131888"/>
            <a:ext cx="3062288" cy="2297112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4" descr="DSC00005"/>
          <p:cNvPicPr>
            <a:picLocks noChangeAspect="1" noChangeArrowheads="1"/>
          </p:cNvPicPr>
          <p:nvPr/>
        </p:nvPicPr>
        <p:blipFill>
          <a:blip r:embed="rId3"/>
          <a:srcRect t="34657" b="10698"/>
          <a:stretch>
            <a:fillRect/>
          </a:stretch>
        </p:blipFill>
        <p:spPr bwMode="auto">
          <a:xfrm>
            <a:off x="5475288" y="1285875"/>
            <a:ext cx="3135312" cy="1285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13" descr="C:\Joel\Fotos\Fotos PNM\Fotos PNM juny 09\IMG_28131.jpg"/>
          <p:cNvPicPr>
            <a:picLocks noChangeAspect="1" noChangeArrowheads="1"/>
          </p:cNvPicPr>
          <p:nvPr/>
        </p:nvPicPr>
        <p:blipFill>
          <a:blip r:embed="rId4"/>
          <a:srcRect l="4739" b="4845"/>
          <a:stretch>
            <a:fillRect/>
          </a:stretch>
        </p:blipFill>
        <p:spPr bwMode="auto">
          <a:xfrm>
            <a:off x="4643438" y="3500450"/>
            <a:ext cx="43068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http://sopardetontos.files.wordpress.com/2007/09/sobrassada-plato2.jpg"/>
          <p:cNvPicPr>
            <a:picLocks noChangeAspect="1" noChangeArrowheads="1"/>
          </p:cNvPicPr>
          <p:nvPr/>
        </p:nvPicPr>
        <p:blipFill>
          <a:blip r:embed="rId5"/>
          <a:srcRect t="4959" r="20512"/>
          <a:stretch>
            <a:fillRect/>
          </a:stretch>
        </p:blipFill>
        <p:spPr bwMode="auto">
          <a:xfrm>
            <a:off x="2259011" y="3614752"/>
            <a:ext cx="21701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QuadreDeText 19"/>
          <p:cNvSpPr txBox="1"/>
          <p:nvPr/>
        </p:nvSpPr>
        <p:spPr>
          <a:xfrm>
            <a:off x="214282" y="1525020"/>
            <a:ext cx="1714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Iberic</a:t>
            </a:r>
            <a:r>
              <a:rPr lang="en-GB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Majorcan Black, </a:t>
            </a:r>
            <a:r>
              <a:rPr lang="en-GB" dirty="0" err="1" smtClean="0">
                <a:solidFill>
                  <a:schemeClr val="bg1"/>
                </a:solidFill>
              </a:rPr>
              <a:t>Alentejano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Cinta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Senese</a:t>
            </a:r>
            <a:r>
              <a:rPr lang="en-GB" dirty="0" smtClean="0">
                <a:solidFill>
                  <a:schemeClr val="bg1"/>
                </a:solidFill>
              </a:rPr>
              <a:t>, Nero </a:t>
            </a:r>
            <a:r>
              <a:rPr lang="en-GB" dirty="0" err="1" smtClean="0">
                <a:solidFill>
                  <a:schemeClr val="bg1"/>
                </a:solidFill>
              </a:rPr>
              <a:t>Siciliano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/>
              <a:t>The</a:t>
            </a:r>
            <a:r>
              <a:rPr lang="es-ES_tradnl" smtClean="0"/>
              <a:t> </a:t>
            </a:r>
            <a:r>
              <a:rPr lang="en-GB" smtClean="0"/>
              <a:t>challenges for researchers</a:t>
            </a:r>
          </a:p>
        </p:txBody>
      </p:sp>
      <p:sp>
        <p:nvSpPr>
          <p:cNvPr id="25603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0" y="1785940"/>
            <a:ext cx="7000875" cy="1571622"/>
          </a:xfrm>
        </p:spPr>
        <p:txBody>
          <a:bodyPr/>
          <a:lstStyle/>
          <a:p>
            <a:pPr marL="457200" indent="0" algn="ctr"/>
            <a:r>
              <a:rPr lang="en-US" i="1" dirty="0" smtClean="0">
                <a:solidFill>
                  <a:schemeClr val="tx1"/>
                </a:solidFill>
              </a:rPr>
              <a:t>WHAT IS THE SOLUTION FOR THESE</a:t>
            </a:r>
          </a:p>
          <a:p>
            <a:pPr marL="457200" indent="0" algn="ctr"/>
            <a:r>
              <a:rPr lang="en-US" i="1" dirty="0" smtClean="0">
                <a:solidFill>
                  <a:schemeClr val="tx1"/>
                </a:solidFill>
              </a:rPr>
              <a:t>PRODUCTION SYSTEMS TO KEEP </a:t>
            </a:r>
          </a:p>
          <a:p>
            <a:pPr marL="457200" indent="0" algn="ctr"/>
            <a:r>
              <a:rPr lang="en-US" i="1" dirty="0" smtClean="0">
                <a:solidFill>
                  <a:schemeClr val="tx1"/>
                </a:solidFill>
              </a:rPr>
              <a:t>THEIR QUALITY: ETHICAL, NUTRITIONAL, </a:t>
            </a:r>
          </a:p>
          <a:p>
            <a:pPr marL="457200" indent="0" algn="ctr"/>
            <a:r>
              <a:rPr lang="en-US" i="1" dirty="0" smtClean="0">
                <a:solidFill>
                  <a:schemeClr val="tx1"/>
                </a:solidFill>
              </a:rPr>
              <a:t>SENSORY...????</a:t>
            </a:r>
          </a:p>
          <a:p>
            <a:pPr marL="457200" indent="-457200" algn="ctr"/>
            <a:r>
              <a:rPr lang="en-GB" b="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000250" y="857250"/>
            <a:ext cx="65532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</a:br>
            <a:endParaRPr lang="en-GB" b="1" kern="0" dirty="0">
              <a:solidFill>
                <a:srgbClr val="BE12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143108" y="428604"/>
            <a:ext cx="65532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b="1" kern="0" dirty="0" smtClean="0">
                <a:solidFill>
                  <a:srgbClr val="BE1238"/>
                </a:solidFill>
                <a:latin typeface="+mj-lt"/>
                <a:ea typeface="+mj-ea"/>
                <a:cs typeface="+mj-cs"/>
              </a:rPr>
              <a:t>ALTERNATIVE PRODUCTION SYSTEMS</a:t>
            </a:r>
            <a:endParaRPr lang="en-GB" b="1" kern="0" dirty="0">
              <a:solidFill>
                <a:srgbClr val="BE12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000232" y="3786190"/>
            <a:ext cx="7000875" cy="157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CC0000"/>
                </a:solidFill>
              </a:rPr>
              <a:t> IS IMMUNOCASTRATION THE SOLUTION?</a:t>
            </a:r>
          </a:p>
          <a:p>
            <a:pPr eaLnBrk="0" hangingPunct="0"/>
            <a:endParaRPr lang="en-GB" sz="2000" dirty="0" smtClean="0">
              <a:solidFill>
                <a:srgbClr val="CC0000"/>
              </a:solidFill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CC0000"/>
                </a:solidFill>
              </a:rPr>
              <a:t> IS CASTRATION WITH ANAESTHESIA THE SOLUTION?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/>
              <a:t>The</a:t>
            </a:r>
            <a:r>
              <a:rPr lang="es-ES_tradnl" smtClean="0"/>
              <a:t> </a:t>
            </a:r>
            <a:r>
              <a:rPr lang="en-GB" smtClean="0"/>
              <a:t>challenges for researchers</a:t>
            </a:r>
          </a:p>
        </p:txBody>
      </p:sp>
      <p:sp>
        <p:nvSpPr>
          <p:cNvPr id="29699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0" y="1643063"/>
            <a:ext cx="7000875" cy="4929187"/>
          </a:xfrm>
        </p:spPr>
        <p:txBody>
          <a:bodyPr/>
          <a:lstStyle/>
          <a:p>
            <a:pPr marL="0" indent="0">
              <a:spcAft>
                <a:spcPts val="600"/>
              </a:spcAft>
            </a:pPr>
            <a:r>
              <a:rPr lang="en-GB" b="0" dirty="0" smtClean="0">
                <a:solidFill>
                  <a:schemeClr val="tx1"/>
                </a:solidFill>
              </a:rPr>
              <a:t>- How much the quality is influenced by the production system?</a:t>
            </a:r>
          </a:p>
          <a:p>
            <a:pPr marL="0" indent="0">
              <a:spcAft>
                <a:spcPts val="600"/>
              </a:spcAft>
              <a:buFontTx/>
              <a:buChar char="-"/>
            </a:pPr>
            <a:r>
              <a:rPr lang="en-GB" b="0" dirty="0" smtClean="0">
                <a:solidFill>
                  <a:schemeClr val="tx1"/>
                </a:solidFill>
              </a:rPr>
              <a:t> Is the system of production considered part of the quality of the product by the consumers?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FontTx/>
              <a:buChar char="-"/>
            </a:pPr>
            <a:r>
              <a:rPr lang="en-GB" b="0" dirty="0" smtClean="0">
                <a:solidFill>
                  <a:schemeClr val="tx1"/>
                </a:solidFill>
              </a:rPr>
              <a:t>How traditional systems can avoid boar taint problems after castration ban?</a:t>
            </a:r>
          </a:p>
          <a:p>
            <a:pPr marL="0" indent="0">
              <a:spcAft>
                <a:spcPts val="600"/>
              </a:spcAft>
              <a:buFontTx/>
              <a:buChar char="-"/>
            </a:pPr>
            <a:endParaRPr lang="en-GB" b="0" dirty="0" smtClean="0">
              <a:solidFill>
                <a:schemeClr val="tx1"/>
              </a:solidFill>
            </a:endParaRPr>
          </a:p>
          <a:p>
            <a:pPr marL="0" indent="0" algn="ctr">
              <a:spcAft>
                <a:spcPts val="600"/>
              </a:spcAft>
            </a:pPr>
            <a:r>
              <a:rPr lang="en-US" b="0" dirty="0" smtClean="0">
                <a:solidFill>
                  <a:srgbClr val="BE1238"/>
                </a:solidFill>
              </a:rPr>
              <a:t>The European Declaration on alternatives to surgical castration of pigs foresee a derogation for “</a:t>
            </a:r>
            <a:r>
              <a:rPr lang="en-US" b="0" i="1" dirty="0" smtClean="0">
                <a:solidFill>
                  <a:srgbClr val="BE1238"/>
                </a:solidFill>
              </a:rPr>
              <a:t>pig meat registered under "traditional specialties guaranteed" or with "geographical indications" and pig meat produced for traditional high quality products”</a:t>
            </a:r>
            <a:endParaRPr lang="en-GB" b="0" i="1" dirty="0" smtClean="0">
              <a:solidFill>
                <a:srgbClr val="BE1238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642918"/>
            <a:ext cx="6553200" cy="890588"/>
          </a:xfrm>
        </p:spPr>
        <p:txBody>
          <a:bodyPr/>
          <a:lstStyle/>
          <a:p>
            <a:r>
              <a:rPr lang="en-US" sz="2000" dirty="0" smtClean="0"/>
              <a:t>We need to look for solutions, research can help:</a:t>
            </a:r>
            <a:br>
              <a:rPr lang="en-US" sz="2000" dirty="0" smtClean="0"/>
            </a:br>
            <a:r>
              <a:rPr lang="en-US" sz="2000" dirty="0" smtClean="0"/>
              <a:t>breeding, feeding and management 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</p:txBody>
      </p:sp>
      <p:grpSp>
        <p:nvGrpSpPr>
          <p:cNvPr id="29702" name="Agrupa 15"/>
          <p:cNvGrpSpPr>
            <a:grpSpLocks/>
          </p:cNvGrpSpPr>
          <p:nvPr/>
        </p:nvGrpSpPr>
        <p:grpSpPr bwMode="auto">
          <a:xfrm>
            <a:off x="285750" y="1000125"/>
            <a:ext cx="1500188" cy="4857750"/>
            <a:chOff x="285720" y="1000108"/>
            <a:chExt cx="1500198" cy="4857784"/>
          </a:xfrm>
        </p:grpSpPr>
        <p:pic>
          <p:nvPicPr>
            <p:cNvPr id="29703" name="Imatge 10" descr="duroc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281" y="4929198"/>
              <a:ext cx="123576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704" name="Agrupa 14"/>
            <p:cNvGrpSpPr>
              <a:grpSpLocks/>
            </p:cNvGrpSpPr>
            <p:nvPr/>
          </p:nvGrpSpPr>
          <p:grpSpPr bwMode="auto">
            <a:xfrm>
              <a:off x="285720" y="1000108"/>
              <a:ext cx="1500198" cy="3714776"/>
              <a:chOff x="285720" y="1000108"/>
              <a:chExt cx="1500198" cy="3714776"/>
            </a:xfrm>
          </p:grpSpPr>
          <p:grpSp>
            <p:nvGrpSpPr>
              <p:cNvPr id="29705" name="Agrupa 11"/>
              <p:cNvGrpSpPr>
                <a:grpSpLocks/>
              </p:cNvGrpSpPr>
              <p:nvPr/>
            </p:nvGrpSpPr>
            <p:grpSpPr bwMode="auto">
              <a:xfrm>
                <a:off x="285720" y="1000108"/>
                <a:ext cx="1500198" cy="1143008"/>
                <a:chOff x="285720" y="4000504"/>
                <a:chExt cx="1500198" cy="1143008"/>
              </a:xfrm>
            </p:grpSpPr>
            <p:pic>
              <p:nvPicPr>
                <p:cNvPr id="29708" name="Picture 7" descr="C:\Documents and Settings\dzammerini\Escritorio\Presentazioni\immagini\chicory%202%20high(1)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018181" y="4589406"/>
                  <a:ext cx="767737" cy="5541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709" name="Picture 8" descr="C:\Documents and Settings\dzammerini\Escritorio\Presentazioni\immagini\pigsshower1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5720" y="4000504"/>
                  <a:ext cx="714380" cy="1054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9706" name="Picture 2" descr="C:\Documents and Settings\dzammerini\Escritorio\Presentazioni\immagini\Cerdos_montanera2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66692" y="2416233"/>
                <a:ext cx="1347788" cy="1012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07" name="Imatge 11" descr="p7.jp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75017" y="3643314"/>
                <a:ext cx="1339463" cy="1071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/>
              <a:t>The</a:t>
            </a:r>
            <a:r>
              <a:rPr lang="es-ES_tradnl" smtClean="0"/>
              <a:t> </a:t>
            </a:r>
            <a:r>
              <a:rPr lang="en-GB" smtClean="0"/>
              <a:t>challenges for researchers</a:t>
            </a:r>
          </a:p>
        </p:txBody>
      </p:sp>
      <p:sp>
        <p:nvSpPr>
          <p:cNvPr id="30723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0" y="1428750"/>
            <a:ext cx="7000875" cy="1785938"/>
          </a:xfrm>
        </p:spPr>
        <p:txBody>
          <a:bodyPr/>
          <a:lstStyle/>
          <a:p>
            <a:pPr marL="0" indent="0">
              <a:spcAft>
                <a:spcPts val="600"/>
              </a:spcAft>
            </a:pPr>
            <a:r>
              <a:rPr lang="en-GB" i="1" smtClean="0">
                <a:solidFill>
                  <a:schemeClr val="tx1"/>
                </a:solidFill>
              </a:rPr>
              <a:t>Alternative production systems</a:t>
            </a:r>
          </a:p>
          <a:p>
            <a:pPr marL="0" indent="0">
              <a:spcAft>
                <a:spcPts val="600"/>
              </a:spcAft>
              <a:buFontTx/>
              <a:buChar char="-"/>
            </a:pPr>
            <a:r>
              <a:rPr lang="en-GB" b="0" smtClean="0">
                <a:solidFill>
                  <a:schemeClr val="tx1"/>
                </a:solidFill>
              </a:rPr>
              <a:t>Traditional systems</a:t>
            </a:r>
          </a:p>
          <a:p>
            <a:pPr marL="0" indent="0">
              <a:spcAft>
                <a:spcPts val="600"/>
              </a:spcAft>
              <a:buFontTx/>
              <a:buChar char="-"/>
            </a:pPr>
            <a:r>
              <a:rPr lang="en-GB" b="0" smtClean="0">
                <a:solidFill>
                  <a:schemeClr val="tx1"/>
                </a:solidFill>
              </a:rPr>
              <a:t> Sustainable systems</a:t>
            </a:r>
          </a:p>
          <a:p>
            <a:pPr marL="0" indent="0">
              <a:spcAft>
                <a:spcPts val="600"/>
              </a:spcAft>
              <a:buFontTx/>
              <a:buChar char="-"/>
            </a:pPr>
            <a:r>
              <a:rPr lang="en-GB" b="0" smtClean="0">
                <a:solidFill>
                  <a:schemeClr val="tx1"/>
                </a:solidFill>
              </a:rPr>
              <a:t> Help for local economy</a:t>
            </a:r>
          </a:p>
        </p:txBody>
      </p:sp>
      <p:pic>
        <p:nvPicPr>
          <p:cNvPr id="30725" name="Picture 2" descr="C:\Documents and Settings\dzammerini\Escritorio\Presentazioni\immagini\Cerdos_montaner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2786063"/>
            <a:ext cx="1347787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000250" y="857250"/>
            <a:ext cx="65532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  <a:t>Alternative production systems</a:t>
            </a:r>
            <a:r>
              <a:rPr lang="en-GB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</a:br>
            <a:endParaRPr lang="en-GB" b="1" kern="0" dirty="0">
              <a:solidFill>
                <a:srgbClr val="BE123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27" name="Picture 4" descr="C:\Documents and Settings\dzammerini\Escritorio\Presentazioni\immagini\pig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357688"/>
            <a:ext cx="12985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2" descr="C:\Documents and Settings\dzammerini\Escritorio\Presentazioni\immagini\Cinta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339850"/>
            <a:ext cx="1262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9" name="Agrupa 27"/>
          <p:cNvGrpSpPr>
            <a:grpSpLocks/>
          </p:cNvGrpSpPr>
          <p:nvPr/>
        </p:nvGrpSpPr>
        <p:grpSpPr bwMode="auto">
          <a:xfrm>
            <a:off x="3724275" y="3429000"/>
            <a:ext cx="3348038" cy="1643063"/>
            <a:chOff x="3724268" y="3429000"/>
            <a:chExt cx="3348062" cy="1643074"/>
          </a:xfrm>
        </p:grpSpPr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3795707" y="3429000"/>
              <a:ext cx="327662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en-GB" sz="2000" b="1" kern="0" dirty="0">
                  <a:latin typeface="+mn-lt"/>
                  <a:ea typeface="+mn-ea"/>
                  <a:cs typeface="+mn-cs"/>
                </a:rPr>
                <a:t>Main objective is Quality</a:t>
              </a:r>
            </a:p>
          </p:txBody>
        </p:sp>
        <p:sp>
          <p:nvSpPr>
            <p:cNvPr id="30731" name="Fletxa dreta 22"/>
            <p:cNvSpPr>
              <a:spLocks noChangeArrowheads="1"/>
            </p:cNvSpPr>
            <p:nvPr/>
          </p:nvSpPr>
          <p:spPr bwMode="auto">
            <a:xfrm rot="5400000">
              <a:off x="3995089" y="4010242"/>
              <a:ext cx="500066" cy="170157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CC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3724268" y="4357694"/>
              <a:ext cx="1062046" cy="50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en-GB" sz="2000" b="1" kern="0" dirty="0">
                  <a:latin typeface="+mn-lt"/>
                  <a:ea typeface="+mn-ea"/>
                  <a:cs typeface="+mn-cs"/>
                </a:rPr>
                <a:t>Ethical</a:t>
              </a: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5224467" y="4357694"/>
              <a:ext cx="1633549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en-GB" sz="2000" b="1" kern="0" dirty="0">
                  <a:latin typeface="+mn-lt"/>
                  <a:ea typeface="+mn-ea"/>
                  <a:cs typeface="+mn-cs"/>
                </a:rPr>
                <a:t>Meat / Pork products</a:t>
              </a:r>
            </a:p>
          </p:txBody>
        </p:sp>
        <p:sp>
          <p:nvSpPr>
            <p:cNvPr id="30734" name="Fletxa dreta 26"/>
            <p:cNvSpPr>
              <a:spLocks noChangeArrowheads="1"/>
            </p:cNvSpPr>
            <p:nvPr/>
          </p:nvSpPr>
          <p:spPr bwMode="auto">
            <a:xfrm rot="5400000">
              <a:off x="5791052" y="3963610"/>
              <a:ext cx="500066" cy="170157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CC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/>
              <a:t>The</a:t>
            </a:r>
            <a:r>
              <a:rPr lang="es-ES_tradnl" smtClean="0"/>
              <a:t> </a:t>
            </a:r>
            <a:r>
              <a:rPr lang="en-GB" smtClean="0"/>
              <a:t>challenges for researchers</a:t>
            </a:r>
          </a:p>
        </p:txBody>
      </p:sp>
      <p:sp>
        <p:nvSpPr>
          <p:cNvPr id="31747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000250" y="5357826"/>
            <a:ext cx="7000875" cy="128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2000" b="1" i="1" kern="0" dirty="0">
                <a:latin typeface="+mn-lt"/>
                <a:ea typeface="+mn-ea"/>
                <a:cs typeface="+mn-cs"/>
              </a:rPr>
              <a:t>EU Commission Implementing Decision (2011/C 243/06)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One study and economic analysis of the cost and benefits of ending surgical castration</a:t>
            </a:r>
          </a:p>
        </p:txBody>
      </p:sp>
      <p:grpSp>
        <p:nvGrpSpPr>
          <p:cNvPr id="31749" name="Agrupa 11"/>
          <p:cNvGrpSpPr>
            <a:grpSpLocks/>
          </p:cNvGrpSpPr>
          <p:nvPr/>
        </p:nvGrpSpPr>
        <p:grpSpPr bwMode="auto">
          <a:xfrm>
            <a:off x="285750" y="1000125"/>
            <a:ext cx="1500188" cy="4857750"/>
            <a:chOff x="285720" y="1000108"/>
            <a:chExt cx="1500198" cy="4857784"/>
          </a:xfrm>
        </p:grpSpPr>
        <p:pic>
          <p:nvPicPr>
            <p:cNvPr id="31751" name="Imatge 12" descr="duroc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281" y="4929198"/>
              <a:ext cx="123576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752" name="Agrupa 14"/>
            <p:cNvGrpSpPr>
              <a:grpSpLocks/>
            </p:cNvGrpSpPr>
            <p:nvPr/>
          </p:nvGrpSpPr>
          <p:grpSpPr bwMode="auto">
            <a:xfrm>
              <a:off x="285720" y="1000108"/>
              <a:ext cx="1500198" cy="3714776"/>
              <a:chOff x="285720" y="1000108"/>
              <a:chExt cx="1500198" cy="3714776"/>
            </a:xfrm>
          </p:grpSpPr>
          <p:grpSp>
            <p:nvGrpSpPr>
              <p:cNvPr id="31753" name="Agrupa 11"/>
              <p:cNvGrpSpPr>
                <a:grpSpLocks/>
              </p:cNvGrpSpPr>
              <p:nvPr/>
            </p:nvGrpSpPr>
            <p:grpSpPr bwMode="auto">
              <a:xfrm>
                <a:off x="285720" y="1000108"/>
                <a:ext cx="1500198" cy="1143008"/>
                <a:chOff x="285720" y="4000504"/>
                <a:chExt cx="1500198" cy="1143008"/>
              </a:xfrm>
            </p:grpSpPr>
            <p:pic>
              <p:nvPicPr>
                <p:cNvPr id="31756" name="Picture 7" descr="C:\Documents and Settings\dzammerini\Escritorio\Presentazioni\immagini\chicory%202%20high(1)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018181" y="4589406"/>
                  <a:ext cx="767737" cy="5541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757" name="Picture 8" descr="C:\Documents and Settings\dzammerini\Escritorio\Presentazioni\immagini\pigsshower1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5720" y="4000504"/>
                  <a:ext cx="714380" cy="1054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1754" name="Picture 2" descr="C:\Documents and Settings\dzammerini\Escritorio\Presentazioni\immagini\Cerdos_montanera2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66692" y="2416233"/>
                <a:ext cx="1347788" cy="1012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5" name="Imatge 16" descr="p7.jp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75017" y="3643314"/>
                <a:ext cx="1339463" cy="1071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14" name="Taula 13"/>
          <p:cNvGraphicFramePr>
            <a:graphicFrameLocks noGrp="1"/>
          </p:cNvGraphicFramePr>
          <p:nvPr/>
        </p:nvGraphicFramePr>
        <p:xfrm>
          <a:off x="2214546" y="1916660"/>
          <a:ext cx="6500860" cy="2857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28826"/>
                <a:gridCol w="1321604"/>
                <a:gridCol w="1625215"/>
                <a:gridCol w="1625215"/>
              </a:tblGrid>
              <a:tr h="71438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Feed conversion</a:t>
                      </a:r>
                      <a:r>
                        <a:rPr lang="en-GB" i="1" baseline="0" dirty="0" smtClean="0"/>
                        <a:t> rate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EM</a:t>
                      </a:r>
                      <a:endParaRPr lang="en-GB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en-GB" dirty="0" smtClean="0"/>
                        <a:t>Start to V2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2.31a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2.10b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2.12b</a:t>
                      </a:r>
                      <a:endParaRPr lang="en-GB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en-GB" dirty="0" smtClean="0"/>
                        <a:t>From V2 to slaughter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3.43a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2.98b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3.20b</a:t>
                      </a:r>
                      <a:endParaRPr lang="en-GB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en-GB" dirty="0" smtClean="0"/>
                        <a:t>Global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BE1238"/>
                          </a:solidFill>
                        </a:rPr>
                        <a:t>2.76a</a:t>
                      </a:r>
                      <a:endParaRPr lang="en-GB" dirty="0">
                        <a:solidFill>
                          <a:srgbClr val="BE12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BE1238"/>
                          </a:solidFill>
                        </a:rPr>
                        <a:t>2.51b</a:t>
                      </a:r>
                      <a:endParaRPr lang="en-GB" dirty="0">
                        <a:solidFill>
                          <a:srgbClr val="BE123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BE1238"/>
                          </a:solidFill>
                        </a:rPr>
                        <a:t>2.48b</a:t>
                      </a:r>
                      <a:endParaRPr lang="en-GB" dirty="0">
                        <a:solidFill>
                          <a:srgbClr val="BE1238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QuadreDeText 14"/>
          <p:cNvSpPr txBox="1"/>
          <p:nvPr/>
        </p:nvSpPr>
        <p:spPr>
          <a:xfrm>
            <a:off x="2214546" y="484561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Fàbrega</a:t>
            </a:r>
            <a:r>
              <a:rPr lang="en-GB" sz="1800" dirty="0" smtClean="0"/>
              <a:t> et al. (2010)</a:t>
            </a:r>
            <a:endParaRPr lang="en-GB" sz="1800" dirty="0"/>
          </a:p>
        </p:txBody>
      </p:sp>
      <p:sp>
        <p:nvSpPr>
          <p:cNvPr id="16" name="QuadreDeText 15"/>
          <p:cNvSpPr txBox="1"/>
          <p:nvPr/>
        </p:nvSpPr>
        <p:spPr>
          <a:xfrm>
            <a:off x="2214546" y="1059404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Growth performance (least square means) of castrated male (CM), vaccinated with </a:t>
            </a:r>
            <a:r>
              <a:rPr lang="en-GB" sz="1800" b="1" dirty="0" err="1" smtClean="0"/>
              <a:t>Improvac</a:t>
            </a:r>
            <a:r>
              <a:rPr lang="en-GB" sz="1800" b="1" dirty="0" smtClean="0"/>
              <a:t>® (IM) and entire males (EM)</a:t>
            </a:r>
            <a:endParaRPr lang="en-GB" sz="1800" b="1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214290"/>
            <a:ext cx="6553200" cy="990600"/>
          </a:xfrm>
        </p:spPr>
        <p:txBody>
          <a:bodyPr/>
          <a:lstStyle/>
          <a:p>
            <a:r>
              <a:rPr lang="en-GB" dirty="0" smtClean="0"/>
              <a:t>Economic issue?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/>
              <a:t>The</a:t>
            </a:r>
            <a:r>
              <a:rPr lang="es-ES_tradnl" smtClean="0"/>
              <a:t> </a:t>
            </a:r>
            <a:r>
              <a:rPr lang="en-GB" smtClean="0"/>
              <a:t>challenges for researchers</a:t>
            </a:r>
          </a:p>
        </p:txBody>
      </p:sp>
      <p:sp>
        <p:nvSpPr>
          <p:cNvPr id="32771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609600"/>
            <a:ext cx="6553200" cy="990600"/>
          </a:xfrm>
        </p:spPr>
        <p:txBody>
          <a:bodyPr/>
          <a:lstStyle/>
          <a:p>
            <a:r>
              <a:rPr lang="en-GB" dirty="0" smtClean="0"/>
              <a:t>Conclusions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0" y="2428875"/>
            <a:ext cx="6429375" cy="3357563"/>
          </a:xfrm>
        </p:spPr>
        <p:txBody>
          <a:bodyPr/>
          <a:lstStyle/>
          <a:p>
            <a:pPr marL="457200" indent="-457200" algn="ctr">
              <a:lnSpc>
                <a:spcPct val="150000"/>
              </a:lnSpc>
              <a:spcAft>
                <a:spcPts val="600"/>
              </a:spcAft>
            </a:pPr>
            <a:r>
              <a:rPr lang="en-GB" sz="2400" smtClean="0">
                <a:solidFill>
                  <a:schemeClr val="tx1"/>
                </a:solidFill>
              </a:rPr>
              <a:t>We need to promote research calls to FP7 and next programmes of research in the EU to find the answers</a:t>
            </a:r>
          </a:p>
          <a:p>
            <a:pPr marL="457200" indent="-457200" algn="ctr">
              <a:lnSpc>
                <a:spcPct val="150000"/>
              </a:lnSpc>
              <a:spcAft>
                <a:spcPts val="600"/>
              </a:spcAft>
            </a:pPr>
            <a:r>
              <a:rPr lang="en-GB" sz="2400" smtClean="0">
                <a:solidFill>
                  <a:schemeClr val="tx1"/>
                </a:solidFill>
              </a:rPr>
              <a:t>We need to work together with the meat sector to satisfy consumer demands</a:t>
            </a:r>
          </a:p>
        </p:txBody>
      </p:sp>
      <p:grpSp>
        <p:nvGrpSpPr>
          <p:cNvPr id="32774" name="Agrupa 12"/>
          <p:cNvGrpSpPr>
            <a:grpSpLocks/>
          </p:cNvGrpSpPr>
          <p:nvPr/>
        </p:nvGrpSpPr>
        <p:grpSpPr bwMode="auto">
          <a:xfrm>
            <a:off x="285750" y="928688"/>
            <a:ext cx="1500188" cy="5286375"/>
            <a:chOff x="285720" y="928670"/>
            <a:chExt cx="1500198" cy="5286412"/>
          </a:xfrm>
        </p:grpSpPr>
        <p:pic>
          <p:nvPicPr>
            <p:cNvPr id="32775" name="Picture 1" descr="C:\Documents and Settings\dzammerini\Escritorio\Presentazioni\immagini\HPLC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9532" y="928670"/>
              <a:ext cx="1047757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2" descr="C:\Documents and Settings\dzammerini\Escritorio\Presentazioni\immagini\ELISA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00" y="1707656"/>
              <a:ext cx="642942" cy="935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Picture 3" descr="C:\Documents and Settings\dzammerini\Escritorio\Presentazioni\immagini\consumer-choice-512-x-34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339" y="2928934"/>
              <a:ext cx="1287141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8" name="Picture 4" descr="C:\Documents and Settings\dzammerini\Escritorio\Presentazioni\immagini\pigs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5418" y="5345122"/>
              <a:ext cx="1299062" cy="869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779" name="Agrupa 19"/>
            <p:cNvGrpSpPr>
              <a:grpSpLocks/>
            </p:cNvGrpSpPr>
            <p:nvPr/>
          </p:nvGrpSpPr>
          <p:grpSpPr bwMode="auto">
            <a:xfrm>
              <a:off x="285720" y="4000504"/>
              <a:ext cx="1500198" cy="1143008"/>
              <a:chOff x="285720" y="4000504"/>
              <a:chExt cx="1500198" cy="1143008"/>
            </a:xfrm>
          </p:grpSpPr>
          <p:pic>
            <p:nvPicPr>
              <p:cNvPr id="32780" name="Picture 7" descr="C:\Documents and Settings\dzammerini\Escritorio\Presentazioni\immagini\chicory%202%20high(1)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018181" y="4589406"/>
                <a:ext cx="767737" cy="554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81" name="Picture 8" descr="C:\Documents and Settings\dzammerini\Escritorio\Presentazioni\immagini\pigsshower1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85720" y="4000504"/>
                <a:ext cx="714380" cy="10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/>
              <a:t>The</a:t>
            </a:r>
            <a:r>
              <a:rPr lang="es-ES_tradnl" smtClean="0"/>
              <a:t> </a:t>
            </a:r>
            <a:r>
              <a:rPr lang="en-GB" smtClean="0"/>
              <a:t>challenges for researchers</a:t>
            </a:r>
          </a:p>
        </p:txBody>
      </p:sp>
      <p:sp>
        <p:nvSpPr>
          <p:cNvPr id="33795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grpSp>
        <p:nvGrpSpPr>
          <p:cNvPr id="33796" name="Agrupa 17"/>
          <p:cNvGrpSpPr>
            <a:grpSpLocks/>
          </p:cNvGrpSpPr>
          <p:nvPr/>
        </p:nvGrpSpPr>
        <p:grpSpPr bwMode="auto">
          <a:xfrm>
            <a:off x="285750" y="928688"/>
            <a:ext cx="1500188" cy="5286375"/>
            <a:chOff x="285720" y="928670"/>
            <a:chExt cx="1500198" cy="5286412"/>
          </a:xfrm>
        </p:grpSpPr>
        <p:pic>
          <p:nvPicPr>
            <p:cNvPr id="33799" name="Picture 1" descr="C:\Documents and Settings\dzammerini\Escritorio\Presentazioni\immagini\HPLC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9532" y="928670"/>
              <a:ext cx="1047757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Picture 2" descr="C:\Documents and Settings\dzammerini\Escritorio\Presentazioni\immagini\ELISA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00" y="1707656"/>
              <a:ext cx="642942" cy="935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1" name="Picture 3" descr="C:\Documents and Settings\dzammerini\Escritorio\Presentazioni\immagini\consumer-choice-512-x-34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339" y="2928934"/>
              <a:ext cx="1287141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4" descr="C:\Documents and Settings\dzammerini\Escritorio\Presentazioni\immagini\pigs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5418" y="5345122"/>
              <a:ext cx="1299062" cy="869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803" name="Agrupa 19"/>
            <p:cNvGrpSpPr>
              <a:grpSpLocks/>
            </p:cNvGrpSpPr>
            <p:nvPr/>
          </p:nvGrpSpPr>
          <p:grpSpPr bwMode="auto">
            <a:xfrm>
              <a:off x="285720" y="4000504"/>
              <a:ext cx="1500198" cy="1143008"/>
              <a:chOff x="285720" y="4000504"/>
              <a:chExt cx="1500198" cy="1143008"/>
            </a:xfrm>
          </p:grpSpPr>
          <p:pic>
            <p:nvPicPr>
              <p:cNvPr id="33804" name="Picture 7" descr="C:\Documents and Settings\dzammerini\Escritorio\Presentazioni\immagini\chicory%202%20high(1)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018181" y="4589406"/>
                <a:ext cx="767737" cy="554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05" name="Picture 8" descr="C:\Documents and Settings\dzammerini\Escritorio\Presentazioni\immagini\pigsshower1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85720" y="4000504"/>
                <a:ext cx="714380" cy="10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7" name="Rectangle 5"/>
          <p:cNvSpPr txBox="1">
            <a:spLocks noChangeArrowheads="1"/>
          </p:cNvSpPr>
          <p:nvPr/>
        </p:nvSpPr>
        <p:spPr bwMode="auto">
          <a:xfrm>
            <a:off x="1857375" y="1776413"/>
            <a:ext cx="72866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800" b="1" kern="0" dirty="0">
                <a:solidFill>
                  <a:srgbClr val="BE1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THANK YOU FOR YOUR ATTENTION!</a:t>
            </a:r>
            <a:endParaRPr lang="ca-ES" sz="2800" b="1" kern="0" dirty="0">
              <a:solidFill>
                <a:srgbClr val="BE12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071938" y="3117850"/>
            <a:ext cx="314325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M. Angels Oliver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ca-ES" sz="2000" u="sng" dirty="0" err="1">
                <a:solidFill>
                  <a:schemeClr val="accent6"/>
                </a:solidFill>
                <a:latin typeface="Calibri"/>
                <a:ea typeface="+mn-ea"/>
                <a:cs typeface="+mn-cs"/>
              </a:rPr>
              <a:t>Mariaangels.oliver</a:t>
            </a:r>
            <a:r>
              <a:rPr lang="ca-ES" sz="2000" u="sng" dirty="0">
                <a:solidFill>
                  <a:schemeClr val="accent6"/>
                </a:solidFill>
                <a:latin typeface="Calibri"/>
                <a:ea typeface="+mn-ea"/>
                <a:cs typeface="+mn-cs"/>
              </a:rPr>
              <a:t>@</a:t>
            </a:r>
            <a:r>
              <a:rPr lang="ca-ES" sz="2000" u="sng" dirty="0" err="1">
                <a:solidFill>
                  <a:schemeClr val="accent6"/>
                </a:solidFill>
                <a:latin typeface="Calibri"/>
                <a:ea typeface="+mn-ea"/>
                <a:cs typeface="+mn-cs"/>
              </a:rPr>
              <a:t>irta.cat</a:t>
            </a:r>
            <a:endParaRPr lang="ca-ES" sz="2000" u="sng" dirty="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ca-ES" sz="2000" dirty="0">
              <a:solidFill>
                <a:srgbClr val="868684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dirty="0" smtClean="0"/>
              <a:t>The</a:t>
            </a:r>
            <a:r>
              <a:rPr lang="es-ES_tradnl" dirty="0" smtClean="0"/>
              <a:t> </a:t>
            </a:r>
            <a:r>
              <a:rPr lang="en-GB" dirty="0" smtClean="0"/>
              <a:t>challenges for researchers</a:t>
            </a:r>
          </a:p>
        </p:txBody>
      </p:sp>
      <p:sp>
        <p:nvSpPr>
          <p:cNvPr id="10243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dirty="0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10244" name="Títol 1"/>
          <p:cNvSpPr>
            <a:spLocks noGrp="1"/>
          </p:cNvSpPr>
          <p:nvPr>
            <p:ph type="title"/>
          </p:nvPr>
        </p:nvSpPr>
        <p:spPr>
          <a:xfrm>
            <a:off x="2133600" y="428604"/>
            <a:ext cx="6867525" cy="990600"/>
          </a:xfrm>
        </p:spPr>
        <p:txBody>
          <a:bodyPr/>
          <a:lstStyle/>
          <a:p>
            <a:r>
              <a:rPr lang="en-GB" dirty="0" smtClean="0"/>
              <a:t>ALCASDE project</a:t>
            </a:r>
            <a:br>
              <a:rPr lang="en-GB" dirty="0" smtClean="0"/>
            </a:br>
            <a:r>
              <a:rPr lang="en-GB" dirty="0" smtClean="0"/>
              <a:t>Demand </a:t>
            </a:r>
            <a:r>
              <a:rPr lang="en-GB" dirty="0" smtClean="0"/>
              <a:t>and acceptance of consumers</a:t>
            </a:r>
          </a:p>
        </p:txBody>
      </p:sp>
      <p:pic>
        <p:nvPicPr>
          <p:cNvPr id="10245" name="Picture 6" descr="eu_Im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93688"/>
            <a:ext cx="7000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6" name="Agrupa 11"/>
          <p:cNvGrpSpPr>
            <a:grpSpLocks/>
          </p:cNvGrpSpPr>
          <p:nvPr/>
        </p:nvGrpSpPr>
        <p:grpSpPr bwMode="auto">
          <a:xfrm>
            <a:off x="1928813" y="2147888"/>
            <a:ext cx="6929437" cy="3995737"/>
            <a:chOff x="1219200" y="2719408"/>
            <a:chExt cx="7375525" cy="3638550"/>
          </a:xfrm>
        </p:grpSpPr>
        <p:pic>
          <p:nvPicPr>
            <p:cNvPr id="10249" name="Picture 2"/>
            <p:cNvPicPr>
              <a:picLocks noChangeAspect="1" noChangeArrowheads="1"/>
            </p:cNvPicPr>
            <p:nvPr/>
          </p:nvPicPr>
          <p:blipFill>
            <a:blip r:embed="rId4"/>
            <a:srcRect b="29259"/>
            <a:stretch>
              <a:fillRect/>
            </a:stretch>
          </p:blipFill>
          <p:spPr bwMode="auto">
            <a:xfrm>
              <a:off x="1219200" y="2719408"/>
              <a:ext cx="7375525" cy="36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6477000" y="2819400"/>
              <a:ext cx="1371600" cy="45296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6699">
                    <a:tint val="66000"/>
                    <a:satMod val="160000"/>
                  </a:srgbClr>
                </a:gs>
                <a:gs pos="50000">
                  <a:srgbClr val="006699">
                    <a:tint val="44500"/>
                    <a:satMod val="160000"/>
                  </a:srgbClr>
                </a:gs>
                <a:gs pos="100000">
                  <a:srgbClr val="0066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CC"/>
                </a:buClr>
                <a:defRPr/>
              </a:pPr>
              <a:r>
                <a:rPr lang="en-GB" sz="2000" b="1" dirty="0"/>
                <a:t>ES</a:t>
              </a:r>
              <a:endParaRPr lang="en-US" sz="2000" b="1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</p:grpSp>
      <p:sp>
        <p:nvSpPr>
          <p:cNvPr id="10247" name="QuadreDeText 14"/>
          <p:cNvSpPr txBox="1">
            <a:spLocks noChangeArrowheads="1"/>
          </p:cNvSpPr>
          <p:nvPr/>
        </p:nvSpPr>
        <p:spPr bwMode="auto">
          <a:xfrm>
            <a:off x="2000250" y="2314575"/>
            <a:ext cx="328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/>
              <a:t>Buying factors</a:t>
            </a:r>
          </a:p>
        </p:txBody>
      </p:sp>
      <p:sp>
        <p:nvSpPr>
          <p:cNvPr id="10248" name="QuadreDeText 15"/>
          <p:cNvSpPr txBox="1">
            <a:spLocks noChangeArrowheads="1"/>
          </p:cNvSpPr>
          <p:nvPr/>
        </p:nvSpPr>
        <p:spPr bwMode="auto">
          <a:xfrm>
            <a:off x="2000250" y="1500188"/>
            <a:ext cx="700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Task 1.3.5. Analyses of the data from attitudes</a:t>
            </a:r>
            <a:endParaRPr lang="en-GB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dirty="0" smtClean="0"/>
              <a:t>The</a:t>
            </a:r>
            <a:r>
              <a:rPr lang="es-ES_tradnl" dirty="0" smtClean="0"/>
              <a:t> </a:t>
            </a:r>
            <a:r>
              <a:rPr lang="en-GB" dirty="0" smtClean="0"/>
              <a:t>challenges for researchers</a:t>
            </a:r>
          </a:p>
        </p:txBody>
      </p:sp>
      <p:sp>
        <p:nvSpPr>
          <p:cNvPr id="11267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dirty="0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11268" name="Títol 1"/>
          <p:cNvSpPr>
            <a:spLocks noGrp="1"/>
          </p:cNvSpPr>
          <p:nvPr>
            <p:ph type="title"/>
          </p:nvPr>
        </p:nvSpPr>
        <p:spPr>
          <a:xfrm>
            <a:off x="2133600" y="428604"/>
            <a:ext cx="6867525" cy="990600"/>
          </a:xfrm>
        </p:spPr>
        <p:txBody>
          <a:bodyPr/>
          <a:lstStyle/>
          <a:p>
            <a:r>
              <a:rPr lang="en-GB" dirty="0" smtClean="0"/>
              <a:t>ALCASDE project</a:t>
            </a:r>
            <a:br>
              <a:rPr lang="en-GB" dirty="0" smtClean="0"/>
            </a:br>
            <a:r>
              <a:rPr lang="en-GB" dirty="0" smtClean="0"/>
              <a:t>Demand </a:t>
            </a:r>
            <a:r>
              <a:rPr lang="en-GB" dirty="0" smtClean="0"/>
              <a:t>and acceptance of consumers</a:t>
            </a:r>
          </a:p>
        </p:txBody>
      </p:sp>
      <p:pic>
        <p:nvPicPr>
          <p:cNvPr id="11269" name="Picture 6" descr="eu_Im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93688"/>
            <a:ext cx="7000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QuadreDeText 15"/>
          <p:cNvSpPr txBox="1">
            <a:spLocks noChangeArrowheads="1"/>
          </p:cNvSpPr>
          <p:nvPr/>
        </p:nvSpPr>
        <p:spPr bwMode="auto">
          <a:xfrm>
            <a:off x="2000250" y="1500188"/>
            <a:ext cx="700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Task 1.3.5. Analyses of the data from attitudes</a:t>
            </a:r>
            <a:endParaRPr lang="en-GB" sz="2000" dirty="0"/>
          </a:p>
        </p:txBody>
      </p:sp>
      <p:grpSp>
        <p:nvGrpSpPr>
          <p:cNvPr id="11271" name="Agrupa 10"/>
          <p:cNvGrpSpPr>
            <a:grpSpLocks/>
          </p:cNvGrpSpPr>
          <p:nvPr/>
        </p:nvGrpSpPr>
        <p:grpSpPr bwMode="auto">
          <a:xfrm>
            <a:off x="1857375" y="2143125"/>
            <a:ext cx="7072313" cy="3929063"/>
            <a:chOff x="1219200" y="2743200"/>
            <a:chExt cx="7437438" cy="3581400"/>
          </a:xfrm>
        </p:grpSpPr>
        <p:pic>
          <p:nvPicPr>
            <p:cNvPr id="11273" name="Picture 10"/>
            <p:cNvPicPr>
              <a:picLocks noChangeAspect="1" noChangeArrowheads="1"/>
            </p:cNvPicPr>
            <p:nvPr/>
          </p:nvPicPr>
          <p:blipFill>
            <a:blip r:embed="rId4"/>
            <a:srcRect b="30263"/>
            <a:stretch>
              <a:fillRect/>
            </a:stretch>
          </p:blipFill>
          <p:spPr bwMode="auto">
            <a:xfrm>
              <a:off x="1219200" y="2743200"/>
              <a:ext cx="7437438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6477000" y="2819400"/>
              <a:ext cx="1371600" cy="45296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6699">
                    <a:tint val="66000"/>
                    <a:satMod val="160000"/>
                  </a:srgbClr>
                </a:gs>
                <a:gs pos="50000">
                  <a:srgbClr val="006699">
                    <a:tint val="44500"/>
                    <a:satMod val="160000"/>
                  </a:srgbClr>
                </a:gs>
                <a:gs pos="100000">
                  <a:srgbClr val="0066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CC"/>
                </a:buClr>
                <a:defRPr/>
              </a:pPr>
              <a:r>
                <a:rPr lang="en-GB" sz="2000" b="1" dirty="0"/>
                <a:t>NL</a:t>
              </a:r>
              <a:endParaRPr lang="en-US" sz="2000" b="1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</p:grpSp>
      <p:sp>
        <p:nvSpPr>
          <p:cNvPr id="11272" name="QuadreDeText 17"/>
          <p:cNvSpPr txBox="1">
            <a:spLocks noChangeArrowheads="1"/>
          </p:cNvSpPr>
          <p:nvPr/>
        </p:nvSpPr>
        <p:spPr bwMode="auto">
          <a:xfrm>
            <a:off x="2000250" y="2314575"/>
            <a:ext cx="328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/>
              <a:t>Buying factors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dirty="0" smtClean="0"/>
              <a:t>The</a:t>
            </a:r>
            <a:r>
              <a:rPr lang="es-ES_tradnl" dirty="0" smtClean="0"/>
              <a:t> </a:t>
            </a:r>
            <a:r>
              <a:rPr lang="en-GB" dirty="0" smtClean="0"/>
              <a:t>challenges for researchers</a:t>
            </a:r>
          </a:p>
        </p:txBody>
      </p:sp>
      <p:sp>
        <p:nvSpPr>
          <p:cNvPr id="1028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dirty="0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0" y="1285875"/>
            <a:ext cx="7000875" cy="571500"/>
          </a:xfrm>
        </p:spPr>
        <p:txBody>
          <a:bodyPr/>
          <a:lstStyle/>
          <a:p>
            <a:pPr marL="0" indent="0">
              <a:spcAft>
                <a:spcPts val="600"/>
              </a:spcAft>
            </a:pPr>
            <a:r>
              <a:rPr lang="en-GB" sz="1600" i="1" dirty="0" smtClean="0">
                <a:solidFill>
                  <a:schemeClr val="tx1"/>
                </a:solidFill>
              </a:rPr>
              <a:t>PIGCAS </a:t>
            </a:r>
            <a:r>
              <a:rPr lang="en-US" sz="1600" i="1" dirty="0" smtClean="0">
                <a:solidFill>
                  <a:schemeClr val="tx1"/>
                </a:solidFill>
              </a:rPr>
              <a:t>WP1 - Survey on the attitudes of stakeholders in relation to piglet castration and alternatives in Europe</a:t>
            </a:r>
            <a:endParaRPr lang="en-GB" sz="1600" b="0" dirty="0" smtClean="0">
              <a:solidFill>
                <a:schemeClr val="tx1"/>
              </a:solidFill>
            </a:endParaRPr>
          </a:p>
        </p:txBody>
      </p:sp>
      <p:grpSp>
        <p:nvGrpSpPr>
          <p:cNvPr id="1030" name="Agrupa 11"/>
          <p:cNvGrpSpPr>
            <a:grpSpLocks/>
          </p:cNvGrpSpPr>
          <p:nvPr/>
        </p:nvGrpSpPr>
        <p:grpSpPr bwMode="auto">
          <a:xfrm>
            <a:off x="1916113" y="1857375"/>
            <a:ext cx="7123112" cy="3643313"/>
            <a:chOff x="1916113" y="2285992"/>
            <a:chExt cx="7123112" cy="3643338"/>
          </a:xfrm>
        </p:grpSpPr>
        <p:graphicFrame>
          <p:nvGraphicFramePr>
            <p:cNvPr id="1026" name="Object 14"/>
            <p:cNvGraphicFramePr>
              <a:graphicFrameLocks noChangeAspect="1"/>
            </p:cNvGraphicFramePr>
            <p:nvPr/>
          </p:nvGraphicFramePr>
          <p:xfrm>
            <a:off x="1916113" y="2285992"/>
            <a:ext cx="7123112" cy="3643338"/>
          </p:xfrm>
          <a:graphic>
            <a:graphicData uri="http://schemas.openxmlformats.org/presentationml/2006/ole">
              <p:oleObj spid="_x0000_s1026" name="CorelPhotoPaint.Image.9" r:id="rId3" imgW="7060317" imgH="3161905" progId="">
                <p:embed/>
              </p:oleObj>
            </a:graphicData>
          </a:graphic>
        </p:graphicFrame>
        <p:pic>
          <p:nvPicPr>
            <p:cNvPr id="1035" name="Picture 7" descr="Figure 44 mod"/>
            <p:cNvPicPr>
              <a:picLocks noChangeAspect="1" noChangeArrowheads="1"/>
            </p:cNvPicPr>
            <p:nvPr/>
          </p:nvPicPr>
          <p:blipFill>
            <a:blip r:embed="rId4"/>
            <a:srcRect b="13060"/>
            <a:stretch>
              <a:fillRect/>
            </a:stretch>
          </p:blipFill>
          <p:spPr bwMode="auto">
            <a:xfrm>
              <a:off x="1984375" y="2357430"/>
              <a:ext cx="6985000" cy="317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5" descr="Figure 44 mod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477" t="89726" r="25546" b="2133"/>
            <a:stretch>
              <a:fillRect/>
            </a:stretch>
          </p:blipFill>
          <p:spPr bwMode="auto">
            <a:xfrm>
              <a:off x="3998930" y="5572140"/>
              <a:ext cx="3001962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1" name="QuadreDeText 49"/>
          <p:cNvSpPr txBox="1">
            <a:spLocks noChangeArrowheads="1"/>
          </p:cNvSpPr>
          <p:nvPr/>
        </p:nvSpPr>
        <p:spPr bwMode="auto">
          <a:xfrm>
            <a:off x="2033588" y="5599113"/>
            <a:ext cx="69675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/>
              <a:t>Most preferred (left hand side) and less preferred (right hand side) alternatives of 174 pig producers, according to country (2007-2008)</a:t>
            </a:r>
          </a:p>
          <a:p>
            <a:pPr eaLnBrk="0" hangingPunct="0"/>
            <a:r>
              <a:rPr lang="en-US" sz="1400" dirty="0"/>
              <a:t>C = Surgical castration; A = Castration with </a:t>
            </a:r>
            <a:r>
              <a:rPr lang="en-GB" sz="1400" dirty="0"/>
              <a:t>anaesthesia</a:t>
            </a:r>
          </a:p>
          <a:p>
            <a:pPr eaLnBrk="0" hangingPunct="0"/>
            <a:r>
              <a:rPr lang="en-GB" sz="1400" dirty="0"/>
              <a:t>I = Immunocastration; E = entire males</a:t>
            </a: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00250" y="642938"/>
            <a:ext cx="65532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b="1" kern="0" dirty="0" smtClean="0">
                <a:solidFill>
                  <a:srgbClr val="BE1238"/>
                </a:solidFill>
                <a:latin typeface="Arial"/>
                <a:ea typeface="+mj-ea"/>
                <a:cs typeface="+mj-cs"/>
              </a:rPr>
              <a:t>PIGAS project</a:t>
            </a:r>
            <a:r>
              <a:rPr lang="en-GB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</a:br>
            <a:endParaRPr lang="en-GB" b="1" kern="0" dirty="0">
              <a:solidFill>
                <a:srgbClr val="BE123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33" name="Imatge 18" descr="intensive_piglet_castrat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563" y="1657350"/>
            <a:ext cx="14049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Imatge 19" descr="pic02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3000375"/>
            <a:ext cx="11763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dirty="0" smtClean="0"/>
              <a:t>The</a:t>
            </a:r>
            <a:r>
              <a:rPr lang="es-ES_tradnl" dirty="0" smtClean="0"/>
              <a:t> </a:t>
            </a:r>
            <a:r>
              <a:rPr lang="en-GB" dirty="0" smtClean="0"/>
              <a:t>challenges for researchers</a:t>
            </a:r>
          </a:p>
        </p:txBody>
      </p:sp>
      <p:sp>
        <p:nvSpPr>
          <p:cNvPr id="12291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dirty="0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00250" y="500063"/>
            <a:ext cx="70008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b="1" kern="0" dirty="0">
                <a:solidFill>
                  <a:srgbClr val="BE1238"/>
                </a:solidFill>
                <a:latin typeface="Arial"/>
                <a:ea typeface="+mj-ea"/>
                <a:cs typeface="+mj-cs"/>
              </a:rPr>
              <a:t>Results from SABRE project </a:t>
            </a:r>
            <a:r>
              <a:rPr lang="en-GB" sz="2000" b="1" kern="0" dirty="0">
                <a:solidFill>
                  <a:srgbClr val="BE1238"/>
                </a:solidFill>
                <a:latin typeface="Arial"/>
                <a:ea typeface="+mj-ea"/>
                <a:cs typeface="+mj-cs"/>
              </a:rPr>
              <a:t>(</a:t>
            </a:r>
            <a:r>
              <a:rPr lang="en-GB" sz="2000" b="1" kern="0" dirty="0" err="1">
                <a:solidFill>
                  <a:srgbClr val="BE1238"/>
                </a:solidFill>
                <a:latin typeface="Arial"/>
                <a:ea typeface="+mj-ea"/>
                <a:cs typeface="+mj-cs"/>
              </a:rPr>
              <a:t>Xargay</a:t>
            </a:r>
            <a:r>
              <a:rPr lang="en-GB" sz="2000" b="1" kern="0" dirty="0">
                <a:solidFill>
                  <a:srgbClr val="BE1238"/>
                </a:solidFill>
                <a:latin typeface="Arial"/>
                <a:ea typeface="+mj-ea"/>
                <a:cs typeface="+mj-cs"/>
              </a:rPr>
              <a:t> et al., 2010)</a:t>
            </a:r>
            <a:r>
              <a:rPr lang="en-GB" b="1" kern="0" dirty="0">
                <a:solidFill>
                  <a:srgbClr val="BE1238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GB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b="1" kern="0" dirty="0">
                <a:solidFill>
                  <a:srgbClr val="BE1238"/>
                </a:solidFill>
                <a:latin typeface="+mj-lt"/>
                <a:ea typeface="+mj-ea"/>
                <a:cs typeface="+mj-cs"/>
              </a:rPr>
            </a:br>
            <a:endParaRPr lang="en-GB" b="1" kern="0" dirty="0">
              <a:solidFill>
                <a:srgbClr val="BE123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1214438"/>
            <a:ext cx="42275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4000500"/>
            <a:ext cx="4214812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QuadreDeText 6"/>
          <p:cNvSpPr txBox="1"/>
          <p:nvPr/>
        </p:nvSpPr>
        <p:spPr>
          <a:xfrm>
            <a:off x="142844" y="2657299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</a:rPr>
              <a:t>Duroc-68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Pietrain-19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Landrace-76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Large White-58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/>
              <a:t>The</a:t>
            </a:r>
            <a:r>
              <a:rPr lang="es-ES_tradnl" smtClean="0"/>
              <a:t> </a:t>
            </a:r>
            <a:r>
              <a:rPr lang="en-GB" smtClean="0"/>
              <a:t>challenges for researchers</a:t>
            </a:r>
          </a:p>
        </p:txBody>
      </p:sp>
      <p:sp>
        <p:nvSpPr>
          <p:cNvPr id="13315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00250" y="428625"/>
            <a:ext cx="700087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b="1" kern="0" dirty="0">
                <a:solidFill>
                  <a:srgbClr val="BE1238"/>
                </a:solidFill>
                <a:latin typeface="Arial"/>
                <a:ea typeface="+mj-ea"/>
                <a:cs typeface="+mj-cs"/>
              </a:rPr>
              <a:t>Which is the incidence of tainted carcasses?</a:t>
            </a:r>
            <a:endParaRPr lang="en-GB" b="1" kern="0" dirty="0">
              <a:solidFill>
                <a:srgbClr val="BE12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ubtítol 2"/>
          <p:cNvSpPr txBox="1">
            <a:spLocks/>
          </p:cNvSpPr>
          <p:nvPr/>
        </p:nvSpPr>
        <p:spPr bwMode="auto">
          <a:xfrm>
            <a:off x="2209800" y="1357313"/>
            <a:ext cx="6791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Different studies: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 err="1">
                <a:latin typeface="+mn-lt"/>
                <a:ea typeface="+mn-ea"/>
                <a:cs typeface="+mn-cs"/>
              </a:rPr>
              <a:t>Walstra</a:t>
            </a:r>
            <a:r>
              <a:rPr lang="en-GB" sz="2000" kern="0" dirty="0">
                <a:latin typeface="+mn-lt"/>
                <a:ea typeface="+mn-ea"/>
                <a:cs typeface="+mn-cs"/>
              </a:rPr>
              <a:t> et al. (1999), 6 countries</a:t>
            </a:r>
            <a:br>
              <a:rPr lang="en-GB" sz="2000" kern="0" dirty="0">
                <a:latin typeface="+mn-lt"/>
                <a:ea typeface="+mn-ea"/>
                <a:cs typeface="+mn-cs"/>
              </a:rPr>
            </a:br>
            <a:r>
              <a:rPr lang="en-GB" sz="2000" kern="0" dirty="0">
                <a:latin typeface="+mn-lt"/>
                <a:ea typeface="+mn-ea"/>
                <a:cs typeface="+mn-cs"/>
              </a:rPr>
              <a:t>29% (12-43%) over androstenone threshold (1.0</a:t>
            </a:r>
            <a:r>
              <a:rPr lang="el-GR" sz="2000" kern="0" dirty="0">
                <a:latin typeface="+mn-lt"/>
                <a:ea typeface="+mn-ea"/>
                <a:cs typeface="+mn-cs"/>
              </a:rPr>
              <a:t> μ</a:t>
            </a:r>
            <a:r>
              <a:rPr lang="en-GB" sz="2000" kern="0" dirty="0">
                <a:latin typeface="+mn-lt"/>
                <a:ea typeface="+mn-ea"/>
                <a:cs typeface="+mn-cs"/>
              </a:rPr>
              <a:t>g/g)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	11%  (2-20%) over skatole threshold (0.25</a:t>
            </a:r>
            <a:r>
              <a:rPr lang="el-GR" sz="2000" kern="0" dirty="0"/>
              <a:t> μ</a:t>
            </a:r>
            <a:r>
              <a:rPr lang="en-GB" sz="2000" kern="0" dirty="0"/>
              <a:t>g/g)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defRPr/>
            </a:pPr>
            <a:endParaRPr lang="en-GB" sz="2000" kern="0" dirty="0"/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 err="1">
                <a:latin typeface="+mn-lt"/>
                <a:ea typeface="+mn-ea"/>
                <a:cs typeface="+mn-cs"/>
              </a:rPr>
              <a:t>Prusa</a:t>
            </a:r>
            <a:r>
              <a:rPr lang="en-GB" sz="2000" kern="0" dirty="0">
                <a:latin typeface="+mn-lt"/>
                <a:ea typeface="+mn-ea"/>
                <a:cs typeface="+mn-cs"/>
              </a:rPr>
              <a:t> et al. (2011)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	</a:t>
            </a:r>
            <a:r>
              <a:rPr lang="en-GB" sz="2000" kern="0" dirty="0"/>
              <a:t> 56% over androstenone threshold (1.0</a:t>
            </a:r>
            <a:r>
              <a:rPr lang="el-GR" sz="2000" kern="0" dirty="0"/>
              <a:t> μ</a:t>
            </a:r>
            <a:r>
              <a:rPr lang="en-GB" sz="2000" kern="0" dirty="0"/>
              <a:t>g/g)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	</a:t>
            </a:r>
            <a:r>
              <a:rPr lang="en-GB" sz="2000" kern="0" dirty="0"/>
              <a:t> 34% over skatole threshold (0.20</a:t>
            </a:r>
            <a:r>
              <a:rPr lang="el-GR" sz="2000" kern="0" dirty="0"/>
              <a:t> μ</a:t>
            </a:r>
            <a:r>
              <a:rPr lang="en-GB" sz="2000" kern="0" dirty="0"/>
              <a:t>g/g)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defRPr/>
            </a:pPr>
            <a:endParaRPr lang="en-GB" sz="2000" kern="0" dirty="0"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Allison et al. (2011)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	</a:t>
            </a:r>
            <a:r>
              <a:rPr lang="en-US" sz="2000" kern="0" dirty="0">
                <a:latin typeface="+mn-lt"/>
                <a:ea typeface="+mn-ea"/>
                <a:cs typeface="+mn-cs"/>
              </a:rPr>
              <a:t>18.5% of high risk carcasses</a:t>
            </a:r>
            <a:endParaRPr lang="en-GB" sz="20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/>
              <a:t>The</a:t>
            </a:r>
            <a:r>
              <a:rPr lang="es-ES_tradnl" smtClean="0"/>
              <a:t> </a:t>
            </a:r>
            <a:r>
              <a:rPr lang="en-GB" smtClean="0"/>
              <a:t>challenges for researchers</a:t>
            </a:r>
          </a:p>
        </p:txBody>
      </p:sp>
      <p:sp>
        <p:nvSpPr>
          <p:cNvPr id="14339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0" y="3357575"/>
            <a:ext cx="7010400" cy="18573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i="1" dirty="0" smtClean="0">
                <a:solidFill>
                  <a:schemeClr val="tx1"/>
                </a:solidFill>
              </a:rPr>
              <a:t>EU Commission Implementing Decision (2011/C 243/06)</a:t>
            </a:r>
          </a:p>
          <a:p>
            <a:pPr>
              <a:spcAft>
                <a:spcPts val="1200"/>
              </a:spcAft>
            </a:pPr>
            <a:r>
              <a:rPr lang="en-GB" b="0" dirty="0" smtClean="0">
                <a:solidFill>
                  <a:schemeClr val="tx1"/>
                </a:solidFill>
              </a:rPr>
              <a:t>EU agreement with the Joint Research Centre, Institute for Reference Materials and Measurements (JRC-IRMM)</a:t>
            </a:r>
          </a:p>
        </p:txBody>
      </p:sp>
      <p:grpSp>
        <p:nvGrpSpPr>
          <p:cNvPr id="14341" name="Agrupa 10"/>
          <p:cNvGrpSpPr>
            <a:grpSpLocks/>
          </p:cNvGrpSpPr>
          <p:nvPr/>
        </p:nvGrpSpPr>
        <p:grpSpPr bwMode="auto">
          <a:xfrm>
            <a:off x="290513" y="2000250"/>
            <a:ext cx="1495425" cy="1922463"/>
            <a:chOff x="289858" y="1000108"/>
            <a:chExt cx="1496060" cy="1923218"/>
          </a:xfrm>
        </p:grpSpPr>
        <p:pic>
          <p:nvPicPr>
            <p:cNvPr id="14344" name="Picture 1" descr="C:\Documents and Settings\dzammerini\Escritorio\Presentazioni\immagini\HPLC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1000108"/>
              <a:ext cx="114300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2" descr="C:\Documents and Settings\dzammerini\Escritorio\Presentazioni\immagini\ELISA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858" y="1785926"/>
              <a:ext cx="781680" cy="113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00250" y="681024"/>
            <a:ext cx="700087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b="1" kern="0" dirty="0">
                <a:solidFill>
                  <a:srgbClr val="BE1238"/>
                </a:solidFill>
                <a:latin typeface="Arial"/>
                <a:ea typeface="+mj-ea"/>
                <a:cs typeface="+mj-cs"/>
              </a:rPr>
              <a:t>The results are not comparable</a:t>
            </a:r>
            <a:endParaRPr lang="en-GB" b="1" kern="0" dirty="0">
              <a:solidFill>
                <a:srgbClr val="BE12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ubtítol 2"/>
          <p:cNvSpPr txBox="1">
            <a:spLocks/>
          </p:cNvSpPr>
          <p:nvPr/>
        </p:nvSpPr>
        <p:spPr bwMode="auto">
          <a:xfrm>
            <a:off x="2209800" y="1714495"/>
            <a:ext cx="67913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kern="0" dirty="0">
                <a:latin typeface="+mn-lt"/>
                <a:ea typeface="+mn-ea"/>
                <a:cs typeface="+mn-cs"/>
              </a:rPr>
              <a:t>Need for a reference method of detection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kern="0" dirty="0">
                <a:latin typeface="+mn-lt"/>
                <a:ea typeface="+mn-ea"/>
                <a:cs typeface="+mn-cs"/>
              </a:rPr>
              <a:t>Need to standardize the data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idor de peu de pà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101600"/>
            <a:r>
              <a:rPr lang="en-GB" smtClean="0"/>
              <a:t>The</a:t>
            </a:r>
            <a:r>
              <a:rPr lang="es-ES_tradnl" smtClean="0"/>
              <a:t> </a:t>
            </a:r>
            <a:r>
              <a:rPr lang="en-GB" smtClean="0"/>
              <a:t>challenges for researchers</a:t>
            </a:r>
          </a:p>
        </p:txBody>
      </p:sp>
      <p:sp>
        <p:nvSpPr>
          <p:cNvPr id="15363" name="Contenidor de data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t>01/12/2011</a:t>
            </a: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00250" y="609600"/>
            <a:ext cx="700087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b="1" kern="0" dirty="0">
                <a:solidFill>
                  <a:srgbClr val="BE1238"/>
                </a:solidFill>
                <a:latin typeface="Arial"/>
                <a:ea typeface="+mj-ea"/>
                <a:cs typeface="+mj-cs"/>
              </a:rPr>
              <a:t>Different methods for on-line detection</a:t>
            </a:r>
            <a:endParaRPr lang="en-GB" b="1" kern="0" dirty="0">
              <a:solidFill>
                <a:srgbClr val="BE123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500188"/>
            <a:ext cx="5143500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ítol 2"/>
          <p:cNvSpPr txBox="1">
            <a:spLocks/>
          </p:cNvSpPr>
          <p:nvPr/>
        </p:nvSpPr>
        <p:spPr bwMode="auto">
          <a:xfrm>
            <a:off x="2209800" y="4714875"/>
            <a:ext cx="67913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Human nose: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change in sensitivity during evaluation of 200 fat samples (10 pig samples x 20 replicates) by 7 panellists using “hot water” method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GB" sz="2000" dirty="0" err="1"/>
              <a:t>Meinert</a:t>
            </a:r>
            <a:r>
              <a:rPr lang="en-GB" sz="2000" dirty="0"/>
              <a:t> et al., 2011</a:t>
            </a:r>
          </a:p>
          <a:p>
            <a:pPr eaLnBrk="0" hangingPunct="0">
              <a:spcBef>
                <a:spcPts val="0"/>
              </a:spcBef>
              <a:defRPr/>
            </a:pPr>
            <a:endParaRPr lang="en-GB" sz="20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4">
  <a:themeElements>
    <a:clrScheme name="plantilla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_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plantilla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tilla_1">
  <a:themeElements>
    <a:clrScheme name="plantilla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plantilla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lantilla_4">
  <a:themeElements>
    <a:clrScheme name="plantilla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_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plantilla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5E031F32CCA8F47ADE7350425C576DD" ma:contentTypeVersion="0" ma:contentTypeDescription="Crear nuevo documento." ma:contentTypeScope="" ma:versionID="1d83a371ef82ed6bc54115e01575e3df">
  <xsd:schema xmlns:xsd="http://www.w3.org/2001/XMLSchema" xmlns:p="http://schemas.microsoft.com/office/2006/metadata/properties" targetNamespace="http://schemas.microsoft.com/office/2006/metadata/properties" ma:root="true" ma:fieldsID="44b43929a9ac524dcbf9efccb572348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C513E55-D016-4223-A4FE-67C2646873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015FB0-8789-4F94-A3D7-7C9481F208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4E9724C-6622-4015-A788-2794EB210AD3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sonia:Applications:Microsoft Office 2004:Plantillas:Presentaciones:Diseños:Presentación en blanco</Template>
  <TotalTime>3631</TotalTime>
  <Words>1035</Words>
  <Application>Microsoft PowerPoint</Application>
  <PresentationFormat>Presentació en pantalla (4:3)</PresentationFormat>
  <Paragraphs>224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26</vt:i4>
      </vt:variant>
    </vt:vector>
  </HeadingPairs>
  <TitlesOfParts>
    <vt:vector size="30" baseType="lpstr">
      <vt:lpstr>plantilla_4</vt:lpstr>
      <vt:lpstr>plantilla_1</vt:lpstr>
      <vt:lpstr>1_plantilla_4</vt:lpstr>
      <vt:lpstr>CorelPhotoPaint.Image.9</vt:lpstr>
      <vt:lpstr>The challenges for researchers</vt:lpstr>
      <vt:lpstr>Present situation</vt:lpstr>
      <vt:lpstr>ALCASDE project Demand and acceptance of consumers</vt:lpstr>
      <vt:lpstr>ALCASDE project Demand and acceptance of consumers</vt:lpstr>
      <vt:lpstr>Diapositiva 4</vt:lpstr>
      <vt:lpstr>Diapositiva 5</vt:lpstr>
      <vt:lpstr>Diapositiva 6</vt:lpstr>
      <vt:lpstr>Diapositiva 7</vt:lpstr>
      <vt:lpstr>Diapositiva 8</vt:lpstr>
      <vt:lpstr>New methods for on-line detection </vt:lpstr>
      <vt:lpstr>New methods for on-line detection </vt:lpstr>
      <vt:lpstr>Market differentiation</vt:lpstr>
      <vt:lpstr>Market situation</vt:lpstr>
      <vt:lpstr>Buying decision</vt:lpstr>
      <vt:lpstr>Buying decision</vt:lpstr>
      <vt:lpstr>Different strategies to mask</vt:lpstr>
      <vt:lpstr>Diapositiva 16</vt:lpstr>
      <vt:lpstr>Diapositiva 17</vt:lpstr>
      <vt:lpstr>Diapositiva 18</vt:lpstr>
      <vt:lpstr>Diapositiva 19</vt:lpstr>
      <vt:lpstr>Diapositiva 20</vt:lpstr>
      <vt:lpstr>We need to look for solutions, research can help: breeding, feeding and management  </vt:lpstr>
      <vt:lpstr>Diapositiva 22</vt:lpstr>
      <vt:lpstr>Economic issue?</vt:lpstr>
      <vt:lpstr>Conclusions</vt:lpstr>
      <vt:lpstr>Diapositiva 25</vt:lpstr>
    </vt:vector>
  </TitlesOfParts>
  <Company> 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 .</dc:creator>
  <cp:lastModifiedBy>dzammerini</cp:lastModifiedBy>
  <cp:revision>595</cp:revision>
  <dcterms:created xsi:type="dcterms:W3CDTF">2006-09-22T10:48:48Z</dcterms:created>
  <dcterms:modified xsi:type="dcterms:W3CDTF">2011-11-24T14:56:35Z</dcterms:modified>
</cp:coreProperties>
</file>