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ppt/tags/tag6.xml" ContentType="application/vnd.openxmlformats-officedocument.presentationml.tags+xml"/>
  <Override PartName="/ppt/notesSlides/notesSlide9.xml" ContentType="application/vnd.openxmlformats-officedocument.presentationml.notesSlide+xml"/>
  <Override PartName="/ppt/tags/tag7.xml" ContentType="application/vnd.openxmlformats-officedocument.presentationml.tags+xml"/>
  <Override PartName="/ppt/notesSlides/notesSlide10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1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7"/>
  </p:notesMasterIdLst>
  <p:sldIdLst>
    <p:sldId id="282" r:id="rId2"/>
    <p:sldId id="284" r:id="rId3"/>
    <p:sldId id="380" r:id="rId4"/>
    <p:sldId id="287" r:id="rId5"/>
    <p:sldId id="288" r:id="rId6"/>
    <p:sldId id="290" r:id="rId7"/>
    <p:sldId id="304" r:id="rId8"/>
    <p:sldId id="370" r:id="rId9"/>
    <p:sldId id="364" r:id="rId10"/>
    <p:sldId id="376" r:id="rId11"/>
    <p:sldId id="357" r:id="rId12"/>
    <p:sldId id="377" r:id="rId13"/>
    <p:sldId id="340" r:id="rId14"/>
    <p:sldId id="379" r:id="rId15"/>
    <p:sldId id="329" r:id="rId16"/>
  </p:sldIdLst>
  <p:sldSz cx="9144000" cy="6858000" type="screen4x3"/>
  <p:notesSz cx="6794500" cy="99314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572364"/>
    <a:srgbClr val="888600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92" autoAdjust="0"/>
    <p:restoredTop sz="94660"/>
  </p:normalViewPr>
  <p:slideViewPr>
    <p:cSldViewPr>
      <p:cViewPr>
        <p:scale>
          <a:sx n="75" d="100"/>
          <a:sy n="75" d="100"/>
        </p:scale>
        <p:origin x="-1386" y="-4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100" y="0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nl-NL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4400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8050"/>
            <a:ext cx="5435600" cy="446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2925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100" y="9432925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0BE6CBA-9F82-487D-9032-8A635B838D8A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60994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BD7E94-DD06-423E-961A-8E867A218B05}" type="slidenum">
              <a:rPr lang="nl-NL"/>
              <a:pPr/>
              <a:t>1</a:t>
            </a:fld>
            <a:endParaRPr lang="nl-NL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4C76D2-EFB9-47CF-A450-F680190D4E83}" type="slidenum">
              <a:rPr lang="nl-NL"/>
              <a:pPr/>
              <a:t>11</a:t>
            </a:fld>
            <a:endParaRPr lang="nl-NL"/>
          </a:p>
        </p:txBody>
      </p:sp>
      <p:sp>
        <p:nvSpPr>
          <p:cNvPr id="23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6853F8-EF77-4CE1-8471-D8E44D7473EA}" type="slidenum">
              <a:rPr lang="nl-NL"/>
              <a:pPr/>
              <a:t>13</a:t>
            </a:fld>
            <a:endParaRPr lang="nl-NL"/>
          </a:p>
        </p:txBody>
      </p:sp>
      <p:sp>
        <p:nvSpPr>
          <p:cNvPr id="20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4FEA37-B8A7-4E15-B66E-C7CF34B6CF13}" type="slidenum">
              <a:rPr lang="nl-NL"/>
              <a:pPr/>
              <a:t>15</a:t>
            </a:fld>
            <a:endParaRPr lang="nl-NL"/>
          </a:p>
        </p:txBody>
      </p:sp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AC9688-EB95-4B45-8145-2A110AAB3F1C}" type="slidenum">
              <a:rPr lang="nl-NL"/>
              <a:pPr/>
              <a:t>2</a:t>
            </a:fld>
            <a:endParaRPr lang="nl-NL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AC9688-EB95-4B45-8145-2A110AAB3F1C}" type="slidenum">
              <a:rPr lang="nl-NL"/>
              <a:pPr/>
              <a:t>3</a:t>
            </a:fld>
            <a:endParaRPr lang="nl-NL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FB7722-AD14-424D-9562-8C7830037764}" type="slidenum">
              <a:rPr lang="nl-NL"/>
              <a:pPr/>
              <a:t>4</a:t>
            </a:fld>
            <a:endParaRPr lang="nl-NL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F9F609-3026-4751-B736-74EA328D2FFF}" type="slidenum">
              <a:rPr lang="nl-NL"/>
              <a:pPr/>
              <a:t>5</a:t>
            </a:fld>
            <a:endParaRPr lang="nl-NL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8F29A0-119E-451B-B3F6-FC4150FAADC7}" type="slidenum">
              <a:rPr lang="nl-NL"/>
              <a:pPr/>
              <a:t>6</a:t>
            </a:fld>
            <a:endParaRPr lang="nl-NL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01E98F-53C1-4F46-8008-73B5F32ADE46}" type="slidenum">
              <a:rPr lang="nl-NL"/>
              <a:pPr/>
              <a:t>7</a:t>
            </a:fld>
            <a:endParaRPr lang="nl-NL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D4917B-D3A9-4C52-9C3B-6A96D18A17C3}" type="slidenum">
              <a:rPr lang="nl-NL"/>
              <a:pPr/>
              <a:t>8</a:t>
            </a:fld>
            <a:endParaRPr lang="nl-NL"/>
          </a:p>
        </p:txBody>
      </p:sp>
      <p:sp>
        <p:nvSpPr>
          <p:cNvPr id="262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2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30F978-A0BB-47E6-B651-94F3A148EB95}" type="slidenum">
              <a:rPr lang="nl-NL"/>
              <a:pPr/>
              <a:t>9</a:t>
            </a:fld>
            <a:endParaRPr lang="nl-NL"/>
          </a:p>
        </p:txBody>
      </p:sp>
      <p:sp>
        <p:nvSpPr>
          <p:cNvPr id="249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noProof="0" smtClean="0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nl-NL" noProof="0" smtClean="0"/>
              <a:t>Click to edit Master subtitle style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7C51226-4CBD-4AE2-A353-28E9DD3F1E26}" type="slidenum">
              <a:rPr lang="nl-NL"/>
              <a:pPr/>
              <a:t>‹#›</a:t>
            </a:fld>
            <a:endParaRPr lang="nl-NL"/>
          </a:p>
        </p:txBody>
      </p:sp>
      <p:pic>
        <p:nvPicPr>
          <p:cNvPr id="25607" name="Picture 7" descr="C:\Users\ldendas\Desktop\final-Eurogroup---GIFJune1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221456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2" descr="U:\Central Filing\Eurogroup Publications\Events\30th Anniversary 2010\30th Anniversary Folder 2010\30th-logo\RGB\30th-logo-RG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5805488"/>
            <a:ext cx="1825625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9" name="Elbow Connector 28"/>
          <p:cNvCxnSpPr/>
          <p:nvPr/>
        </p:nvCxnSpPr>
        <p:spPr>
          <a:xfrm rot="10800000">
            <a:off x="250825" y="4652963"/>
            <a:ext cx="1928813" cy="1857375"/>
          </a:xfrm>
          <a:prstGeom prst="bentConnector3">
            <a:avLst>
              <a:gd name="adj1" fmla="val 100252"/>
            </a:avLst>
          </a:prstGeom>
          <a:ln w="25400">
            <a:solidFill>
              <a:srgbClr val="5723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Elbow Connector 6"/>
          <p:cNvCxnSpPr/>
          <p:nvPr/>
        </p:nvCxnSpPr>
        <p:spPr>
          <a:xfrm rot="10800000">
            <a:off x="7019925" y="260350"/>
            <a:ext cx="1928813" cy="1857375"/>
          </a:xfrm>
          <a:prstGeom prst="bentConnector3">
            <a:avLst>
              <a:gd name="adj1" fmla="val 697"/>
            </a:avLst>
          </a:prstGeom>
          <a:ln w="25400">
            <a:solidFill>
              <a:srgbClr val="5723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 advClick="0" advTm="8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7B4588-9997-4F5A-BFD7-4E6DB8531D09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3059551"/>
      </p:ext>
    </p:extLst>
  </p:cSld>
  <p:clrMapOvr>
    <a:masterClrMapping/>
  </p:clrMapOvr>
  <p:transition spd="med" advClick="0" advTm="8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0513" y="333375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3" y="333375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90703A-BD1A-4086-9E25-8C2F084B795C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30404450"/>
      </p:ext>
    </p:extLst>
  </p:cSld>
  <p:clrMapOvr>
    <a:masterClrMapping/>
  </p:clrMapOvr>
  <p:transition spd="med" advClick="0" advTm="8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413" y="333375"/>
            <a:ext cx="626427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68313" y="1628775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3" y="3967163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75D63C8-AE45-412D-901D-93C462737BFC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20337243"/>
      </p:ext>
    </p:extLst>
  </p:cSld>
  <p:clrMapOvr>
    <a:masterClrMapping/>
  </p:clrMapOvr>
  <p:transition spd="med" advClick="0" advTm="800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68313" y="333375"/>
            <a:ext cx="8229600" cy="5821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4513CDA-7A2A-4BEB-B4F4-D5894A067191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3758998"/>
      </p:ext>
    </p:extLst>
  </p:cSld>
  <p:clrMapOvr>
    <a:masterClrMapping/>
  </p:clrMapOvr>
  <p:transition spd="med" advClick="0" advTm="8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05221F-0ACD-47E0-BB6A-5CFB74F3BA8A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8942438"/>
      </p:ext>
    </p:extLst>
  </p:cSld>
  <p:clrMapOvr>
    <a:masterClrMapping/>
  </p:clrMapOvr>
  <p:transition spd="med" advClick="0" advTm="8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D9F61D-8596-4CCC-A815-55DC15C2182A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3106930"/>
      </p:ext>
    </p:extLst>
  </p:cSld>
  <p:clrMapOvr>
    <a:masterClrMapping/>
  </p:clrMapOvr>
  <p:transition spd="med" advClick="0" advTm="8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9313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58B8DC-94DF-4DF3-969C-6DBA3FA5CB7B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38558672"/>
      </p:ext>
    </p:extLst>
  </p:cSld>
  <p:clrMapOvr>
    <a:masterClrMapping/>
  </p:clrMapOvr>
  <p:transition spd="med" advClick="0" advTm="8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4C527F-FF02-4590-94EE-F286A63D6211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4731790"/>
      </p:ext>
    </p:extLst>
  </p:cSld>
  <p:clrMapOvr>
    <a:masterClrMapping/>
  </p:clrMapOvr>
  <p:transition spd="med" advClick="0" advTm="8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3C393A-E633-445E-A924-2B4314C32BA4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68561236"/>
      </p:ext>
    </p:extLst>
  </p:cSld>
  <p:clrMapOvr>
    <a:masterClrMapping/>
  </p:clrMapOvr>
  <p:transition spd="med" advClick="0" advTm="8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AC7819-C029-4C49-AC98-AD1948C20CEE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89047043"/>
      </p:ext>
    </p:extLst>
  </p:cSld>
  <p:clrMapOvr>
    <a:masterClrMapping/>
  </p:clrMapOvr>
  <p:transition spd="med" advClick="0" advTm="8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CE0DA3-62CB-41F9-984B-8EA786FFFB9B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72426195"/>
      </p:ext>
    </p:extLst>
  </p:cSld>
  <p:clrMapOvr>
    <a:masterClrMapping/>
  </p:clrMapOvr>
  <p:transition spd="med" advClick="0" advTm="8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09EC2A-4FAE-45F7-A9B7-030AA637BAA7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0958926"/>
      </p:ext>
    </p:extLst>
  </p:cSld>
  <p:clrMapOvr>
    <a:masterClrMapping/>
  </p:clrMapOvr>
  <p:transition spd="med" advClick="0" advTm="8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100000">
              <a:srgbClr val="9CB86E">
                <a:alpha val="61000"/>
                <a:lumMod val="0"/>
                <a:lumOff val="100000"/>
              </a:srgbClr>
            </a:gs>
            <a:gs pos="100000">
              <a:srgbClr val="156B13"/>
            </a:gs>
          </a:gsLst>
          <a:lin ang="3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11413" y="333375"/>
            <a:ext cx="626427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Click to edit Master title style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62877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nl-NL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nl-NL"/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905A157-7B8F-45D1-A325-71318BE56880}" type="slidenum">
              <a:rPr lang="nl-NL"/>
              <a:pPr/>
              <a:t>‹#›</a:t>
            </a:fld>
            <a:endParaRPr lang="nl-NL"/>
          </a:p>
        </p:txBody>
      </p:sp>
      <p:pic>
        <p:nvPicPr>
          <p:cNvPr id="24583" name="Picture 7" descr="C:\Users\ldendas\Desktop\final-Eurogroup---GIFJune10.gif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1938"/>
            <a:ext cx="221456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ransition spd="med" advClick="0" advTm="8000"/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rgbClr val="572364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572364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572364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572364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572364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572364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572364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572364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572364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572364"/>
        </a:buClr>
        <a:buChar char="•"/>
        <a:defRPr sz="3200">
          <a:solidFill>
            <a:srgbClr val="8886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572364"/>
        </a:buClr>
        <a:buChar char="–"/>
        <a:defRPr sz="2800">
          <a:solidFill>
            <a:srgbClr val="888600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572364"/>
        </a:buClr>
        <a:buChar char="•"/>
        <a:defRPr sz="2400">
          <a:solidFill>
            <a:srgbClr val="888600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572364"/>
        </a:buClr>
        <a:buChar char="–"/>
        <a:defRPr sz="2000">
          <a:solidFill>
            <a:srgbClr val="888600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572364"/>
        </a:buClr>
        <a:buChar char="»"/>
        <a:defRPr sz="2000">
          <a:solidFill>
            <a:srgbClr val="888600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572364"/>
        </a:buClr>
        <a:buChar char="»"/>
        <a:defRPr sz="2000">
          <a:solidFill>
            <a:srgbClr val="888600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572364"/>
        </a:buClr>
        <a:buChar char="»"/>
        <a:defRPr sz="2000">
          <a:solidFill>
            <a:srgbClr val="888600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572364"/>
        </a:buClr>
        <a:buChar char="»"/>
        <a:defRPr sz="2000">
          <a:solidFill>
            <a:srgbClr val="888600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572364"/>
        </a:buClr>
        <a:buChar char="»"/>
        <a:defRPr sz="2000">
          <a:solidFill>
            <a:srgbClr val="888600"/>
          </a:solidFill>
          <a:latin typeface="+mn-lt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1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18.jpeg"/><Relationship Id="rId5" Type="http://schemas.openxmlformats.org/officeDocument/2006/relationships/image" Target="../media/image10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BE295-1309-4ACD-98CC-11C45AC6B9AA}" type="slidenum">
              <a:rPr lang="nl-NL"/>
              <a:pPr/>
              <a:t>1</a:t>
            </a:fld>
            <a:endParaRPr lang="nl-NL"/>
          </a:p>
        </p:txBody>
      </p:sp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1979613" y="5661025"/>
            <a:ext cx="53498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nl-BE" sz="1600" b="1"/>
              <a:t>Michel COURAT</a:t>
            </a:r>
          </a:p>
          <a:p>
            <a:pPr algn="ctr"/>
            <a:r>
              <a:rPr lang="nl-BE" sz="1600" b="1"/>
              <a:t>Policy Officer  -   Farm Animals</a:t>
            </a:r>
            <a:endParaRPr lang="nl-NL" sz="1600" b="1"/>
          </a:p>
        </p:txBody>
      </p:sp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1043608" y="1988840"/>
            <a:ext cx="6949529" cy="1581972"/>
          </a:xfrm>
          <a:prstGeom prst="rect">
            <a:avLst/>
          </a:prstGeom>
          <a:solidFill>
            <a:srgbClr val="888600">
              <a:alpha val="61000"/>
            </a:srgbClr>
          </a:solidFill>
          <a:ln w="38100" algn="ctr">
            <a:solidFill>
              <a:srgbClr val="888600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GB" sz="3200" dirty="0">
                <a:latin typeface="Comic Sans MS" pitchFamily="66" charset="0"/>
              </a:rPr>
              <a:t> </a:t>
            </a:r>
            <a:r>
              <a:rPr lang="en-US" sz="4400" b="1" dirty="0">
                <a:solidFill>
                  <a:srgbClr val="572364"/>
                </a:solidFill>
              </a:rPr>
              <a:t>Boars heading for </a:t>
            </a:r>
            <a:r>
              <a:rPr lang="en-US" sz="4400" b="1" dirty="0" smtClean="0">
                <a:solidFill>
                  <a:srgbClr val="572364"/>
                </a:solidFill>
              </a:rPr>
              <a:t>2018: </a:t>
            </a:r>
          </a:p>
          <a:p>
            <a:pPr algn="ctr">
              <a:spcBef>
                <a:spcPct val="20000"/>
              </a:spcBef>
            </a:pPr>
            <a:r>
              <a:rPr lang="en-US" sz="4400" b="1" dirty="0" smtClean="0">
                <a:solidFill>
                  <a:srgbClr val="572364"/>
                </a:solidFill>
              </a:rPr>
              <a:t>A NGO perspective</a:t>
            </a:r>
            <a:endParaRPr lang="en-GB" sz="4400" b="1" dirty="0">
              <a:solidFill>
                <a:srgbClr val="572364"/>
              </a:solidFill>
            </a:endParaRPr>
          </a:p>
        </p:txBody>
      </p:sp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7235825" y="6453188"/>
            <a:ext cx="17557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sz="1200" dirty="0" smtClean="0"/>
              <a:t>Boars 2018 01/12/2011</a:t>
            </a:r>
            <a:endParaRPr lang="nl-NL" sz="1200" dirty="0"/>
          </a:p>
        </p:txBody>
      </p:sp>
      <p:pic>
        <p:nvPicPr>
          <p:cNvPr id="62471" name="Picture 7" descr="NLG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95434">
            <a:off x="704604" y="4186399"/>
            <a:ext cx="2590800" cy="178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 </a:t>
            </a:r>
            <a:endParaRPr lang="nl-BE" dirty="0"/>
          </a:p>
        </p:txBody>
      </p:sp>
      <p:pic>
        <p:nvPicPr>
          <p:cNvPr id="10" name="Picture 5" descr="pigcastrati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5353">
            <a:off x="6149686" y="4192766"/>
            <a:ext cx="2359605" cy="1770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bigstockphoto_Sucking-pig_22533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544" y="3810016"/>
            <a:ext cx="1880011" cy="1699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 advTm="18325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11560" y="1340768"/>
            <a:ext cx="8856984" cy="4525963"/>
          </a:xfrm>
          <a:noFill/>
        </p:spPr>
        <p:txBody>
          <a:bodyPr/>
          <a:lstStyle/>
          <a:p>
            <a:endParaRPr lang="nl-BE" b="1" dirty="0" smtClean="0">
              <a:solidFill>
                <a:srgbClr val="572364"/>
              </a:solidFill>
            </a:endParaRPr>
          </a:p>
          <a:p>
            <a:r>
              <a:rPr lang="nl-BE" b="1" dirty="0" smtClean="0">
                <a:solidFill>
                  <a:srgbClr val="572364"/>
                </a:solidFill>
              </a:rPr>
              <a:t>Signatories: “ Whole sector”...?</a:t>
            </a:r>
          </a:p>
          <a:p>
            <a:r>
              <a:rPr lang="en-GB" b="1" dirty="0" smtClean="0">
                <a:solidFill>
                  <a:srgbClr val="FF0000"/>
                </a:solidFill>
                <a:latin typeface="+mj-lt"/>
              </a:rPr>
              <a:t>Effective implementation</a:t>
            </a:r>
            <a:r>
              <a:rPr lang="en-GB" sz="3200" b="1" dirty="0" smtClean="0">
                <a:solidFill>
                  <a:srgbClr val="FF0000"/>
                </a:solidFill>
                <a:latin typeface="+mj-lt"/>
              </a:rPr>
              <a:t>  </a:t>
            </a:r>
            <a:r>
              <a:rPr lang="en-GB" b="1" dirty="0" smtClean="0">
                <a:solidFill>
                  <a:srgbClr val="FF0000"/>
                </a:solidFill>
                <a:latin typeface="+mj-lt"/>
              </a:rPr>
              <a:t>&gt; 01/ 01/2012 ? </a:t>
            </a:r>
          </a:p>
          <a:p>
            <a:r>
              <a:rPr lang="en-GB" b="1" dirty="0" smtClean="0">
                <a:solidFill>
                  <a:srgbClr val="572364"/>
                </a:solidFill>
                <a:latin typeface="+mj-lt"/>
              </a:rPr>
              <a:t>Communication ….</a:t>
            </a:r>
            <a:endParaRPr lang="nl-BE" sz="3200" dirty="0" smtClean="0">
              <a:solidFill>
                <a:srgbClr val="572364"/>
              </a:solidFill>
            </a:endParaRPr>
          </a:p>
          <a:p>
            <a:pPr marL="342900" lvl="1" indent="-342900">
              <a:buFontTx/>
              <a:buChar char="•"/>
            </a:pPr>
            <a:r>
              <a:rPr lang="nl-BE" sz="3200" dirty="0" smtClean="0">
                <a:solidFill>
                  <a:srgbClr val="572364"/>
                </a:solidFill>
              </a:rPr>
              <a:t>Partnership </a:t>
            </a:r>
            <a:r>
              <a:rPr lang="nl-BE" sz="3200" dirty="0">
                <a:solidFill>
                  <a:srgbClr val="572364"/>
                </a:solidFill>
              </a:rPr>
              <a:t>in </a:t>
            </a:r>
            <a:r>
              <a:rPr lang="nl-BE" sz="3200" dirty="0" smtClean="0">
                <a:solidFill>
                  <a:srgbClr val="572364"/>
                </a:solidFill>
              </a:rPr>
              <a:t>2012 ? </a:t>
            </a:r>
            <a:endParaRPr lang="nl-BE" sz="3200" dirty="0">
              <a:solidFill>
                <a:srgbClr val="572364"/>
              </a:solidFill>
            </a:endParaRPr>
          </a:p>
          <a:p>
            <a:pPr marL="342900" lvl="1" indent="-342900">
              <a:buFontTx/>
              <a:buChar char="•"/>
            </a:pPr>
            <a:endParaRPr lang="en-GB" sz="2000" b="1" dirty="0">
              <a:solidFill>
                <a:srgbClr val="FF0000"/>
              </a:solidFill>
            </a:endParaRPr>
          </a:p>
          <a:p>
            <a:pPr lvl="1"/>
            <a:endParaRPr lang="nl-BE" dirty="0">
              <a:solidFill>
                <a:srgbClr val="572364"/>
              </a:solidFill>
            </a:endParaRPr>
          </a:p>
          <a:p>
            <a:endParaRPr lang="nl-BE" dirty="0" smtClean="0">
              <a:solidFill>
                <a:srgbClr val="572364"/>
              </a:solidFill>
            </a:endParaRPr>
          </a:p>
          <a:p>
            <a:pPr marL="0" indent="0">
              <a:buNone/>
            </a:pPr>
            <a:r>
              <a:rPr lang="nl-BE" dirty="0" smtClean="0">
                <a:solidFill>
                  <a:srgbClr val="572364"/>
                </a:solidFill>
              </a:rPr>
              <a:t> </a:t>
            </a:r>
            <a:endParaRPr lang="nl-BE" dirty="0">
              <a:solidFill>
                <a:srgbClr val="572364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C7819-C029-4C49-AC98-AD1948C20CEE}" type="slidenum">
              <a:rPr lang="nl-NL" smtClean="0"/>
              <a:pPr/>
              <a:t>10</a:t>
            </a:fld>
            <a:endParaRPr lang="nl-NL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2651877" y="116632"/>
            <a:ext cx="6264275" cy="1143000"/>
          </a:xfrm>
        </p:spPr>
        <p:txBody>
          <a:bodyPr/>
          <a:lstStyle/>
          <a:p>
            <a:r>
              <a:rPr lang="en-GB" sz="3600" b="1" dirty="0"/>
              <a:t>Some </a:t>
            </a:r>
            <a:r>
              <a:rPr lang="en-GB" sz="3600" b="1" dirty="0" smtClean="0"/>
              <a:t>concerns /  first developments</a:t>
            </a:r>
            <a:endParaRPr lang="fr-FR" sz="36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8809">
            <a:off x="5585839" y="3715206"/>
            <a:ext cx="3040303" cy="2763912"/>
          </a:xfrm>
          <a:prstGeom prst="rect">
            <a:avLst/>
          </a:prstGeom>
          <a:noFill/>
          <a:ln w="38100">
            <a:solidFill>
              <a:srgbClr val="888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71427">
            <a:off x="1568821" y="4479761"/>
            <a:ext cx="2656533" cy="1853017"/>
          </a:xfrm>
          <a:prstGeom prst="rect">
            <a:avLst/>
          </a:prstGeom>
          <a:noFill/>
          <a:ln w="38100">
            <a:solidFill>
              <a:srgbClr val="572364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15647939"/>
      </p:ext>
    </p:extLst>
  </p:cSld>
  <p:clrMapOvr>
    <a:masterClrMapping/>
  </p:clrMapOvr>
  <p:transition spd="med" advClick="0" advTm="15834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CA43F-4B05-45F9-8816-D2BAE45EC01C}" type="slidenum">
              <a:rPr lang="nl-NL"/>
              <a:pPr/>
              <a:t>11</a:t>
            </a:fld>
            <a:endParaRPr lang="nl-NL"/>
          </a:p>
        </p:txBody>
      </p:sp>
      <p:sp>
        <p:nvSpPr>
          <p:cNvPr id="234498" name="Rectangle 2"/>
          <p:cNvSpPr>
            <a:spLocks noChangeArrowheads="1"/>
          </p:cNvSpPr>
          <p:nvPr/>
        </p:nvSpPr>
        <p:spPr bwMode="auto">
          <a:xfrm>
            <a:off x="395288" y="1916113"/>
            <a:ext cx="8497887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>
              <a:buFontTx/>
              <a:buChar char="•"/>
            </a:pPr>
            <a:r>
              <a:rPr lang="nl-NL" sz="2400" dirty="0"/>
              <a:t> </a:t>
            </a:r>
            <a:r>
              <a:rPr lang="nl-NL" sz="2400" dirty="0" smtClean="0"/>
              <a:t>  </a:t>
            </a:r>
            <a:r>
              <a:rPr lang="nl-NL" sz="2400" dirty="0" smtClean="0">
                <a:solidFill>
                  <a:srgbClr val="572364"/>
                </a:solidFill>
              </a:rPr>
              <a:t>Whole sector </a:t>
            </a:r>
            <a:endParaRPr lang="nl-NL" sz="2400" dirty="0">
              <a:solidFill>
                <a:srgbClr val="572364"/>
              </a:solidFill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nl-NL" sz="2400" dirty="0" smtClean="0">
                <a:solidFill>
                  <a:srgbClr val="572364"/>
                </a:solidFill>
              </a:rPr>
              <a:t>Research </a:t>
            </a:r>
            <a:r>
              <a:rPr lang="nl-NL" sz="2400" dirty="0">
                <a:solidFill>
                  <a:srgbClr val="572364"/>
                </a:solidFill>
              </a:rPr>
              <a:t>and technical institutes</a:t>
            </a:r>
          </a:p>
          <a:p>
            <a:pPr lvl="1">
              <a:buFontTx/>
              <a:buChar char="•"/>
            </a:pPr>
            <a:r>
              <a:rPr lang="nl-NL" sz="2400" dirty="0">
                <a:solidFill>
                  <a:srgbClr val="572364"/>
                </a:solidFill>
              </a:rPr>
              <a:t> </a:t>
            </a:r>
            <a:r>
              <a:rPr lang="nl-NL" sz="2400" dirty="0" smtClean="0">
                <a:solidFill>
                  <a:srgbClr val="572364"/>
                </a:solidFill>
              </a:rPr>
              <a:t>  NGOs</a:t>
            </a:r>
            <a:endParaRPr lang="nl-NL" sz="2400" dirty="0">
              <a:solidFill>
                <a:srgbClr val="572364"/>
              </a:solidFill>
            </a:endParaRPr>
          </a:p>
          <a:p>
            <a:pPr lvl="1"/>
            <a:r>
              <a:rPr lang="nl-NL" sz="2400" dirty="0" smtClean="0">
                <a:solidFill>
                  <a:srgbClr val="572364"/>
                </a:solidFill>
              </a:rPr>
              <a:t>  </a:t>
            </a:r>
            <a:r>
              <a:rPr lang="nl-NL" sz="2400" dirty="0" smtClean="0"/>
              <a:t> </a:t>
            </a:r>
            <a:endParaRPr lang="nl-NL" sz="2400" dirty="0"/>
          </a:p>
        </p:txBody>
      </p:sp>
      <p:sp>
        <p:nvSpPr>
          <p:cNvPr id="234499" name="Text Box 3"/>
          <p:cNvSpPr txBox="1">
            <a:spLocks noChangeArrowheads="1"/>
          </p:cNvSpPr>
          <p:nvPr/>
        </p:nvSpPr>
        <p:spPr bwMode="auto">
          <a:xfrm>
            <a:off x="3347864" y="332656"/>
            <a:ext cx="554029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4000" b="1">
                <a:solidFill>
                  <a:srgbClr val="572364"/>
                </a:solidFill>
              </a:rPr>
              <a:t>European Partnership</a:t>
            </a:r>
            <a:endParaRPr lang="nl-NL" sz="4000" b="1">
              <a:solidFill>
                <a:srgbClr val="572364"/>
              </a:solidFill>
            </a:endParaRPr>
          </a:p>
        </p:txBody>
      </p:sp>
      <p:sp>
        <p:nvSpPr>
          <p:cNvPr id="234500" name="Text Box 4"/>
          <p:cNvSpPr txBox="1">
            <a:spLocks noChangeArrowheads="1"/>
          </p:cNvSpPr>
          <p:nvPr/>
        </p:nvSpPr>
        <p:spPr bwMode="auto">
          <a:xfrm>
            <a:off x="3924300" y="1125538"/>
            <a:ext cx="168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3600">
                <a:solidFill>
                  <a:srgbClr val="888600"/>
                </a:solidFill>
              </a:rPr>
              <a:t>WHO ?</a:t>
            </a:r>
            <a:endParaRPr lang="nl-NL" sz="3600">
              <a:solidFill>
                <a:srgbClr val="888600"/>
              </a:solidFill>
            </a:endParaRPr>
          </a:p>
        </p:txBody>
      </p:sp>
      <p:sp>
        <p:nvSpPr>
          <p:cNvPr id="234501" name="Rectangle 5"/>
          <p:cNvSpPr>
            <a:spLocks noChangeArrowheads="1"/>
          </p:cNvSpPr>
          <p:nvPr/>
        </p:nvSpPr>
        <p:spPr bwMode="auto">
          <a:xfrm>
            <a:off x="1085601" y="4236948"/>
            <a:ext cx="777716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l-NL" sz="2400" dirty="0">
                <a:solidFill>
                  <a:srgbClr val="572364"/>
                </a:solidFill>
              </a:rPr>
              <a:t>DG SANCO, DG AGRI, </a:t>
            </a:r>
            <a:endParaRPr lang="nl-NL" sz="2400" dirty="0" smtClean="0">
              <a:solidFill>
                <a:srgbClr val="572364"/>
              </a:solidFill>
            </a:endParaRPr>
          </a:p>
          <a:p>
            <a:r>
              <a:rPr lang="nl-NL" sz="2400" dirty="0" smtClean="0">
                <a:solidFill>
                  <a:srgbClr val="572364"/>
                </a:solidFill>
              </a:rPr>
              <a:t>DG </a:t>
            </a:r>
            <a:r>
              <a:rPr lang="nl-NL" sz="2400" dirty="0">
                <a:solidFill>
                  <a:srgbClr val="572364"/>
                </a:solidFill>
              </a:rPr>
              <a:t>JRC-IRMM</a:t>
            </a:r>
          </a:p>
          <a:p>
            <a:r>
              <a:rPr lang="nl-NL" sz="2400" dirty="0">
                <a:solidFill>
                  <a:srgbClr val="572364"/>
                </a:solidFill>
              </a:rPr>
              <a:t>DG RTD, DG ENV, DG Enterprise and Industry</a:t>
            </a:r>
          </a:p>
        </p:txBody>
      </p:sp>
      <p:sp>
        <p:nvSpPr>
          <p:cNvPr id="234502" name="Text Box 6"/>
          <p:cNvSpPr txBox="1">
            <a:spLocks noChangeArrowheads="1"/>
          </p:cNvSpPr>
          <p:nvPr/>
        </p:nvSpPr>
        <p:spPr bwMode="auto">
          <a:xfrm>
            <a:off x="3122439" y="3167670"/>
            <a:ext cx="450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3600" dirty="0"/>
              <a:t>+</a:t>
            </a:r>
            <a:endParaRPr lang="nl-NL" sz="3600" dirty="0"/>
          </a:p>
        </p:txBody>
      </p:sp>
      <p:pic>
        <p:nvPicPr>
          <p:cNvPr id="234503" name="Picture 7" descr="Piglet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9897" y="2780928"/>
            <a:ext cx="3164354" cy="2056185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data:image/jpeg;base64,/9j/4AAQSkZJRgABAQAAAQABAAD/2wCEAAkGBhQQEBUQEhQVFRUWFRQVFRcUFBYZFRYZFBUXFRQXFBUXHSYeGBsjGhUVHy8gIygpLCwsFR4xNTAqNSYrLCkBCQoKDgwOFw8PGiwdHBwpKSktLCktKSkpKSksKSwpKSwpKSksKSkpKSwpLCkpLCkpKSkpLCwsLCksKSosKSwsLP/AABEIAKQA8AMBIgACEQEDEQH/xAAcAAEAAgMBAQEAAAAAAAAAAAAAAQUDBAYHAgj/xABBEAABAwIEAwYDBQUGBwEAAAABAAIRAyEEBRIxBkFREyJhcYGRBzKhFCOxwdFCYuHw8TNSU3KSshYkRHOCovIV/8QAGgEBAAMBAQEAAAAAAAAAAAAAAAECAwQFBv/EACkRAAICAgEDAgUFAAAAAAAAAAABAhEDITEEEkETUSIyYXGhBRQjQpH/2gAMAwEAAhEDEQA/APcUSUlAEUIgJRQplAESUlAESUlAEUSkoCUSUlAESUlAESUlAEUIgJRJSUARRKICUSVEoCUUSkoCUSVEoCYSERAISERAISERAISERAISERAEREAhIUErTqZtTDtOqT+6NQH+YjZRZKTfBuwkLVp49jnaQ9s9Jg+gN1sypIaomEhQpQCEhEQCEhQSgQEoiIAiIgCIiAQiIgCKFKAIoRASihCUBKLG+oBckAeJhVmM4qwtGddemPAODj7NkqG0i0YylwrLeVErl3/EXCcnOdvyjbzutejx4a4nD0HOvGp7gG+NwCY9FXvj7my6XLz2199HYBy0cxxxaCKYDn8gTYeLj+W655/FLg1oqlrTYOFOZJJ2E7BcznXGTnCKILG3v19VSWRVo2xdJKT2dlhMIXgmvXNRzZ1NadLBPItHLzVPmHGNOk0sosFrAwAPOOi5hvEFXSaZc4gzuLkR3r7qtzXDkjW0lw8JkW2PS0LDubPRx9JGL+Pa9i5rcZVXtdrYx4BnVEEeWn8QtKlxXiAZpYp7ejXw9u/7wK5tr3Pmbb8jFrfgSslLBNGxLiBN+60HpP8AFLa8m7xYeGj0vIONq4aPtLA9sx2lMAH1bMH0hdnl+ZU67NdNwcPqD0I5FeO4XiBlNmgUwTEOvI9CbwvmlxLUaZYA0dB/BWjmcednFk6DvdwVHt0qsxGaO1uZTaDpsS42npC8uZxriAQWuPur3LeNmuJDwQ55ueUnbyV/XTMP2E4vey6zrjxuDIFak4ySPu77dQdvdTlnxMwVYga3Uyf8RsD/AFCwXn2KqOLzre4ST3vmj0O6psdSh5Y4NPMOZ3dQ5ERb6KnqyfB2x6HB21O0/dH6Do1Q4BzSCDcEGQfIr7lfnbC43EUpOHr1GH+6CW/+uxV/lHxXxVB4biIrN2dLWtf6Ecx4rVZl50ckv02e3jal+Ge1yiosh4yw2Nb91UAdsWOIDwd40nfzCvAVqnfB5soyg6kqZKIikqEREBCIiAIiIAq/MsY8dykAXncnZo6+J8FYFVNSuGB1Q85PtsqTdI0xxtnnfxAoNlvaVahdckCDM7Eg/KLcguQrMpiGgOceZJEX8rq94gx3a1XVImdvIbKiNPU6bg9f6rllUnZ9NhlLHBRTo+qMf4bDN5e923lzV/8A/omhSaxjwzWLsa6w842Pgude3szqJ1Hl0n32Cxl9vG590dFHJze9m9iMwcS4A8jsbeYk/h0U4auS0AHn6E+K0w7u6QLmTM9P5PNfeHo6WmHCfcj+Cgsb9Ss4XkggWExHWIWo/NHibknmZIPqNhz26rVqYhxIN453+oXxRYKlUC/lKlLyVnPVFng8KXg1XwKYBJPMzsB5lYi/U2LNHQfqsmOxOp/ZiQ1ndieY3KwwqSZOOPlnx2drKHkhZmmF8VBzVDayBUUCtBmVie7lyWKobWSi6kW5xmpg6g3/ACWjUxsCHUmvaNhLpE9C0yFq0nkEfqtrE5eH3ZMfn0lCdUQ7NGBvdpmm4bS4uBn/ADbLWIc8aXtLhv8A/LhsvnE5Q9phzpjrNh4FYmudTdsHbTIm3itbMHBcx0ZauWupBtSjJ0nUHCz2nltcdZXpnAHxO7aMNizFUkNpv02fNodFg6fQyvPMJjtNQOaA20Fuolp6m6scozOlhsUyu6kDpOpo2Jv12sT9FaMu16Mc2H1oVJbXB70CvpVuTZ7SxVPtKTwRMOE3aeh8VYhdadnzbi4unpkqCiKSCUREAUEr4q1gwFziABuTsvNeL/iCdTqdF0N2tYnqS7ceQhVlJRNceKWR0i94m45p0ZpsIJ2Lp9w39V51m3GFWubOLWibA9eqpMTiXVDqcb/ksI5/Rc7bkexhwRxr6m19sI5lazHlzrm5Pv8Aovh9VTltX7yfG38FFGk50qN3FE6tN+6I29/r+C13tKuczlzmvPNseo/qtRzFHkmErSNFrJUta7qRyN/ot1jeiipTso0aNs1W0HO7obJW9RwBwrRVqXe75BuB5lZcmpOJLjfkByt16q44hrt7NtEj96TeOkHkp7jB3JnKipLi7mTPgtibL4OGCy06KzZ1xPh1l8kys9WmbfyFhFJVL1ZD2yvg0Qs7LL7EG1wgo0y0fojXFptO9wCbrb+xkguGy1K+FJ2soLLksxUBgPn5bStDGZZMvaC4RcA38FW9iQZkqwwQDDJJHla6kvJJGszBmxDXRMGTz3suhyzh77TTki1tLpvaZI69F95bjR+20OHiN+kqvp5o/tNTTp0k6Wj5QJ2ARsiMZSej7zzL3YbuUi4gkOdptBbtMea6X4ccdVe2OHxdT7tzXOY6rq1BwLQW6yflid+m65rMs6a6GvMamkSeV5N1S5hmzNTAyoNLYJvpLzvpkXA5epKvjk70Y9TihODUqv8AJ+l2PBAIMg3BGy+lq5bTa2lTbTGlgY3SOggQPZbS7z5R8kStTM8xFBnaO+WYNxbxvuttcx8Rnf8AIuAEkuaB0G5JJ5WBUPgtBXJI8/4u48finllI6aQ26lceXyZX0/Clh0u+nNfVNoC5Lt7PehBY1UTGJQtMnZbDWrL9mBupsvyY8DlnbvFIOEna1vGVZ0OBKrN3sEb7wI8eSqK9Q03Nc1xaZgEEggna/JdExtZ2H7TEVNTPlAt3nC8vP7Shy8GUo2Ys2oN0MNI6w0Q4+M7jwVXTxHirjhyuwvcCdQn6K/zL4esrN7Wg7Q48j8p/MItkd3brwccKslY6lUNuY3VpmHCGJw4kt1jmWXjzG657Hai02ulGnd3cHRZIdcTtNun9Va8T4fW1lVosBpMfRVvCdIVabSbAcuc+K604YOoOp+EDz5LItcbTR56aQUixsVnxdEtJBEEbrAOqhM7HH2MoMhSKcr5as7XXujKI+jT2XzUaR0jyWQNk7wsrm2gqCxo1SStR6tS2bELFWwzeSgtZUEibArNTp6nbLZqUfBbFChF4/n1V+CORigKNEvNuQ8yFRYbEi/Xr/PqtbOMe+pVMukAnSP2Y29fNZW4UsaJ/aaC0+fVGi0JGjmmIJAHj+KxcNV6dPHUKlduqm2qxzhE2BmY5wYMea9ByT4X4qrTZiGmgNY1BtXUTpN2mWyBIutyp8GK1RzXF9GneXaC93tLQtoxkkqPMyZ8MpSTZ67TcCARcG48uS+1gwmHFNjaY2a0NFybAQLkkn1WddZ4TIVLxjh9eDqeADvYq7WHGYcVKbmHZwLfcQoYi6dnhLcsNcECAQbE/gVW4rKatP5wQNuULoxV7J5BBgOcNrggkR7qeJyWljgZLmAD6gj6hcMnto+hxq4p3yc9SeGiCFkFUFXFfhwlofTINrtJvPgqLEYdzCQWkH1CWaKvBNbLRUaQSsWKzB9PD9i8OMGzm38L+kr6ZiHDayVKhIvClNCUSuyfNAyoHTYx9Cd+m5XqGCxQrNaWlx+U2cYGmwt6yvLMVlsntGwHA9d+tvJdDw3xAKR0uOhwkd6wI8DsokjOmz1JmYEd2xjmearc4yXD1wZbpdF3N/MbLToZkHgEmxBJIIIHqqLOuJpGhny8zzd/BSnSMo43etGHAvbhXPpawQDqB8HGI3MXn3V3hc3Y5plwA2gblebYzHFtTXeNj5Hdb9Fx3aZB2jYzsquVM7seFT+50Ochrnh7DZwJI5iN/1VY6nYH+fVbdIa2Bkd/dp/EHwP5L7o/LfaNMDqAN5/H+Kh72bJOKo07rIHI4R4qabOu31VSGj6D19Ax1WKoyPFG1OvqhWjZq1BHisDnz/P4p2xG3nIUPqE9L+An3UcBKz5affktLOswd/YMmY75G5J2b6K/yPLDV1EfM3YEb7rl84ybFUSXva9ocTJGx58uSvFiVXVmpjqbW9m2S52mXeEmwur/AZV9tqfZ6YmoWtDdTtIaGNEkDmDJ8bKjyPLTWe4FwbYuLnXiN78l7XwPwnRoD7XoIq1W31iCxvQN/ZmJPmtILulo4+sy+lCnyy+yDKvsuGpYfUXdm0N1Hmdz5CTYdFYQildiPnSEUopBCFSiA4fjPhsh/2mjT1z/asYO8d/vGjmdpAvz334nNj2lJpDhDHi/gTcHoZi269tVFxDwlSxTHQ1rKhFngbnlrA+Yed+iwyYu7aO3p+q9Ok+DgcvDgIldBisPSewB7A+3MX91XN4bxWGbpdTNRo50u99B3vcLWxeYmm3T2WIJ8KFW3h8q5FCSfB6fqwnwygzuhRY+GA+N7BVbaLVtYjC1nku+y4qP+w/8ANYhhao/6bEjzoVPyCq4z8I9SGTDVNo2cHk/aGGx6kwrY8EOLJLmkTB0iYHM3hY8hpvbUOujV2BH3VSfKI3XVMzkhpBoYhpuAHYer+IaQrRT8o5M+ZRdRa/B57iuD6rHnsS4AyJpui3i0lVmJyjHNIBpa7wORPsVfZxnzsOYcTo/Z1Mc2o3wh4GoKvp8eOB1NrC2weyPyU39BSl8skaFfIsQG/e0Ht8od/tuoySrB7C5M90RfrEKzZ8RHatT3tPKGtN/G1rLUz3NcNiG9owONaw006bhqm0z1RNvVCX8e+5HU4BrY1gSd/bZZ6mWF0GnpLnA6mjfff6rzLLOIa2FqFpa5tM917XbieYB2I6K/pZy8OD6b9xYg9eSmUXEYsqyXujtG8KVXiQ1rTzk+HQTF5Xw/hCsBbSel/wBQt/4d8QGrSdTqkgscSD/eB5HrefZczxVxBicLjHNa4hhJNzIjcaRtz+iUqspHJNzcPY2q3DOIYJNM9bQfwWsMoqmCKb/9Jg/RWfD3Hby+Ko1NI9R+q9JwmIY9gc0CCJ91EVGRGfPkw/NG/qjyyvkNQUxUDdPUHf2VVhHtqGdQAmCTsD0W78Uc6qDEOw4/swGuETN295anw0yCriqtRof2bA0F0iTcwNLetjfZHC3SLxz9sO+Zfu4nw+DY1k9CTtqPmYWZ/FTcS2KdN1cG2llJzx5GBC7bJeCcLhTrZTDqh3qVe/UPq7byEK+a2NhHkt10/uzysnXpu4x/08g/4PxWKLWUsP8AZAfnqvaGloG2lgJJP6L1bKsD2FFlHU5+hobqeZc6NyT1K2kW8YKPBx5uonmru8EoiK5gEREBCIiAIkKUBCKUQEIpRAQiKUBir4drxpe1rgeTgCPYqhxXw+wFQy7C0f8AxaWf7IXRqIUNJllJrhlFl/BGCw5mlhqTT1LdR93Srn7O3oPYctlkhSlIOTfLKDifgvD5gzTWbDhdr2QHtPnzHgZXmGa/BLFUDqwlVlUT8ru476nSY6yCvbkUOKZaGSUODwnA42rl5IxOFrUSYBcGaqbiDBOobCb3W7n2HqZi2m+hRfUcwua80gHADuxqBI5zHkV7Fi8MKjHMcAQ4EGRO4jY+a4n4bZNVwtbGUqrYDXUmtdeHEB5OmeWlzD6rCWL4lXB34+q+CUv7KqOTyvhmrTnVhcTq5aqYj3BKtqmYZhRBFDBV3kxGtoa0QOsyvUoSFK6eKdlJfqGSap0eGP4BzjG1e2rNpUtR3JZLR5CSvVOD+D6eXUdDCXvdBq1Du8jw5C5geKv4UrWMFHg5cmec1TeiEUormJCKUQEIpRAQilEAREQBERAEREAREQBERAEREAREQBERAQgClEAREQBERAEREAREQBERAEREBClEQESpREAREQBERAEREAREQBERAEREAREQBERAEREAREQBERAEREAQoiA//9k="/>
          <p:cNvSpPr>
            <a:spLocks noChangeAspect="1" noChangeArrowheads="1"/>
          </p:cNvSpPr>
          <p:nvPr/>
        </p:nvSpPr>
        <p:spPr bwMode="auto">
          <a:xfrm>
            <a:off x="63500" y="-757238"/>
            <a:ext cx="2286000" cy="1562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3" name="AutoShape 4" descr="data:image/jpeg;base64,/9j/4AAQSkZJRgABAQAAAQABAAD/2wCEAAkGBhQQEBUQEhQVFRUWFRQVFRcUFBYZFRYZFBUXFRQXFBUXHSYeGBsjGhUVHy8gIygpLCwsFR4xNTAqNSYrLCkBCQoKDgwOFw8PGiwdHBwpKSktLCktKSkpKSksKSwpKSwpKSksKSkpKSwpLCkpLCkpKSkpLCwsLCksKSosKSwsLP/AABEIAKQA8AMBIgACEQEDEQH/xAAcAAEAAgMBAQEAAAAAAAAAAAAAAQUDBAYHAgj/xABBEAABAwIEAwYDBQUGBwEAAAABAAIRAyEEBRIxBkFREyJhcYGRBzKhFCOxwdFCYuHw8TNSU3KSshYkRHOCovIV/8QAGgEBAAMBAQEAAAAAAAAAAAAAAAECAwQFBv/EACkRAAICAgEDAgUFAAAAAAAAAAABAhEDITEEEkETUSIyYXGhBRQjQpH/2gAMAwEAAhEDEQA/APcUSUlAEUIgJRQplAESUlAESUlAEUSkoCUSUlAESUlAESUlAEUIgJRJSUARRKICUSVEoCUUSkoCUSVEoCYSERAISERAISERAISERAISERAEREAhIUErTqZtTDtOqT+6NQH+YjZRZKTfBuwkLVp49jnaQ9s9Jg+gN1sypIaomEhQpQCEhEQCEhQSgQEoiIAiIgCIiAQiIgCKFKAIoRASihCUBKLG+oBckAeJhVmM4qwtGddemPAODj7NkqG0i0YylwrLeVErl3/EXCcnOdvyjbzutejx4a4nD0HOvGp7gG+NwCY9FXvj7my6XLz2199HYBy0cxxxaCKYDn8gTYeLj+W655/FLg1oqlrTYOFOZJJ2E7BcznXGTnCKILG3v19VSWRVo2xdJKT2dlhMIXgmvXNRzZ1NadLBPItHLzVPmHGNOk0sosFrAwAPOOi5hvEFXSaZc4gzuLkR3r7qtzXDkjW0lw8JkW2PS0LDubPRx9JGL+Pa9i5rcZVXtdrYx4BnVEEeWn8QtKlxXiAZpYp7ejXw9u/7wK5tr3Pmbb8jFrfgSslLBNGxLiBN+60HpP8AFLa8m7xYeGj0vIONq4aPtLA9sx2lMAH1bMH0hdnl+ZU67NdNwcPqD0I5FeO4XiBlNmgUwTEOvI9CbwvmlxLUaZYA0dB/BWjmcednFk6DvdwVHt0qsxGaO1uZTaDpsS42npC8uZxriAQWuPur3LeNmuJDwQ55ueUnbyV/XTMP2E4vey6zrjxuDIFak4ySPu77dQdvdTlnxMwVYga3Uyf8RsD/AFCwXn2KqOLzre4ST3vmj0O6psdSh5Y4NPMOZ3dQ5ERb6KnqyfB2x6HB21O0/dH6Do1Q4BzSCDcEGQfIr7lfnbC43EUpOHr1GH+6CW/+uxV/lHxXxVB4biIrN2dLWtf6Ecx4rVZl50ckv02e3jal+Ge1yiosh4yw2Nb91UAdsWOIDwd40nfzCvAVqnfB5soyg6kqZKIikqEREBCIiAIiIAq/MsY8dykAXncnZo6+J8FYFVNSuGB1Q85PtsqTdI0xxtnnfxAoNlvaVahdckCDM7Eg/KLcguQrMpiGgOceZJEX8rq94gx3a1XVImdvIbKiNPU6bg9f6rllUnZ9NhlLHBRTo+qMf4bDN5e923lzV/8A/omhSaxjwzWLsa6w842Pgude3szqJ1Hl0n32Cxl9vG590dFHJze9m9iMwcS4A8jsbeYk/h0U4auS0AHn6E+K0w7u6QLmTM9P5PNfeHo6WmHCfcj+Cgsb9Ss4XkggWExHWIWo/NHibknmZIPqNhz26rVqYhxIN453+oXxRYKlUC/lKlLyVnPVFng8KXg1XwKYBJPMzsB5lYi/U2LNHQfqsmOxOp/ZiQ1ndieY3KwwqSZOOPlnx2drKHkhZmmF8VBzVDayBUUCtBmVie7lyWKobWSi6kW5xmpg6g3/ACWjUxsCHUmvaNhLpE9C0yFq0nkEfqtrE5eH3ZMfn0lCdUQ7NGBvdpmm4bS4uBn/ADbLWIc8aXtLhv8A/LhsvnE5Q9phzpjrNh4FYmudTdsHbTIm3itbMHBcx0ZauWupBtSjJ0nUHCz2nltcdZXpnAHxO7aMNizFUkNpv02fNodFg6fQyvPMJjtNQOaA20Fuolp6m6scozOlhsUyu6kDpOpo2Jv12sT9FaMu16Mc2H1oVJbXB70CvpVuTZ7SxVPtKTwRMOE3aeh8VYhdadnzbi4unpkqCiKSCUREAUEr4q1gwFziABuTsvNeL/iCdTqdF0N2tYnqS7ceQhVlJRNceKWR0i94m45p0ZpsIJ2Lp9w39V51m3GFWubOLWibA9eqpMTiXVDqcb/ksI5/Rc7bkexhwRxr6m19sI5lazHlzrm5Pv8Aovh9VTltX7yfG38FFGk50qN3FE6tN+6I29/r+C13tKuczlzmvPNseo/qtRzFHkmErSNFrJUta7qRyN/ot1jeiipTso0aNs1W0HO7obJW9RwBwrRVqXe75BuB5lZcmpOJLjfkByt16q44hrt7NtEj96TeOkHkp7jB3JnKipLi7mTPgtibL4OGCy06KzZ1xPh1l8kys9WmbfyFhFJVL1ZD2yvg0Qs7LL7EG1wgo0y0fojXFptO9wCbrb+xkguGy1K+FJ2soLLksxUBgPn5bStDGZZMvaC4RcA38FW9iQZkqwwQDDJJHla6kvJJGszBmxDXRMGTz3suhyzh77TTki1tLpvaZI69F95bjR+20OHiN+kqvp5o/tNTTp0k6Wj5QJ2ARsiMZSej7zzL3YbuUi4gkOdptBbtMea6X4ccdVe2OHxdT7tzXOY6rq1BwLQW6yflid+m65rMs6a6GvMamkSeV5N1S5hmzNTAyoNLYJvpLzvpkXA5epKvjk70Y9TihODUqv8AJ+l2PBAIMg3BGy+lq5bTa2lTbTGlgY3SOggQPZbS7z5R8kStTM8xFBnaO+WYNxbxvuttcx8Rnf8AIuAEkuaB0G5JJ5WBUPgtBXJI8/4u48finllI6aQ26lceXyZX0/Clh0u+nNfVNoC5Lt7PehBY1UTGJQtMnZbDWrL9mBupsvyY8DlnbvFIOEna1vGVZ0OBKrN3sEb7wI8eSqK9Q03Nc1xaZgEEggna/JdExtZ2H7TEVNTPlAt3nC8vP7Shy8GUo2Ys2oN0MNI6w0Q4+M7jwVXTxHirjhyuwvcCdQn6K/zL4esrN7Wg7Q48j8p/MItkd3brwccKslY6lUNuY3VpmHCGJw4kt1jmWXjzG657Hai02ulGnd3cHRZIdcTtNun9Va8T4fW1lVosBpMfRVvCdIVabSbAcuc+K604YOoOp+EDz5LItcbTR56aQUixsVnxdEtJBEEbrAOqhM7HH2MoMhSKcr5as7XXujKI+jT2XzUaR0jyWQNk7wsrm2gqCxo1SStR6tS2bELFWwzeSgtZUEibArNTp6nbLZqUfBbFChF4/n1V+CORigKNEvNuQ8yFRYbEi/Xr/PqtbOMe+pVMukAnSP2Y29fNZW4UsaJ/aaC0+fVGi0JGjmmIJAHj+KxcNV6dPHUKlduqm2qxzhE2BmY5wYMea9ByT4X4qrTZiGmgNY1BtXUTpN2mWyBIutyp8GK1RzXF9GneXaC93tLQtoxkkqPMyZ8MpSTZ67TcCARcG48uS+1gwmHFNjaY2a0NFybAQLkkn1WddZ4TIVLxjh9eDqeADvYq7WHGYcVKbmHZwLfcQoYi6dnhLcsNcECAQbE/gVW4rKatP5wQNuULoxV7J5BBgOcNrggkR7qeJyWljgZLmAD6gj6hcMnto+hxq4p3yc9SeGiCFkFUFXFfhwlofTINrtJvPgqLEYdzCQWkH1CWaKvBNbLRUaQSsWKzB9PD9i8OMGzm38L+kr6ZiHDayVKhIvClNCUSuyfNAyoHTYx9Cd+m5XqGCxQrNaWlx+U2cYGmwt6yvLMVlsntGwHA9d+tvJdDw3xAKR0uOhwkd6wI8DsokjOmz1JmYEd2xjmearc4yXD1wZbpdF3N/MbLToZkHgEmxBJIIIHqqLOuJpGhny8zzd/BSnSMo43etGHAvbhXPpawQDqB8HGI3MXn3V3hc3Y5plwA2gblebYzHFtTXeNj5Hdb9Fx3aZB2jYzsquVM7seFT+50Ochrnh7DZwJI5iN/1VY6nYH+fVbdIa2Bkd/dp/EHwP5L7o/LfaNMDqAN5/H+Kh72bJOKo07rIHI4R4qabOu31VSGj6D19Ax1WKoyPFG1OvqhWjZq1BHisDnz/P4p2xG3nIUPqE9L+An3UcBKz5affktLOswd/YMmY75G5J2b6K/yPLDV1EfM3YEb7rl84ybFUSXva9ocTJGx58uSvFiVXVmpjqbW9m2S52mXeEmwur/AZV9tqfZ6YmoWtDdTtIaGNEkDmDJ8bKjyPLTWe4FwbYuLnXiN78l7XwPwnRoD7XoIq1W31iCxvQN/ZmJPmtILulo4+sy+lCnyy+yDKvsuGpYfUXdm0N1Hmdz5CTYdFYQildiPnSEUopBCFSiA4fjPhsh/2mjT1z/asYO8d/vGjmdpAvz334nNj2lJpDhDHi/gTcHoZi269tVFxDwlSxTHQ1rKhFngbnlrA+Yed+iwyYu7aO3p+q9Ok+DgcvDgIldBisPSewB7A+3MX91XN4bxWGbpdTNRo50u99B3vcLWxeYmm3T2WIJ8KFW3h8q5FCSfB6fqwnwygzuhRY+GA+N7BVbaLVtYjC1nku+y4qP+w/8ANYhhao/6bEjzoVPyCq4z8I9SGTDVNo2cHk/aGGx6kwrY8EOLJLmkTB0iYHM3hY8hpvbUOujV2BH3VSfKI3XVMzkhpBoYhpuAHYer+IaQrRT8o5M+ZRdRa/B57iuD6rHnsS4AyJpui3i0lVmJyjHNIBpa7wORPsVfZxnzsOYcTo/Z1Mc2o3wh4GoKvp8eOB1NrC2weyPyU39BSl8skaFfIsQG/e0Ht8od/tuoySrB7C5M90RfrEKzZ8RHatT3tPKGtN/G1rLUz3NcNiG9owONaw006bhqm0z1RNvVCX8e+5HU4BrY1gSd/bZZ6mWF0GnpLnA6mjfff6rzLLOIa2FqFpa5tM917XbieYB2I6K/pZy8OD6b9xYg9eSmUXEYsqyXujtG8KVXiQ1rTzk+HQTF5Xw/hCsBbSel/wBQt/4d8QGrSdTqkgscSD/eB5HrefZczxVxBicLjHNa4hhJNzIjcaRtz+iUqspHJNzcPY2q3DOIYJNM9bQfwWsMoqmCKb/9Jg/RWfD3Hby+Ko1NI9R+q9JwmIY9gc0CCJ91EVGRGfPkw/NG/qjyyvkNQUxUDdPUHf2VVhHtqGdQAmCTsD0W78Uc6qDEOw4/swGuETN295anw0yCriqtRof2bA0F0iTcwNLetjfZHC3SLxz9sO+Zfu4nw+DY1k9CTtqPmYWZ/FTcS2KdN1cG2llJzx5GBC7bJeCcLhTrZTDqh3qVe/UPq7byEK+a2NhHkt10/uzysnXpu4x/08g/4PxWKLWUsP8AZAfnqvaGloG2lgJJP6L1bKsD2FFlHU5+hobqeZc6NyT1K2kW8YKPBx5uonmru8EoiK5gEREBCIiAIkKUBCKUQEIpRAQiKUBir4drxpe1rgeTgCPYqhxXw+wFQy7C0f8AxaWf7IXRqIUNJllJrhlFl/BGCw5mlhqTT1LdR93Srn7O3oPYctlkhSlIOTfLKDifgvD5gzTWbDhdr2QHtPnzHgZXmGa/BLFUDqwlVlUT8ru476nSY6yCvbkUOKZaGSUODwnA42rl5IxOFrUSYBcGaqbiDBOobCb3W7n2HqZi2m+hRfUcwua80gHADuxqBI5zHkV7Fi8MKjHMcAQ4EGRO4jY+a4n4bZNVwtbGUqrYDXUmtdeHEB5OmeWlzD6rCWL4lXB34+q+CUv7KqOTyvhmrTnVhcTq5aqYj3BKtqmYZhRBFDBV3kxGtoa0QOsyvUoSFK6eKdlJfqGSap0eGP4BzjG1e2rNpUtR3JZLR5CSvVOD+D6eXUdDCXvdBq1Du8jw5C5geKv4UrWMFHg5cmec1TeiEUormJCKUQEIpRAQilEAREQBERAEREAREQBERAEREAREQBERAQgClEAREQBERAEREAREQBERAEREBClEQESpREAREQBERAEREAREQBERAEREAREQBERAEREAREQBERAEREAQoiA//9k="/>
          <p:cNvSpPr>
            <a:spLocks noChangeAspect="1" noChangeArrowheads="1"/>
          </p:cNvSpPr>
          <p:nvPr/>
        </p:nvSpPr>
        <p:spPr bwMode="auto">
          <a:xfrm>
            <a:off x="215900" y="-604838"/>
            <a:ext cx="2286000" cy="1562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</p:spTree>
  </p:cSld>
  <p:clrMapOvr>
    <a:masterClrMapping/>
  </p:clrMapOvr>
  <p:transition spd="med" advClick="0" advTm="36145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Concrete actions</a:t>
            </a:r>
            <a:endParaRPr lang="nl-BE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65212" y="1772816"/>
            <a:ext cx="8229600" cy="4525963"/>
          </a:xfrm>
        </p:spPr>
        <p:txBody>
          <a:bodyPr/>
          <a:lstStyle/>
          <a:p>
            <a:r>
              <a:rPr lang="nl-BE" sz="2400" dirty="0">
                <a:solidFill>
                  <a:srgbClr val="572364"/>
                </a:solidFill>
              </a:rPr>
              <a:t>European partnership: financing decision August 2011</a:t>
            </a:r>
          </a:p>
          <a:p>
            <a:r>
              <a:rPr lang="nl-BE" sz="2400" dirty="0">
                <a:solidFill>
                  <a:srgbClr val="572364"/>
                </a:solidFill>
              </a:rPr>
              <a:t>Before the end of the </a:t>
            </a:r>
            <a:r>
              <a:rPr lang="nl-BE" sz="2400" dirty="0" smtClean="0">
                <a:solidFill>
                  <a:srgbClr val="572364"/>
                </a:solidFill>
              </a:rPr>
              <a:t>year:</a:t>
            </a:r>
            <a:endParaRPr lang="nl-BE" sz="2400" dirty="0">
              <a:solidFill>
                <a:srgbClr val="572364"/>
              </a:solidFill>
            </a:endParaRPr>
          </a:p>
          <a:p>
            <a:pPr lvl="1"/>
            <a:r>
              <a:rPr lang="nl-BE" sz="2000" b="1" dirty="0" smtClean="0"/>
              <a:t>website</a:t>
            </a:r>
            <a:r>
              <a:rPr lang="nl-BE" sz="2000" dirty="0" smtClean="0"/>
              <a:t> EPS, JRC </a:t>
            </a:r>
            <a:r>
              <a:rPr lang="nl-BE" sz="2000" b="1" dirty="0"/>
              <a:t>reference </a:t>
            </a:r>
            <a:r>
              <a:rPr lang="nl-BE" sz="2000" b="1" dirty="0" smtClean="0"/>
              <a:t>methods, consumers’ study</a:t>
            </a:r>
            <a:endParaRPr lang="nl-BE" sz="2000" b="1" dirty="0"/>
          </a:p>
          <a:p>
            <a:r>
              <a:rPr lang="nl-BE" sz="2400" dirty="0" smtClean="0">
                <a:solidFill>
                  <a:srgbClr val="572364"/>
                </a:solidFill>
              </a:rPr>
              <a:t>Early 2012:</a:t>
            </a:r>
          </a:p>
          <a:p>
            <a:pPr lvl="1"/>
            <a:r>
              <a:rPr lang="nl-BE" sz="2000" dirty="0" smtClean="0"/>
              <a:t>Studies: </a:t>
            </a:r>
            <a:r>
              <a:rPr lang="nl-BE" sz="2000" b="1" dirty="0" smtClean="0"/>
              <a:t>BT compounds, slaughter</a:t>
            </a:r>
            <a:r>
              <a:rPr lang="nl-BE" sz="2000" dirty="0" smtClean="0"/>
              <a:t> line, </a:t>
            </a:r>
            <a:r>
              <a:rPr lang="nl-BE" sz="2000" b="1" dirty="0" smtClean="0"/>
              <a:t>cost sharing</a:t>
            </a:r>
          </a:p>
          <a:p>
            <a:r>
              <a:rPr lang="nl-BE" sz="2400" dirty="0">
                <a:solidFill>
                  <a:srgbClr val="572364"/>
                </a:solidFill>
              </a:rPr>
              <a:t>Other </a:t>
            </a:r>
            <a:r>
              <a:rPr lang="nl-BE" sz="2400" dirty="0" smtClean="0">
                <a:solidFill>
                  <a:srgbClr val="572364"/>
                </a:solidFill>
              </a:rPr>
              <a:t>Actions: 2012 </a:t>
            </a:r>
            <a:r>
              <a:rPr lang="nl-BE" sz="2400" dirty="0">
                <a:solidFill>
                  <a:srgbClr val="572364"/>
                </a:solidFill>
              </a:rPr>
              <a:t>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C7819-C029-4C49-AC98-AD1948C20CEE}" type="slidenum">
              <a:rPr lang="nl-NL" smtClean="0"/>
              <a:pPr/>
              <a:t>12</a:t>
            </a:fld>
            <a:endParaRPr lang="nl-NL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223121" y="4221088"/>
            <a:ext cx="7920879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572364"/>
              </a:buClr>
              <a:buChar char="•"/>
              <a:defRPr sz="3200">
                <a:solidFill>
                  <a:srgbClr val="8886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572364"/>
              </a:buClr>
              <a:buChar char="–"/>
              <a:defRPr sz="2800">
                <a:solidFill>
                  <a:srgbClr val="888600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572364"/>
              </a:buClr>
              <a:buChar char="•"/>
              <a:defRPr sz="2400">
                <a:solidFill>
                  <a:srgbClr val="888600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572364"/>
              </a:buClr>
              <a:buChar char="–"/>
              <a:defRPr sz="2000">
                <a:solidFill>
                  <a:srgbClr val="888600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572364"/>
              </a:buClr>
              <a:buChar char="»"/>
              <a:defRPr sz="2000">
                <a:solidFill>
                  <a:srgbClr val="888600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572364"/>
              </a:buClr>
              <a:buChar char="»"/>
              <a:defRPr sz="2000">
                <a:solidFill>
                  <a:srgbClr val="888600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572364"/>
              </a:buClr>
              <a:buChar char="»"/>
              <a:defRPr sz="2000">
                <a:solidFill>
                  <a:srgbClr val="888600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572364"/>
              </a:buClr>
              <a:buChar char="»"/>
              <a:defRPr sz="2000">
                <a:solidFill>
                  <a:srgbClr val="888600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572364"/>
              </a:buClr>
              <a:buChar char="»"/>
              <a:defRPr sz="2000">
                <a:solidFill>
                  <a:srgbClr val="888600"/>
                </a:solidFill>
                <a:latin typeface="+mn-lt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2800" dirty="0" smtClean="0">
                <a:solidFill>
                  <a:srgbClr val="572364"/>
                </a:solidFill>
              </a:rPr>
              <a:t> </a:t>
            </a:r>
            <a:r>
              <a:rPr lang="en-US" sz="2000" dirty="0" smtClean="0">
                <a:solidFill>
                  <a:srgbClr val="572364"/>
                </a:solidFill>
              </a:rPr>
              <a:t>R &amp; D + Results: </a:t>
            </a:r>
            <a:r>
              <a:rPr lang="en-US" sz="2000" dirty="0" smtClean="0"/>
              <a:t>Recognized methods, Entire males, List of TP</a:t>
            </a:r>
            <a:r>
              <a:rPr lang="nl-NL" sz="2000" dirty="0" smtClean="0"/>
              <a:t>/  heavier pigs, Alternatives, Info and training</a:t>
            </a:r>
            <a:endParaRPr lang="en-US" sz="2000" dirty="0" smtClean="0"/>
          </a:p>
          <a:p>
            <a:endParaRPr lang="nl-NL" sz="900" b="1" dirty="0" smtClean="0">
              <a:solidFill>
                <a:srgbClr val="572364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3608" y="5517232"/>
            <a:ext cx="72728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nl-NL" sz="3200" b="1" u="sng" dirty="0">
                <a:solidFill>
                  <a:srgbClr val="572364"/>
                </a:solidFill>
              </a:rPr>
              <a:t>Importance of annual public report</a:t>
            </a:r>
            <a:endParaRPr lang="nl-BE" sz="3200" u="sng" dirty="0"/>
          </a:p>
          <a:p>
            <a:endParaRPr lang="nl-BE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98840013"/>
      </p:ext>
    </p:extLst>
  </p:cSld>
  <p:clrMapOvr>
    <a:masterClrMapping/>
  </p:clrMapOvr>
  <p:transition spd="med" advClick="0" advTm="6015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72985-6811-4061-9C81-7D514ACBDA59}" type="slidenum">
              <a:rPr lang="nl-NL"/>
              <a:pPr/>
              <a:t>13</a:t>
            </a:fld>
            <a:endParaRPr lang="nl-NL"/>
          </a:p>
        </p:txBody>
      </p:sp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713" y="333375"/>
            <a:ext cx="8229600" cy="1143000"/>
          </a:xfrm>
        </p:spPr>
        <p:txBody>
          <a:bodyPr/>
          <a:lstStyle/>
          <a:p>
            <a:r>
              <a:rPr lang="en-GB" sz="4000" b="1" dirty="0"/>
              <a:t>Conditions of success</a:t>
            </a:r>
            <a:br>
              <a:rPr lang="en-GB" sz="4000" b="1" dirty="0"/>
            </a:br>
            <a:endParaRPr lang="fr-FR" sz="4000" b="1" dirty="0"/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12875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800" dirty="0">
                <a:solidFill>
                  <a:srgbClr val="572364"/>
                </a:solidFill>
              </a:rPr>
              <a:t>All </a:t>
            </a:r>
            <a:r>
              <a:rPr lang="en-GB" sz="2800" b="1" u="sng" dirty="0" smtClean="0">
                <a:solidFill>
                  <a:srgbClr val="572364"/>
                </a:solidFill>
              </a:rPr>
              <a:t>stakeholders </a:t>
            </a:r>
            <a:r>
              <a:rPr lang="en-GB" sz="2800" b="1" u="sng" dirty="0">
                <a:solidFill>
                  <a:srgbClr val="572364"/>
                </a:solidFill>
              </a:rPr>
              <a:t>have to fairly play the game</a:t>
            </a:r>
          </a:p>
          <a:p>
            <a:pPr>
              <a:lnSpc>
                <a:spcPct val="90000"/>
              </a:lnSpc>
            </a:pPr>
            <a:r>
              <a:rPr lang="en-GB" sz="2800" b="1" dirty="0">
                <a:solidFill>
                  <a:srgbClr val="572364"/>
                </a:solidFill>
              </a:rPr>
              <a:t>No of  signatories and participants </a:t>
            </a:r>
            <a:r>
              <a:rPr lang="en-GB" sz="2800" dirty="0">
                <a:solidFill>
                  <a:srgbClr val="572364"/>
                </a:solidFill>
              </a:rPr>
              <a:t>to EPS</a:t>
            </a:r>
          </a:p>
          <a:p>
            <a:pPr>
              <a:lnSpc>
                <a:spcPct val="90000"/>
              </a:lnSpc>
            </a:pPr>
            <a:r>
              <a:rPr lang="en-GB" sz="2800" b="1" dirty="0" smtClean="0">
                <a:solidFill>
                  <a:srgbClr val="572364"/>
                </a:solidFill>
              </a:rPr>
              <a:t>Retailers</a:t>
            </a:r>
            <a:r>
              <a:rPr lang="en-GB" sz="2800" b="1" dirty="0">
                <a:solidFill>
                  <a:srgbClr val="572364"/>
                </a:solidFill>
              </a:rPr>
              <a:t>, Food service companies, Food manufacturers</a:t>
            </a:r>
            <a:r>
              <a:rPr lang="en-GB" sz="2800" dirty="0">
                <a:solidFill>
                  <a:srgbClr val="572364"/>
                </a:solidFill>
              </a:rPr>
              <a:t> are </a:t>
            </a:r>
            <a:r>
              <a:rPr lang="en-GB" sz="2800">
                <a:solidFill>
                  <a:srgbClr val="572364"/>
                </a:solidFill>
              </a:rPr>
              <a:t>key </a:t>
            </a:r>
            <a:r>
              <a:rPr lang="en-GB" sz="2800" smtClean="0">
                <a:solidFill>
                  <a:srgbClr val="572364"/>
                </a:solidFill>
              </a:rPr>
              <a:t>drivers </a:t>
            </a:r>
            <a:endParaRPr lang="en-GB" sz="2800" dirty="0" smtClean="0">
              <a:solidFill>
                <a:srgbClr val="572364"/>
              </a:solidFill>
            </a:endParaRPr>
          </a:p>
          <a:p>
            <a:pPr>
              <a:lnSpc>
                <a:spcPct val="90000"/>
              </a:lnSpc>
            </a:pPr>
            <a:r>
              <a:rPr lang="en-GB" sz="2800" b="1" dirty="0" smtClean="0">
                <a:solidFill>
                  <a:srgbClr val="572364"/>
                </a:solidFill>
              </a:rPr>
              <a:t>Effective development of Tools </a:t>
            </a:r>
            <a:endParaRPr lang="en-GB" sz="2800" dirty="0">
              <a:solidFill>
                <a:srgbClr val="572364"/>
              </a:solidFill>
            </a:endParaRPr>
          </a:p>
          <a:p>
            <a:pPr>
              <a:lnSpc>
                <a:spcPct val="90000"/>
              </a:lnSpc>
            </a:pPr>
            <a:r>
              <a:rPr lang="en-GB" sz="2800" b="1" dirty="0" smtClean="0">
                <a:solidFill>
                  <a:srgbClr val="C00000"/>
                </a:solidFill>
              </a:rPr>
              <a:t>Role </a:t>
            </a:r>
            <a:r>
              <a:rPr lang="en-GB" sz="2800" b="1" dirty="0">
                <a:solidFill>
                  <a:srgbClr val="C00000"/>
                </a:solidFill>
              </a:rPr>
              <a:t>of Commission</a:t>
            </a:r>
            <a:r>
              <a:rPr lang="en-GB" sz="2800" dirty="0">
                <a:solidFill>
                  <a:srgbClr val="C00000"/>
                </a:solidFill>
              </a:rPr>
              <a:t>: establishing, funding and supporting European partnership</a:t>
            </a:r>
          </a:p>
          <a:p>
            <a:pPr>
              <a:lnSpc>
                <a:spcPct val="90000"/>
              </a:lnSpc>
            </a:pPr>
            <a:r>
              <a:rPr lang="en-GB" sz="2800" b="1" dirty="0">
                <a:solidFill>
                  <a:srgbClr val="572364"/>
                </a:solidFill>
              </a:rPr>
              <a:t>Role of NGOs</a:t>
            </a:r>
            <a:r>
              <a:rPr lang="en-GB" sz="2800" dirty="0">
                <a:solidFill>
                  <a:srgbClr val="572364"/>
                </a:solidFill>
              </a:rPr>
              <a:t>: very supportive… but </a:t>
            </a:r>
            <a:r>
              <a:rPr lang="en-GB" sz="2800" i="1" u="sng" dirty="0" smtClean="0">
                <a:solidFill>
                  <a:srgbClr val="572364"/>
                </a:solidFill>
              </a:rPr>
              <a:t>vigilant</a:t>
            </a:r>
          </a:p>
          <a:p>
            <a:pPr>
              <a:lnSpc>
                <a:spcPct val="90000"/>
              </a:lnSpc>
            </a:pPr>
            <a:r>
              <a:rPr lang="en-GB" sz="2800" dirty="0">
                <a:solidFill>
                  <a:srgbClr val="572364"/>
                </a:solidFill>
              </a:rPr>
              <a:t>Effective and </a:t>
            </a:r>
            <a:r>
              <a:rPr lang="en-GB" sz="2800" b="1" dirty="0">
                <a:solidFill>
                  <a:srgbClr val="572364"/>
                </a:solidFill>
              </a:rPr>
              <a:t>independent reporting essential</a:t>
            </a:r>
          </a:p>
          <a:p>
            <a:pPr>
              <a:lnSpc>
                <a:spcPct val="90000"/>
              </a:lnSpc>
            </a:pPr>
            <a:endParaRPr lang="en-GB" sz="2400" i="1" u="sng" dirty="0">
              <a:solidFill>
                <a:srgbClr val="572364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47664" y="6073281"/>
            <a:ext cx="6192688" cy="461665"/>
          </a:xfrm>
          <a:prstGeom prst="rect">
            <a:avLst/>
          </a:prstGeom>
          <a:solidFill>
            <a:srgbClr val="66FF33"/>
          </a:solidFill>
          <a:ln w="50800">
            <a:solidFill>
              <a:srgbClr val="888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Role of </a:t>
            </a:r>
            <a:r>
              <a:rPr lang="en-GB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this Seminar</a:t>
            </a:r>
            <a:endParaRPr lang="nl-BE" sz="24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Picture 2" descr="http://ts3.mm.bing.net/images/thumbnail.aspx?q=1305753289666&amp;id=628fca3ea922392ef5a2b33fa04a6d5f&amp;url=http%3a%2f%2fwww.cooknutri.com%2fwp-content%2fuploads%2f2010%2f05%2fpork-ribs-barbecu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6629">
            <a:off x="7668344" y="2924944"/>
            <a:ext cx="1283593" cy="885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med" advClick="0" advTm="17241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9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9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9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9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99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9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9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9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9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9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9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9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800" y="332656"/>
            <a:ext cx="6264275" cy="1143000"/>
          </a:xfrm>
        </p:spPr>
        <p:txBody>
          <a:bodyPr/>
          <a:lstStyle/>
          <a:p>
            <a:r>
              <a:rPr lang="nl-BE" dirty="0" smtClean="0"/>
              <a:t>Boars heading for 2018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nl-BE" dirty="0" smtClean="0">
                <a:solidFill>
                  <a:srgbClr val="572364"/>
                </a:solidFill>
              </a:rPr>
              <a:t>This conference is an essential tool</a:t>
            </a:r>
          </a:p>
          <a:p>
            <a:r>
              <a:rPr lang="en-US" sz="2800" dirty="0" smtClean="0"/>
              <a:t>To assess what has been done so far 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	                      </a:t>
            </a:r>
            <a:r>
              <a:rPr lang="en-US" sz="2800" b="1" u="sng" dirty="0" smtClean="0"/>
              <a:t>in particular 01/01/2012  </a:t>
            </a:r>
          </a:p>
          <a:p>
            <a:r>
              <a:rPr lang="en-US" sz="2800" dirty="0" smtClean="0"/>
              <a:t>To measure what has still to be done</a:t>
            </a:r>
          </a:p>
          <a:p>
            <a:r>
              <a:rPr lang="en-US" sz="2800" dirty="0" smtClean="0"/>
              <a:t>To build and strengthen relationships among stakeholders</a:t>
            </a:r>
          </a:p>
          <a:p>
            <a:r>
              <a:rPr lang="en-US" sz="2800" dirty="0" smtClean="0"/>
              <a:t>To encourage all those who have not signed yet to do it</a:t>
            </a:r>
            <a:endParaRPr lang="en-US" sz="2800" dirty="0"/>
          </a:p>
          <a:p>
            <a:pPr marL="0" indent="0" algn="ctr">
              <a:buNone/>
            </a:pPr>
            <a:r>
              <a:rPr lang="en-US" sz="2800" b="1" dirty="0" smtClean="0"/>
              <a:t>       </a:t>
            </a:r>
            <a:r>
              <a:rPr lang="en-US" sz="2800" b="1" dirty="0" smtClean="0">
                <a:solidFill>
                  <a:srgbClr val="572364"/>
                </a:solidFill>
              </a:rPr>
              <a:t>-</a:t>
            </a:r>
            <a:r>
              <a:rPr lang="en-US" sz="3600" b="1" dirty="0" smtClean="0">
                <a:solidFill>
                  <a:srgbClr val="572364"/>
                </a:solidFill>
              </a:rPr>
              <a:t> </a:t>
            </a:r>
            <a:r>
              <a:rPr lang="en-US" sz="4000" b="1" dirty="0" smtClean="0">
                <a:solidFill>
                  <a:srgbClr val="572364"/>
                </a:solidFill>
              </a:rPr>
              <a:t>No one should stay behind </a:t>
            </a:r>
            <a:r>
              <a:rPr lang="en-US" sz="3600" b="1" dirty="0" smtClean="0">
                <a:solidFill>
                  <a:srgbClr val="572364"/>
                </a:solidFill>
              </a:rPr>
              <a:t>-</a:t>
            </a:r>
            <a:endParaRPr lang="nl-BE" sz="3600" b="1" dirty="0">
              <a:solidFill>
                <a:srgbClr val="57236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5221F-0ACD-47E0-BB6A-5CFB74F3BA8A}" type="slidenum">
              <a:rPr lang="nl-NL" smtClean="0"/>
              <a:pPr/>
              <a:t>14</a:t>
            </a:fld>
            <a:endParaRPr lang="nl-NL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43751038"/>
      </p:ext>
    </p:extLst>
  </p:cSld>
  <p:clrMapOvr>
    <a:masterClrMapping/>
  </p:clrMapOvr>
  <p:transition spd="med" advClick="0" advTm="864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AAAF4-627B-4D75-8128-027394491EEE}" type="slidenum">
              <a:rPr lang="nl-NL"/>
              <a:pPr/>
              <a:t>15</a:t>
            </a:fld>
            <a:endParaRPr lang="nl-NL"/>
          </a:p>
        </p:txBody>
      </p:sp>
      <p:pic>
        <p:nvPicPr>
          <p:cNvPr id="160770" name="Picture 2" descr="cutepiglet2"/>
          <p:cNvPicPr>
            <a:picLocks noGrp="1" noChangeAspect="1" noChangeArrowheads="1"/>
          </p:cNvPicPr>
          <p:nvPr>
            <p:ph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72159"/>
            <a:ext cx="9144000" cy="680015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0771" name="Text Box 3"/>
          <p:cNvSpPr txBox="1">
            <a:spLocks noChangeArrowheads="1"/>
          </p:cNvSpPr>
          <p:nvPr/>
        </p:nvSpPr>
        <p:spPr bwMode="auto">
          <a:xfrm>
            <a:off x="0" y="6496050"/>
            <a:ext cx="14589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GB" sz="1600">
                <a:solidFill>
                  <a:schemeClr val="bg1"/>
                </a:solidFill>
                <a:latin typeface="Comic Sans MS" pitchFamily="66" charset="0"/>
              </a:rPr>
              <a:t>Thank you LD</a:t>
            </a:r>
            <a:endParaRPr lang="nl-NL" sz="160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60772" name="AutoShape 4"/>
          <p:cNvSpPr>
            <a:spLocks noChangeArrowheads="1"/>
          </p:cNvSpPr>
          <p:nvPr/>
        </p:nvSpPr>
        <p:spPr bwMode="auto">
          <a:xfrm rot="721214">
            <a:off x="-3739" y="684953"/>
            <a:ext cx="9082335" cy="1584325"/>
          </a:xfrm>
          <a:prstGeom prst="horizontalScroll">
            <a:avLst>
              <a:gd name="adj" fmla="val 12500"/>
            </a:avLst>
          </a:prstGeom>
          <a:solidFill>
            <a:srgbClr val="888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42900" indent="-342900" algn="ctr">
              <a:spcBef>
                <a:spcPct val="20000"/>
              </a:spcBef>
            </a:pPr>
            <a:r>
              <a:rPr lang="en-US" sz="6000" b="1" dirty="0" smtClean="0">
                <a:solidFill>
                  <a:srgbClr val="572364"/>
                </a:solidFill>
              </a:rPr>
              <a:t> </a:t>
            </a:r>
            <a:r>
              <a:rPr lang="en-US" sz="5400" b="1" dirty="0">
                <a:solidFill>
                  <a:schemeClr val="bg1"/>
                </a:solidFill>
              </a:rPr>
              <a:t>No one should stay behind </a:t>
            </a:r>
            <a:endParaRPr lang="nl-NL" sz="54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4" name="Cloud Callout 3"/>
          <p:cNvSpPr/>
          <p:nvPr/>
        </p:nvSpPr>
        <p:spPr>
          <a:xfrm>
            <a:off x="323528" y="2276872"/>
            <a:ext cx="3528392" cy="2808312"/>
          </a:xfrm>
          <a:prstGeom prst="cloudCallout">
            <a:avLst>
              <a:gd name="adj1" fmla="val 69431"/>
              <a:gd name="adj2" fmla="val 56164"/>
            </a:avLst>
          </a:prstGeom>
          <a:solidFill>
            <a:srgbClr val="572364">
              <a:alpha val="6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Comic Sans MS" pitchFamily="66" charset="0"/>
              </a:rPr>
              <a:t>THANK YOU </a:t>
            </a:r>
            <a:endParaRPr lang="en-US" sz="3600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Comic Sans MS" pitchFamily="66" charset="0"/>
              </a:rPr>
              <a:t>for </a:t>
            </a:r>
            <a:r>
              <a:rPr lang="en-US" sz="3600" b="1" dirty="0">
                <a:solidFill>
                  <a:schemeClr val="bg1"/>
                </a:solidFill>
                <a:latin typeface="Comic Sans MS" pitchFamily="66" charset="0"/>
              </a:rPr>
              <a:t>your </a:t>
            </a:r>
            <a:r>
              <a:rPr lang="en-US" sz="3600" b="1" dirty="0" smtClean="0">
                <a:solidFill>
                  <a:schemeClr val="bg1"/>
                </a:solidFill>
                <a:latin typeface="Comic Sans MS" pitchFamily="66" charset="0"/>
              </a:rPr>
              <a:t>attention </a:t>
            </a:r>
            <a:endParaRPr lang="nl-BE" sz="36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custDataLst>
      <p:tags r:id="rId1"/>
    </p:custDataLst>
  </p:cSld>
  <p:clrMapOvr>
    <a:masterClrMapping/>
  </p:clrMapOvr>
  <p:transition spd="med" advClick="0" advTm="1392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20264-5333-43FF-839A-A9CB979638A1}" type="slidenum">
              <a:rPr lang="nl-NL"/>
              <a:pPr/>
              <a:t>2</a:t>
            </a:fld>
            <a:endParaRPr lang="nl-NL"/>
          </a:p>
        </p:txBody>
      </p:sp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LU" b="1"/>
              <a:t>OVERVIEW</a:t>
            </a:r>
            <a:endParaRPr lang="fr-FR" b="1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471" y="1556792"/>
            <a:ext cx="8229600" cy="4525962"/>
          </a:xfrm>
        </p:spPr>
        <p:txBody>
          <a:bodyPr/>
          <a:lstStyle/>
          <a:p>
            <a:r>
              <a:rPr lang="en-GB" dirty="0" smtClean="0">
                <a:solidFill>
                  <a:srgbClr val="572364"/>
                </a:solidFill>
              </a:rPr>
              <a:t>Introduction</a:t>
            </a:r>
          </a:p>
          <a:p>
            <a:r>
              <a:rPr lang="en-GB" dirty="0" smtClean="0">
                <a:solidFill>
                  <a:srgbClr val="572364"/>
                </a:solidFill>
              </a:rPr>
              <a:t>European declaration on alternatives to surgical castration of pigs</a:t>
            </a:r>
          </a:p>
          <a:p>
            <a:pPr lvl="1"/>
            <a:r>
              <a:rPr lang="en-GB" dirty="0" smtClean="0">
                <a:solidFill>
                  <a:srgbClr val="572364"/>
                </a:solidFill>
              </a:rPr>
              <a:t>Positive points</a:t>
            </a:r>
          </a:p>
          <a:p>
            <a:pPr lvl="1"/>
            <a:r>
              <a:rPr lang="en-GB" dirty="0" smtClean="0">
                <a:solidFill>
                  <a:srgbClr val="572364"/>
                </a:solidFill>
              </a:rPr>
              <a:t>Concerns</a:t>
            </a:r>
            <a:endParaRPr lang="en-GB" dirty="0">
              <a:solidFill>
                <a:srgbClr val="572364"/>
              </a:solidFill>
            </a:endParaRPr>
          </a:p>
          <a:p>
            <a:r>
              <a:rPr lang="en-GB" dirty="0" smtClean="0">
                <a:solidFill>
                  <a:srgbClr val="572364"/>
                </a:solidFill>
              </a:rPr>
              <a:t>European </a:t>
            </a:r>
            <a:r>
              <a:rPr lang="en-GB" dirty="0">
                <a:solidFill>
                  <a:srgbClr val="572364"/>
                </a:solidFill>
              </a:rPr>
              <a:t>partnership</a:t>
            </a:r>
          </a:p>
          <a:p>
            <a:r>
              <a:rPr lang="en-GB" dirty="0" smtClean="0">
                <a:solidFill>
                  <a:srgbClr val="572364"/>
                </a:solidFill>
              </a:rPr>
              <a:t>Conditions </a:t>
            </a:r>
            <a:r>
              <a:rPr lang="en-GB" dirty="0">
                <a:solidFill>
                  <a:srgbClr val="572364"/>
                </a:solidFill>
              </a:rPr>
              <a:t>of success</a:t>
            </a:r>
          </a:p>
          <a:p>
            <a:endParaRPr lang="fr-FR" dirty="0">
              <a:solidFill>
                <a:srgbClr val="572364"/>
              </a:solidFill>
            </a:endParaRPr>
          </a:p>
        </p:txBody>
      </p:sp>
      <p:pic>
        <p:nvPicPr>
          <p:cNvPr id="66565" name="Picture 5" descr="pigcastrat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0781">
            <a:off x="5652120" y="3356992"/>
            <a:ext cx="2865438" cy="214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7236296" y="6510769"/>
            <a:ext cx="17557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sz="1200" dirty="0" smtClean="0"/>
              <a:t>Boars 2018 01/12/2011</a:t>
            </a:r>
            <a:endParaRPr lang="nl-NL" sz="1200" dirty="0"/>
          </a:p>
        </p:txBody>
      </p:sp>
    </p:spTree>
  </p:cSld>
  <p:clrMapOvr>
    <a:masterClrMapping/>
  </p:clrMapOvr>
  <p:transition spd="med" advClick="0" advTm="43223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20264-5333-43FF-839A-A9CB979638A1}" type="slidenum">
              <a:rPr lang="nl-NL"/>
              <a:pPr/>
              <a:t>3</a:t>
            </a:fld>
            <a:endParaRPr lang="nl-NL"/>
          </a:p>
        </p:txBody>
      </p:sp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LU" b="1" dirty="0" smtClean="0"/>
              <a:t>Introduction</a:t>
            </a:r>
            <a:endParaRPr lang="fr-FR" b="1" dirty="0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471" y="1412776"/>
            <a:ext cx="8229600" cy="4525962"/>
          </a:xfrm>
        </p:spPr>
        <p:txBody>
          <a:bodyPr/>
          <a:lstStyle/>
          <a:p>
            <a:r>
              <a:rPr lang="en-GB" dirty="0" smtClean="0">
                <a:solidFill>
                  <a:srgbClr val="572364"/>
                </a:solidFill>
              </a:rPr>
              <a:t>A </a:t>
            </a:r>
            <a:r>
              <a:rPr lang="en-GB" b="1" dirty="0" smtClean="0">
                <a:solidFill>
                  <a:srgbClr val="572364"/>
                </a:solidFill>
              </a:rPr>
              <a:t>major issue </a:t>
            </a:r>
            <a:endParaRPr lang="en-GB" dirty="0" smtClean="0">
              <a:solidFill>
                <a:srgbClr val="572364"/>
              </a:solidFill>
            </a:endParaRPr>
          </a:p>
          <a:p>
            <a:endParaRPr lang="en-GB" dirty="0" smtClean="0">
              <a:solidFill>
                <a:srgbClr val="572364"/>
              </a:solidFill>
            </a:endParaRPr>
          </a:p>
          <a:p>
            <a:r>
              <a:rPr lang="en-GB" dirty="0" smtClean="0">
                <a:solidFill>
                  <a:srgbClr val="572364"/>
                </a:solidFill>
              </a:rPr>
              <a:t>15 months ago…</a:t>
            </a:r>
          </a:p>
          <a:p>
            <a:endParaRPr lang="en-GB" dirty="0" smtClean="0">
              <a:solidFill>
                <a:srgbClr val="572364"/>
              </a:solidFill>
            </a:endParaRPr>
          </a:p>
          <a:p>
            <a:r>
              <a:rPr lang="en-GB" dirty="0" smtClean="0">
                <a:solidFill>
                  <a:srgbClr val="572364"/>
                </a:solidFill>
              </a:rPr>
              <a:t>Role of </a:t>
            </a:r>
            <a:r>
              <a:rPr lang="en-GB" b="1" dirty="0" smtClean="0">
                <a:solidFill>
                  <a:srgbClr val="572364"/>
                </a:solidFill>
              </a:rPr>
              <a:t>EC &amp; Belgian presidency</a:t>
            </a:r>
          </a:p>
          <a:p>
            <a:endParaRPr lang="en-GB" b="1" dirty="0" smtClean="0">
              <a:solidFill>
                <a:srgbClr val="572364"/>
              </a:solidFill>
            </a:endParaRPr>
          </a:p>
          <a:p>
            <a:r>
              <a:rPr lang="en-GB" dirty="0" smtClean="0">
                <a:solidFill>
                  <a:srgbClr val="572364"/>
                </a:solidFill>
              </a:rPr>
              <a:t>Amsterdam</a:t>
            </a:r>
          </a:p>
        </p:txBody>
      </p:sp>
      <p:pic>
        <p:nvPicPr>
          <p:cNvPr id="66565" name="Picture 5" descr="pigcastrati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6028" y="1412776"/>
            <a:ext cx="2808635" cy="2106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7236296" y="6510769"/>
            <a:ext cx="17557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sz="1200" dirty="0" smtClean="0"/>
              <a:t>Boars 2018 01/12/2011</a:t>
            </a:r>
            <a:endParaRPr lang="nl-NL" sz="1200" dirty="0"/>
          </a:p>
        </p:txBody>
      </p:sp>
      <p:pic>
        <p:nvPicPr>
          <p:cNvPr id="9" name="Picture 5" descr="C:\Users\michel\AppData\Local\Microsoft\Windows\Temporary Internet Files\Content.IE5\S7687CZ2\MP900049521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533624"/>
            <a:ext cx="3117574" cy="2099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0250661"/>
      </p:ext>
    </p:extLst>
  </p:cSld>
  <p:clrMapOvr>
    <a:masterClrMapping/>
  </p:clrMapOvr>
  <p:transition spd="med" advClick="0" advTm="11779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6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B9BAB-4E78-43AD-9CF5-F28F72366C62}" type="slidenum">
              <a:rPr lang="nl-NL"/>
              <a:pPr/>
              <a:t>4</a:t>
            </a:fld>
            <a:endParaRPr lang="nl-NL"/>
          </a:p>
        </p:txBody>
      </p:sp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250" y="549275"/>
            <a:ext cx="8229600" cy="1143000"/>
          </a:xfrm>
        </p:spPr>
        <p:txBody>
          <a:bodyPr/>
          <a:lstStyle/>
          <a:p>
            <a:r>
              <a:rPr lang="fr-LU" b="1" dirty="0" err="1" smtClean="0"/>
              <a:t>European</a:t>
            </a:r>
            <a:r>
              <a:rPr lang="fr-LU" b="1" dirty="0" smtClean="0"/>
              <a:t> </a:t>
            </a:r>
            <a:r>
              <a:rPr lang="fr-LU" b="1" dirty="0" err="1" smtClean="0"/>
              <a:t>Declaration</a:t>
            </a:r>
            <a:r>
              <a:rPr lang="fr-LU" b="1" dirty="0" smtClean="0"/>
              <a:t> </a:t>
            </a:r>
            <a:r>
              <a:rPr lang="fr-LU" sz="3600" b="1" dirty="0" smtClean="0"/>
              <a:t> </a:t>
            </a:r>
            <a:r>
              <a:rPr lang="fr-LU" sz="3600" b="1" dirty="0"/>
              <a:t/>
            </a:r>
            <a:br>
              <a:rPr lang="fr-LU" sz="3600" b="1" dirty="0"/>
            </a:br>
            <a:endParaRPr lang="fr-FR" sz="3600" b="1" dirty="0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1831" y="1876631"/>
            <a:ext cx="8604250" cy="4741862"/>
          </a:xfrm>
        </p:spPr>
        <p:txBody>
          <a:bodyPr/>
          <a:lstStyle/>
          <a:p>
            <a:r>
              <a:rPr lang="en-GB" dirty="0" smtClean="0">
                <a:solidFill>
                  <a:srgbClr val="572364"/>
                </a:solidFill>
              </a:rPr>
              <a:t>A </a:t>
            </a:r>
            <a:r>
              <a:rPr lang="en-GB" dirty="0">
                <a:solidFill>
                  <a:srgbClr val="572364"/>
                </a:solidFill>
              </a:rPr>
              <a:t>major step forward for pig </a:t>
            </a:r>
            <a:r>
              <a:rPr lang="en-GB" dirty="0" smtClean="0">
                <a:solidFill>
                  <a:srgbClr val="572364"/>
                </a:solidFill>
              </a:rPr>
              <a:t>welfare</a:t>
            </a:r>
            <a:r>
              <a:rPr lang="en-GB" dirty="0">
                <a:solidFill>
                  <a:srgbClr val="572364"/>
                </a:solidFill>
              </a:rPr>
              <a:t>	 </a:t>
            </a:r>
          </a:p>
          <a:p>
            <a:pPr>
              <a:buFontTx/>
              <a:buNone/>
            </a:pPr>
            <a:r>
              <a:rPr lang="en-GB" sz="2400" dirty="0">
                <a:solidFill>
                  <a:srgbClr val="572364"/>
                </a:solidFill>
              </a:rPr>
              <a:t>                          </a:t>
            </a:r>
          </a:p>
          <a:p>
            <a:r>
              <a:rPr lang="en-GB" dirty="0">
                <a:solidFill>
                  <a:srgbClr val="572364"/>
                </a:solidFill>
              </a:rPr>
              <a:t>Two clear deadlines: </a:t>
            </a:r>
          </a:p>
          <a:p>
            <a:pPr lvl="1"/>
            <a:r>
              <a:rPr lang="en-GB" sz="2000" b="1" dirty="0">
                <a:solidFill>
                  <a:srgbClr val="572364"/>
                </a:solidFill>
              </a:rPr>
              <a:t> </a:t>
            </a:r>
            <a:r>
              <a:rPr lang="en-GB" sz="2400" b="1" u="sng" dirty="0">
                <a:solidFill>
                  <a:srgbClr val="572364"/>
                </a:solidFill>
              </a:rPr>
              <a:t>&gt; 01/01/2012</a:t>
            </a:r>
            <a:r>
              <a:rPr lang="en-GB" sz="2400" dirty="0">
                <a:solidFill>
                  <a:srgbClr val="572364"/>
                </a:solidFill>
              </a:rPr>
              <a:t>: </a:t>
            </a:r>
            <a:r>
              <a:rPr lang="en-GB" sz="2400" dirty="0" smtClean="0">
                <a:solidFill>
                  <a:srgbClr val="572364"/>
                </a:solidFill>
              </a:rPr>
              <a:t>prolonged </a:t>
            </a:r>
            <a:r>
              <a:rPr lang="en-GB" sz="2400" dirty="0">
                <a:solidFill>
                  <a:srgbClr val="572364"/>
                </a:solidFill>
              </a:rPr>
              <a:t>analgesia and/or anaesthesia </a:t>
            </a:r>
            <a:endParaRPr lang="en-GB" sz="2400" dirty="0" smtClean="0">
              <a:solidFill>
                <a:srgbClr val="572364"/>
              </a:solidFill>
            </a:endParaRPr>
          </a:p>
          <a:p>
            <a:pPr marL="457200" lvl="1" indent="0">
              <a:buNone/>
            </a:pPr>
            <a:endParaRPr lang="en-GB" sz="2000" dirty="0">
              <a:solidFill>
                <a:srgbClr val="572364"/>
              </a:solidFill>
            </a:endParaRPr>
          </a:p>
          <a:p>
            <a:pPr lvl="1"/>
            <a:r>
              <a:rPr lang="en-GB" sz="2400" b="1" u="sng" dirty="0">
                <a:solidFill>
                  <a:srgbClr val="572364"/>
                </a:solidFill>
              </a:rPr>
              <a:t>&gt; 01/01/2018</a:t>
            </a:r>
            <a:r>
              <a:rPr lang="en-GB" sz="2400" dirty="0">
                <a:solidFill>
                  <a:srgbClr val="572364"/>
                </a:solidFill>
              </a:rPr>
              <a:t>: </a:t>
            </a:r>
            <a:r>
              <a:rPr lang="en-GB" sz="2400" b="1" dirty="0">
                <a:solidFill>
                  <a:srgbClr val="572364"/>
                </a:solidFill>
              </a:rPr>
              <a:t>surgical castration banned</a:t>
            </a:r>
            <a:r>
              <a:rPr lang="fr-FR" sz="2400" b="1" dirty="0">
                <a:solidFill>
                  <a:srgbClr val="572364"/>
                </a:solidFill>
              </a:rPr>
              <a:t> </a:t>
            </a:r>
          </a:p>
          <a:p>
            <a:pPr>
              <a:buFontTx/>
              <a:buNone/>
            </a:pPr>
            <a:endParaRPr lang="fr-FR" sz="2800" dirty="0"/>
          </a:p>
        </p:txBody>
      </p:sp>
      <p:sp>
        <p:nvSpPr>
          <p:cNvPr id="72708" name="Text Box 4"/>
          <p:cNvSpPr txBox="1">
            <a:spLocks noChangeArrowheads="1"/>
          </p:cNvSpPr>
          <p:nvPr/>
        </p:nvSpPr>
        <p:spPr bwMode="auto">
          <a:xfrm>
            <a:off x="3759200" y="61849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fr-FR"/>
          </a:p>
        </p:txBody>
      </p:sp>
      <p:pic>
        <p:nvPicPr>
          <p:cNvPr id="72709" name="Picture 5" descr="NLG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9109">
            <a:off x="6128861" y="4906758"/>
            <a:ext cx="2376488" cy="1635125"/>
          </a:xfrm>
          <a:prstGeom prst="rect">
            <a:avLst/>
          </a:prstGeom>
          <a:noFill/>
          <a:ln w="38100">
            <a:solidFill>
              <a:srgbClr val="888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michel\AppData\Local\Microsoft\Windows\Temporary Internet Files\Content.IE5\K0O7W0UI\MP900227808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948662"/>
            <a:ext cx="2134727" cy="1419594"/>
          </a:xfrm>
          <a:prstGeom prst="rect">
            <a:avLst/>
          </a:prstGeom>
          <a:noFill/>
          <a:ln w="38100">
            <a:solidFill>
              <a:srgbClr val="888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http://www.ilvo.vlaanderen.be/Portals/6/images/Castratie_varken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98063">
            <a:off x="588569" y="4894188"/>
            <a:ext cx="1975495" cy="1396110"/>
          </a:xfrm>
          <a:prstGeom prst="rect">
            <a:avLst/>
          </a:prstGeom>
          <a:noFill/>
          <a:ln w="38100">
            <a:solidFill>
              <a:srgbClr val="8886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49047" y="6354669"/>
            <a:ext cx="56297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800" dirty="0" smtClean="0"/>
              <a:t> pict Ilvo</a:t>
            </a:r>
            <a:endParaRPr lang="nl-BE" sz="800" dirty="0"/>
          </a:p>
        </p:txBody>
      </p:sp>
    </p:spTree>
    <p:custDataLst>
      <p:tags r:id="rId1"/>
    </p:custDataLst>
  </p:cSld>
  <p:clrMapOvr>
    <a:masterClrMapping/>
  </p:clrMapOvr>
  <p:transition spd="med" advClick="0" advTm="4376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AB0EF-DB20-4C7D-9FB8-277AC155466B}" type="slidenum">
              <a:rPr lang="nl-NL"/>
              <a:pPr/>
              <a:t>5</a:t>
            </a:fld>
            <a:endParaRPr lang="nl-NL"/>
          </a:p>
        </p:txBody>
      </p:sp>
      <p:sp>
        <p:nvSpPr>
          <p:cNvPr id="747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34975" y="1448781"/>
            <a:ext cx="8229600" cy="5516562"/>
          </a:xfrm>
        </p:spPr>
        <p:txBody>
          <a:bodyPr/>
          <a:lstStyle/>
          <a:p>
            <a:pPr marL="609600" indent="-609600"/>
            <a:r>
              <a:rPr lang="en-GB" dirty="0" smtClean="0">
                <a:solidFill>
                  <a:srgbClr val="572364"/>
                </a:solidFill>
              </a:rPr>
              <a:t>Creation of an </a:t>
            </a:r>
            <a:r>
              <a:rPr lang="en-GB" b="1" dirty="0">
                <a:solidFill>
                  <a:srgbClr val="572364"/>
                </a:solidFill>
              </a:rPr>
              <a:t>European partnership</a:t>
            </a:r>
            <a:r>
              <a:rPr lang="en-GB" dirty="0">
                <a:solidFill>
                  <a:srgbClr val="572364"/>
                </a:solidFill>
              </a:rPr>
              <a:t> </a:t>
            </a:r>
            <a:endParaRPr lang="en-GB" dirty="0" smtClean="0">
              <a:solidFill>
                <a:srgbClr val="572364"/>
              </a:solidFill>
            </a:endParaRPr>
          </a:p>
          <a:p>
            <a:pPr marL="609600" indent="-609600"/>
            <a:r>
              <a:rPr lang="en-GB" dirty="0" smtClean="0">
                <a:solidFill>
                  <a:srgbClr val="572364"/>
                </a:solidFill>
              </a:rPr>
              <a:t>Supported </a:t>
            </a:r>
            <a:r>
              <a:rPr lang="en-GB" dirty="0">
                <a:solidFill>
                  <a:srgbClr val="572364"/>
                </a:solidFill>
              </a:rPr>
              <a:t>and funded by the </a:t>
            </a:r>
            <a:r>
              <a:rPr lang="en-GB" b="1" dirty="0" smtClean="0">
                <a:solidFill>
                  <a:srgbClr val="572364"/>
                </a:solidFill>
              </a:rPr>
              <a:t>E C</a:t>
            </a:r>
          </a:p>
          <a:p>
            <a:pPr marL="609600" indent="-609600"/>
            <a:endParaRPr lang="en-GB" b="1" dirty="0">
              <a:solidFill>
                <a:srgbClr val="572364"/>
              </a:solidFill>
            </a:endParaRPr>
          </a:p>
          <a:p>
            <a:pPr marL="609600" indent="-609600"/>
            <a:endParaRPr lang="en-GB" b="1" dirty="0" smtClean="0">
              <a:solidFill>
                <a:srgbClr val="572364"/>
              </a:solidFill>
            </a:endParaRPr>
          </a:p>
          <a:p>
            <a:pPr marL="609600" indent="-609600"/>
            <a:endParaRPr lang="en-GB" b="1" dirty="0">
              <a:solidFill>
                <a:srgbClr val="572364"/>
              </a:solidFill>
            </a:endParaRPr>
          </a:p>
          <a:p>
            <a:pPr marL="609600" indent="-609600"/>
            <a:endParaRPr lang="en-GB" b="1" dirty="0" smtClean="0">
              <a:solidFill>
                <a:srgbClr val="572364"/>
              </a:solidFill>
            </a:endParaRPr>
          </a:p>
          <a:p>
            <a:pPr marL="609600" indent="-609600"/>
            <a:r>
              <a:rPr lang="en-GB" b="1" dirty="0" smtClean="0">
                <a:solidFill>
                  <a:srgbClr val="572364"/>
                </a:solidFill>
              </a:rPr>
              <a:t> Control </a:t>
            </a:r>
            <a:r>
              <a:rPr lang="en-GB" b="1" dirty="0">
                <a:solidFill>
                  <a:srgbClr val="572364"/>
                </a:solidFill>
              </a:rPr>
              <a:t>system</a:t>
            </a:r>
            <a:r>
              <a:rPr lang="en-GB" dirty="0">
                <a:solidFill>
                  <a:srgbClr val="572364"/>
                </a:solidFill>
              </a:rPr>
              <a:t>: </a:t>
            </a:r>
            <a:r>
              <a:rPr lang="en-GB" dirty="0" smtClean="0">
                <a:solidFill>
                  <a:srgbClr val="572364"/>
                </a:solidFill>
              </a:rPr>
              <a:t>yearly public report 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572364"/>
                </a:solidFill>
              </a:rPr>
              <a:t>			       Objective assessment 	</a:t>
            </a:r>
            <a:endParaRPr lang="en-GB" dirty="0">
              <a:solidFill>
                <a:srgbClr val="572364"/>
              </a:solidFill>
            </a:endParaRPr>
          </a:p>
          <a:p>
            <a:pPr marL="609600" indent="-609600">
              <a:buFontTx/>
              <a:buNone/>
            </a:pPr>
            <a:r>
              <a:rPr lang="en-GB" dirty="0" smtClean="0">
                <a:solidFill>
                  <a:srgbClr val="572364"/>
                </a:solidFill>
              </a:rPr>
              <a:t> </a:t>
            </a:r>
            <a:endParaRPr lang="en-GB" b="1" dirty="0"/>
          </a:p>
        </p:txBody>
      </p:sp>
      <p:sp>
        <p:nvSpPr>
          <p:cNvPr id="74755" name="Rectangle 3"/>
          <p:cNvSpPr>
            <a:spLocks noChangeArrowheads="1"/>
          </p:cNvSpPr>
          <p:nvPr/>
        </p:nvSpPr>
        <p:spPr bwMode="auto">
          <a:xfrm>
            <a:off x="1476375" y="6207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fr-FR" sz="3600" b="1"/>
          </a:p>
        </p:txBody>
      </p:sp>
      <p:sp>
        <p:nvSpPr>
          <p:cNvPr id="74756" name="Rectangle 4"/>
          <p:cNvSpPr>
            <a:spLocks noChangeArrowheads="1"/>
          </p:cNvSpPr>
          <p:nvPr/>
        </p:nvSpPr>
        <p:spPr bwMode="auto">
          <a:xfrm>
            <a:off x="1619250" y="26035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fr-LU" sz="4400" b="1" dirty="0" smtClean="0">
                <a:solidFill>
                  <a:srgbClr val="572364"/>
                </a:solidFill>
              </a:rPr>
              <a:t>Positive points</a:t>
            </a:r>
            <a:endParaRPr lang="nl-NL" sz="4400" b="1" dirty="0">
              <a:solidFill>
                <a:srgbClr val="572364"/>
              </a:solidFill>
            </a:endParaRPr>
          </a:p>
        </p:txBody>
      </p:sp>
      <p:sp>
        <p:nvSpPr>
          <p:cNvPr id="74757" name="Text Box 5"/>
          <p:cNvSpPr txBox="1">
            <a:spLocks noChangeArrowheads="1"/>
          </p:cNvSpPr>
          <p:nvPr/>
        </p:nvSpPr>
        <p:spPr bwMode="auto">
          <a:xfrm>
            <a:off x="7312025" y="6381750"/>
            <a:ext cx="13525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</a:pPr>
            <a:endParaRPr lang="fr-FR" sz="1200"/>
          </a:p>
        </p:txBody>
      </p:sp>
      <p:pic>
        <p:nvPicPr>
          <p:cNvPr id="74758" name="Picture 6" descr="iStock_6136234Medi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384" y="2780928"/>
            <a:ext cx="6066222" cy="2168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ight Arrow 2"/>
          <p:cNvSpPr/>
          <p:nvPr/>
        </p:nvSpPr>
        <p:spPr>
          <a:xfrm>
            <a:off x="2627784" y="5590737"/>
            <a:ext cx="978408" cy="484632"/>
          </a:xfrm>
          <a:prstGeom prst="rightArrow">
            <a:avLst/>
          </a:prstGeom>
          <a:solidFill>
            <a:srgbClr val="572364"/>
          </a:solidFill>
          <a:ln w="38100">
            <a:solidFill>
              <a:srgbClr val="888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custDataLst>
      <p:tags r:id="rId1"/>
    </p:custDataLst>
  </p:cSld>
  <p:clrMapOvr>
    <a:masterClrMapping/>
  </p:clrMapOvr>
  <p:transition spd="med" advClick="0" advTm="6015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47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81884-DA59-44C2-AC78-799A1C638DBD}" type="slidenum">
              <a:rPr lang="nl-NL"/>
              <a:pPr/>
              <a:t>6</a:t>
            </a:fld>
            <a:endParaRPr lang="nl-NL"/>
          </a:p>
        </p:txBody>
      </p:sp>
      <p:sp>
        <p:nvSpPr>
          <p:cNvPr id="788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528" y="1632769"/>
            <a:ext cx="8229600" cy="4525963"/>
          </a:xfrm>
        </p:spPr>
        <p:txBody>
          <a:bodyPr/>
          <a:lstStyle/>
          <a:p>
            <a:pPr marL="609600" indent="-609600"/>
            <a:r>
              <a:rPr lang="en-GB" dirty="0">
                <a:solidFill>
                  <a:srgbClr val="572364"/>
                </a:solidFill>
              </a:rPr>
              <a:t>Development of proposed </a:t>
            </a:r>
            <a:r>
              <a:rPr lang="en-GB" b="1" dirty="0">
                <a:solidFill>
                  <a:srgbClr val="572364"/>
                </a:solidFill>
              </a:rPr>
              <a:t>tools</a:t>
            </a:r>
            <a:r>
              <a:rPr lang="en-GB" dirty="0">
                <a:solidFill>
                  <a:srgbClr val="572364"/>
                </a:solidFill>
              </a:rPr>
              <a:t> </a:t>
            </a:r>
            <a:endParaRPr lang="en-GB" dirty="0" smtClean="0">
              <a:solidFill>
                <a:srgbClr val="572364"/>
              </a:solidFill>
            </a:endParaRPr>
          </a:p>
          <a:p>
            <a:pPr marL="0" indent="0">
              <a:buNone/>
            </a:pPr>
            <a:endParaRPr lang="en-GB" i="1" dirty="0">
              <a:solidFill>
                <a:srgbClr val="572364"/>
              </a:solidFill>
            </a:endParaRPr>
          </a:p>
          <a:p>
            <a:pPr marL="609600" indent="-609600">
              <a:buFont typeface="Wingdings" pitchFamily="2" charset="2"/>
              <a:buNone/>
            </a:pPr>
            <a:endParaRPr lang="en-GB" sz="3600" i="1" dirty="0">
              <a:solidFill>
                <a:srgbClr val="572364"/>
              </a:solidFill>
            </a:endParaRPr>
          </a:p>
          <a:p>
            <a:pPr marL="609600" indent="-609600"/>
            <a:endParaRPr lang="en-GB" dirty="0"/>
          </a:p>
          <a:p>
            <a:pPr marL="609600" indent="-609600"/>
            <a:endParaRPr lang="en-GB" sz="4800" dirty="0"/>
          </a:p>
        </p:txBody>
      </p:sp>
      <p:sp>
        <p:nvSpPr>
          <p:cNvPr id="78852" name="Rectangle 4"/>
          <p:cNvSpPr>
            <a:spLocks noChangeArrowheads="1"/>
          </p:cNvSpPr>
          <p:nvPr/>
        </p:nvSpPr>
        <p:spPr bwMode="auto">
          <a:xfrm>
            <a:off x="1476375" y="6207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fr-FR" sz="3600" b="1"/>
          </a:p>
        </p:txBody>
      </p:sp>
      <p:sp>
        <p:nvSpPr>
          <p:cNvPr id="78853" name="Rectangle 5"/>
          <p:cNvSpPr>
            <a:spLocks noChangeArrowheads="1"/>
          </p:cNvSpPr>
          <p:nvPr/>
        </p:nvSpPr>
        <p:spPr bwMode="auto">
          <a:xfrm>
            <a:off x="1908175" y="26035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fr-LU" sz="4400" b="1" dirty="0" smtClean="0">
                <a:solidFill>
                  <a:srgbClr val="572364"/>
                </a:solidFill>
              </a:rPr>
              <a:t>Positive points</a:t>
            </a:r>
            <a:endParaRPr lang="nl-NL" sz="4400" b="1" dirty="0">
              <a:solidFill>
                <a:srgbClr val="572364"/>
              </a:solidFill>
            </a:endParaRPr>
          </a:p>
        </p:txBody>
      </p:sp>
      <p:sp>
        <p:nvSpPr>
          <p:cNvPr id="78854" name="Text Box 6"/>
          <p:cNvSpPr txBox="1">
            <a:spLocks noChangeArrowheads="1"/>
          </p:cNvSpPr>
          <p:nvPr/>
        </p:nvSpPr>
        <p:spPr bwMode="auto">
          <a:xfrm>
            <a:off x="10333038" y="6381750"/>
            <a:ext cx="184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</a:pPr>
            <a:endParaRPr lang="fr-FR" sz="1200"/>
          </a:p>
        </p:txBody>
      </p:sp>
      <p:sp>
        <p:nvSpPr>
          <p:cNvPr id="78855" name="Text Box 7"/>
          <p:cNvSpPr txBox="1">
            <a:spLocks noChangeArrowheads="1"/>
          </p:cNvSpPr>
          <p:nvPr/>
        </p:nvSpPr>
        <p:spPr bwMode="auto">
          <a:xfrm>
            <a:off x="7312025" y="6381750"/>
            <a:ext cx="13525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</a:pPr>
            <a:endParaRPr lang="fr-FR" sz="1200"/>
          </a:p>
        </p:txBody>
      </p:sp>
      <p:sp>
        <p:nvSpPr>
          <p:cNvPr id="78856" name="Text Box 8"/>
          <p:cNvSpPr txBox="1">
            <a:spLocks noChangeArrowheads="1"/>
          </p:cNvSpPr>
          <p:nvPr/>
        </p:nvSpPr>
        <p:spPr bwMode="auto">
          <a:xfrm>
            <a:off x="1419225" y="6453188"/>
            <a:ext cx="1841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spcBef>
                <a:spcPct val="20000"/>
              </a:spcBef>
            </a:pPr>
            <a:endParaRPr lang="nl-BE" sz="1200"/>
          </a:p>
        </p:txBody>
      </p:sp>
      <p:sp>
        <p:nvSpPr>
          <p:cNvPr id="78859" name="Text Box 11"/>
          <p:cNvSpPr txBox="1">
            <a:spLocks noChangeArrowheads="1"/>
          </p:cNvSpPr>
          <p:nvPr/>
        </p:nvSpPr>
        <p:spPr bwMode="auto">
          <a:xfrm>
            <a:off x="1188689" y="2348880"/>
            <a:ext cx="7482782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GB" sz="2400" dirty="0" smtClean="0">
                <a:solidFill>
                  <a:srgbClr val="572364"/>
                </a:solidFill>
              </a:rPr>
              <a:t> Methods / </a:t>
            </a:r>
            <a:r>
              <a:rPr lang="en-GB" sz="2400" b="1" dirty="0" smtClean="0">
                <a:solidFill>
                  <a:srgbClr val="572364"/>
                </a:solidFill>
              </a:rPr>
              <a:t>assessment </a:t>
            </a:r>
            <a:r>
              <a:rPr lang="en-GB" sz="2400" b="1" dirty="0">
                <a:solidFill>
                  <a:srgbClr val="572364"/>
                </a:solidFill>
              </a:rPr>
              <a:t>of boar taint </a:t>
            </a:r>
            <a:r>
              <a:rPr lang="en-GB" sz="2400" dirty="0">
                <a:solidFill>
                  <a:srgbClr val="572364"/>
                </a:solidFill>
              </a:rPr>
              <a:t>( BT)</a:t>
            </a:r>
          </a:p>
          <a:p>
            <a:pPr>
              <a:buFont typeface="Wingdings" pitchFamily="2" charset="2"/>
              <a:buChar char="Ø"/>
            </a:pPr>
            <a:r>
              <a:rPr lang="en-GB" sz="2400" dirty="0" smtClean="0">
                <a:solidFill>
                  <a:srgbClr val="572364"/>
                </a:solidFill>
              </a:rPr>
              <a:t> </a:t>
            </a:r>
            <a:r>
              <a:rPr lang="en-GB" sz="2400" b="1" dirty="0" smtClean="0">
                <a:solidFill>
                  <a:srgbClr val="572364"/>
                </a:solidFill>
              </a:rPr>
              <a:t>Reference </a:t>
            </a:r>
            <a:r>
              <a:rPr lang="en-GB" sz="2400" b="1" dirty="0">
                <a:solidFill>
                  <a:srgbClr val="572364"/>
                </a:solidFill>
              </a:rPr>
              <a:t>methods  </a:t>
            </a:r>
          </a:p>
          <a:p>
            <a:pPr>
              <a:buFont typeface="Wingdings" pitchFamily="2" charset="2"/>
              <a:buChar char="Ø"/>
            </a:pPr>
            <a:r>
              <a:rPr lang="en-GB" sz="2400" dirty="0" smtClean="0">
                <a:solidFill>
                  <a:srgbClr val="572364"/>
                </a:solidFill>
              </a:rPr>
              <a:t> Detection </a:t>
            </a:r>
            <a:r>
              <a:rPr lang="en-GB" sz="2400" b="1" dirty="0" smtClean="0">
                <a:solidFill>
                  <a:srgbClr val="572364"/>
                </a:solidFill>
              </a:rPr>
              <a:t>Slaughter</a:t>
            </a:r>
            <a:r>
              <a:rPr lang="en-GB" sz="2400" dirty="0" smtClean="0">
                <a:solidFill>
                  <a:srgbClr val="572364"/>
                </a:solidFill>
              </a:rPr>
              <a:t> line  </a:t>
            </a:r>
            <a:endParaRPr lang="en-GB" sz="2400" dirty="0">
              <a:solidFill>
                <a:srgbClr val="572364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GB" sz="2400" dirty="0" smtClean="0">
                <a:solidFill>
                  <a:srgbClr val="572364"/>
                </a:solidFill>
              </a:rPr>
              <a:t> &lt; compounds </a:t>
            </a:r>
            <a:r>
              <a:rPr lang="en-GB" sz="2400" dirty="0">
                <a:solidFill>
                  <a:srgbClr val="572364"/>
                </a:solidFill>
              </a:rPr>
              <a:t>by </a:t>
            </a:r>
            <a:r>
              <a:rPr lang="en-GB" sz="2400" b="1" dirty="0">
                <a:solidFill>
                  <a:srgbClr val="572364"/>
                </a:solidFill>
              </a:rPr>
              <a:t>pig breeding, </a:t>
            </a:r>
            <a:r>
              <a:rPr lang="en-GB" sz="2400" b="1" dirty="0" smtClean="0">
                <a:solidFill>
                  <a:srgbClr val="572364"/>
                </a:solidFill>
              </a:rPr>
              <a:t>management               </a:t>
            </a:r>
            <a:r>
              <a:rPr lang="en-GB" sz="2400" b="1" dirty="0">
                <a:solidFill>
                  <a:srgbClr val="572364"/>
                </a:solidFill>
              </a:rPr>
              <a:t>	</a:t>
            </a:r>
            <a:r>
              <a:rPr lang="en-GB" sz="2400" b="1" dirty="0" smtClean="0">
                <a:solidFill>
                  <a:srgbClr val="572364"/>
                </a:solidFill>
              </a:rPr>
              <a:t>					&amp; </a:t>
            </a:r>
            <a:r>
              <a:rPr lang="en-GB" sz="2400" b="1" dirty="0">
                <a:solidFill>
                  <a:srgbClr val="572364"/>
                </a:solidFill>
              </a:rPr>
              <a:t>feeding</a:t>
            </a:r>
          </a:p>
          <a:p>
            <a:pPr>
              <a:buFont typeface="Wingdings" pitchFamily="2" charset="2"/>
              <a:buChar char="Ø"/>
            </a:pPr>
            <a:r>
              <a:rPr lang="en-GB" sz="2400" dirty="0" smtClean="0">
                <a:solidFill>
                  <a:srgbClr val="572364"/>
                </a:solidFill>
              </a:rPr>
              <a:t> </a:t>
            </a:r>
            <a:r>
              <a:rPr lang="en-GB" sz="2400" b="1" dirty="0" smtClean="0">
                <a:solidFill>
                  <a:srgbClr val="572364"/>
                </a:solidFill>
              </a:rPr>
              <a:t>Entire males</a:t>
            </a:r>
            <a:endParaRPr lang="fr-FR" sz="2400" b="1" dirty="0">
              <a:solidFill>
                <a:srgbClr val="572364"/>
              </a:solidFill>
            </a:endParaRPr>
          </a:p>
        </p:txBody>
      </p:sp>
      <p:pic>
        <p:nvPicPr>
          <p:cNvPr id="12" name="Picture 7" descr="C:\Users\michel\AppData\Local\Microsoft\Windows\Temporary Internet Files\Content.IE5\K0O7W0UI\MP900431792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5685">
            <a:off x="7197523" y="1331601"/>
            <a:ext cx="1581550" cy="1050248"/>
          </a:xfrm>
          <a:prstGeom prst="rect">
            <a:avLst/>
          </a:prstGeom>
          <a:noFill/>
          <a:ln w="38100">
            <a:solidFill>
              <a:srgbClr val="8886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utepigl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5744">
            <a:off x="3587288" y="4100781"/>
            <a:ext cx="2943164" cy="2245603"/>
          </a:xfrm>
          <a:prstGeom prst="rect">
            <a:avLst/>
          </a:prstGeom>
          <a:noFill/>
          <a:ln w="38100">
            <a:solidFill>
              <a:srgbClr val="888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 advClick="0" advTm="1829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4422E-083E-4961-863A-23FDD44A0FA9}" type="slidenum">
              <a:rPr lang="nl-NL"/>
              <a:pPr/>
              <a:t>7</a:t>
            </a:fld>
            <a:endParaRPr lang="nl-NL"/>
          </a:p>
        </p:txBody>
      </p:sp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LU" b="1" dirty="0" smtClean="0"/>
              <a:t>Positive points</a:t>
            </a:r>
            <a:r>
              <a:rPr lang="en-GB" dirty="0" smtClean="0"/>
              <a:t> </a:t>
            </a:r>
            <a:endParaRPr lang="nl-NL" dirty="0"/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84313"/>
            <a:ext cx="8229600" cy="4525962"/>
          </a:xfrm>
        </p:spPr>
        <p:txBody>
          <a:bodyPr/>
          <a:lstStyle/>
          <a:p>
            <a:r>
              <a:rPr lang="en-GB" sz="2800" b="1" dirty="0" smtClean="0">
                <a:solidFill>
                  <a:srgbClr val="572364"/>
                </a:solidFill>
              </a:rPr>
              <a:t>Voluntary </a:t>
            </a:r>
            <a:r>
              <a:rPr lang="en-GB" sz="2800" b="1" dirty="0">
                <a:solidFill>
                  <a:srgbClr val="572364"/>
                </a:solidFill>
              </a:rPr>
              <a:t>commitment</a:t>
            </a:r>
            <a:r>
              <a:rPr lang="en-GB" sz="2800" dirty="0">
                <a:solidFill>
                  <a:srgbClr val="572364"/>
                </a:solidFill>
              </a:rPr>
              <a:t>, not </a:t>
            </a:r>
            <a:r>
              <a:rPr lang="en-GB" sz="2800" dirty="0" smtClean="0">
                <a:solidFill>
                  <a:srgbClr val="572364"/>
                </a:solidFill>
              </a:rPr>
              <a:t>legal </a:t>
            </a:r>
            <a:r>
              <a:rPr lang="en-GB" sz="2800" dirty="0">
                <a:solidFill>
                  <a:srgbClr val="572364"/>
                </a:solidFill>
              </a:rPr>
              <a:t>obligation </a:t>
            </a:r>
            <a:endParaRPr lang="en-GB" sz="2800" dirty="0" smtClean="0">
              <a:solidFill>
                <a:srgbClr val="572364"/>
              </a:solidFill>
            </a:endParaRPr>
          </a:p>
          <a:p>
            <a:endParaRPr lang="en-GB" sz="2800" dirty="0" smtClean="0">
              <a:solidFill>
                <a:srgbClr val="572364"/>
              </a:solidFill>
            </a:endParaRPr>
          </a:p>
          <a:p>
            <a:endParaRPr lang="en-GB" sz="2800" dirty="0" smtClean="0">
              <a:solidFill>
                <a:srgbClr val="572364"/>
              </a:solidFill>
            </a:endParaRPr>
          </a:p>
          <a:p>
            <a:endParaRPr lang="en-GB" sz="2800" dirty="0">
              <a:solidFill>
                <a:srgbClr val="572364"/>
              </a:solidFill>
            </a:endParaRPr>
          </a:p>
          <a:p>
            <a:endParaRPr lang="en-GB" sz="2800" dirty="0" smtClean="0">
              <a:solidFill>
                <a:srgbClr val="572364"/>
              </a:solidFill>
            </a:endParaRPr>
          </a:p>
          <a:p>
            <a:r>
              <a:rPr lang="en-GB" sz="2800" dirty="0" smtClean="0">
                <a:solidFill>
                  <a:srgbClr val="572364"/>
                </a:solidFill>
              </a:rPr>
              <a:t>First </a:t>
            </a:r>
            <a:r>
              <a:rPr lang="en-GB" sz="2800" dirty="0">
                <a:solidFill>
                  <a:srgbClr val="572364"/>
                </a:solidFill>
              </a:rPr>
              <a:t>example in AW of </a:t>
            </a:r>
            <a:r>
              <a:rPr lang="en-GB" sz="2800" b="1" dirty="0">
                <a:solidFill>
                  <a:srgbClr val="572364"/>
                </a:solidFill>
              </a:rPr>
              <a:t>commitment of a </a:t>
            </a:r>
            <a:r>
              <a:rPr lang="en-GB" sz="2800" b="1" dirty="0" smtClean="0">
                <a:solidFill>
                  <a:srgbClr val="572364"/>
                </a:solidFill>
              </a:rPr>
              <a:t>whole ( ?)  </a:t>
            </a:r>
            <a:r>
              <a:rPr lang="en-GB" sz="2800" b="1" dirty="0">
                <a:solidFill>
                  <a:srgbClr val="572364"/>
                </a:solidFill>
              </a:rPr>
              <a:t>sector</a:t>
            </a:r>
            <a:r>
              <a:rPr lang="en-GB" sz="2800" dirty="0">
                <a:solidFill>
                  <a:srgbClr val="572364"/>
                </a:solidFill>
              </a:rPr>
              <a:t>, first step…</a:t>
            </a:r>
          </a:p>
          <a:p>
            <a:pPr marL="0" indent="0">
              <a:buNone/>
            </a:pPr>
            <a:endParaRPr lang="en-GB" sz="2000" dirty="0">
              <a:solidFill>
                <a:srgbClr val="572364"/>
              </a:solidFill>
            </a:endParaRPr>
          </a:p>
          <a:p>
            <a:pPr marL="0" indent="0">
              <a:buNone/>
            </a:pPr>
            <a:r>
              <a:rPr lang="en-GB" sz="2800" b="1" dirty="0" smtClean="0">
                <a:solidFill>
                  <a:srgbClr val="572364"/>
                </a:solidFill>
              </a:rPr>
              <a:t> </a:t>
            </a:r>
          </a:p>
          <a:p>
            <a:pPr marL="0" indent="0">
              <a:buNone/>
            </a:pPr>
            <a:r>
              <a:rPr lang="en-GB" sz="2800" b="1" dirty="0" smtClean="0">
                <a:solidFill>
                  <a:srgbClr val="572364"/>
                </a:solidFill>
              </a:rPr>
              <a:t> </a:t>
            </a:r>
          </a:p>
          <a:p>
            <a:endParaRPr lang="en-GB" sz="2800" b="1" dirty="0">
              <a:solidFill>
                <a:srgbClr val="572364"/>
              </a:solidFill>
            </a:endParaRPr>
          </a:p>
          <a:p>
            <a:endParaRPr lang="en-GB" sz="2800" b="1" dirty="0" smtClean="0">
              <a:solidFill>
                <a:srgbClr val="572364"/>
              </a:solidFill>
            </a:endParaRPr>
          </a:p>
        </p:txBody>
      </p:sp>
      <p:sp>
        <p:nvSpPr>
          <p:cNvPr id="107524" name="Text Box 4"/>
          <p:cNvSpPr txBox="1">
            <a:spLocks noChangeArrowheads="1"/>
          </p:cNvSpPr>
          <p:nvPr/>
        </p:nvSpPr>
        <p:spPr bwMode="auto">
          <a:xfrm>
            <a:off x="1210009" y="2060848"/>
            <a:ext cx="6426759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GB" sz="2000" dirty="0" smtClean="0">
                <a:solidFill>
                  <a:srgbClr val="572364"/>
                </a:solidFill>
              </a:rPr>
              <a:t>   </a:t>
            </a:r>
            <a:r>
              <a:rPr lang="en-GB" sz="2800" dirty="0" smtClean="0">
                <a:solidFill>
                  <a:srgbClr val="888600"/>
                </a:solidFill>
              </a:rPr>
              <a:t>Major players and stakeholders</a:t>
            </a:r>
          </a:p>
          <a:p>
            <a:pPr>
              <a:buFont typeface="Wingdings" pitchFamily="2" charset="2"/>
              <a:buChar char="Ø"/>
            </a:pPr>
            <a:r>
              <a:rPr lang="en-GB" sz="2800" dirty="0" smtClean="0">
                <a:solidFill>
                  <a:srgbClr val="888600"/>
                </a:solidFill>
              </a:rPr>
              <a:t>  Commitment  / measureable actions</a:t>
            </a:r>
          </a:p>
          <a:p>
            <a:pPr>
              <a:buFont typeface="Wingdings" pitchFamily="2" charset="2"/>
              <a:buChar char="Ø"/>
            </a:pPr>
            <a:r>
              <a:rPr lang="en-GB" sz="2800" dirty="0" smtClean="0">
                <a:solidFill>
                  <a:srgbClr val="888600"/>
                </a:solidFill>
                <a:sym typeface="Wingdings" pitchFamily="2" charset="2"/>
              </a:rPr>
              <a:t>  Stronger / legislation ?</a:t>
            </a:r>
          </a:p>
          <a:p>
            <a:pPr>
              <a:buFont typeface="Wingdings" pitchFamily="2" charset="2"/>
              <a:buChar char="Ø"/>
            </a:pPr>
            <a:r>
              <a:rPr lang="en-GB" sz="2800" dirty="0" smtClean="0">
                <a:solidFill>
                  <a:srgbClr val="888600"/>
                </a:solidFill>
                <a:sym typeface="Wingdings" pitchFamily="2" charset="2"/>
              </a:rPr>
              <a:t>  Quicker ?</a:t>
            </a:r>
          </a:p>
          <a:p>
            <a:r>
              <a:rPr lang="en-GB" dirty="0" smtClean="0">
                <a:solidFill>
                  <a:srgbClr val="572364"/>
                </a:solidFill>
                <a:sym typeface="Wingdings" pitchFamily="2" charset="2"/>
              </a:rPr>
              <a:t>                                                       </a:t>
            </a:r>
          </a:p>
          <a:p>
            <a:r>
              <a:rPr lang="en-GB" dirty="0" smtClean="0">
                <a:solidFill>
                  <a:srgbClr val="572364"/>
                </a:solidFill>
                <a:sym typeface="Wingdings" pitchFamily="2" charset="2"/>
              </a:rPr>
              <a:t>                                                        </a:t>
            </a:r>
          </a:p>
          <a:p>
            <a:r>
              <a:rPr lang="en-GB" dirty="0">
                <a:solidFill>
                  <a:srgbClr val="572364"/>
                </a:solidFill>
                <a:sym typeface="Wingdings" pitchFamily="2" charset="2"/>
              </a:rPr>
              <a:t> </a:t>
            </a:r>
            <a:r>
              <a:rPr lang="en-GB" dirty="0" smtClean="0">
                <a:solidFill>
                  <a:srgbClr val="572364"/>
                </a:solidFill>
                <a:sym typeface="Wingdings" pitchFamily="2" charset="2"/>
              </a:rPr>
              <a:t>                                                      </a:t>
            </a:r>
          </a:p>
          <a:p>
            <a:r>
              <a:rPr lang="en-GB" sz="2400" b="1" dirty="0" smtClean="0">
                <a:solidFill>
                  <a:srgbClr val="572364"/>
                </a:solidFill>
                <a:sym typeface="Wingdings" pitchFamily="2" charset="2"/>
              </a:rPr>
              <a:t> </a:t>
            </a:r>
            <a:endParaRPr lang="en-GB" sz="2400" b="1" dirty="0">
              <a:solidFill>
                <a:srgbClr val="572364"/>
              </a:solidFill>
              <a:sym typeface="Wingdings" pitchFamily="2" charset="2"/>
            </a:endParaRPr>
          </a:p>
          <a:p>
            <a:endParaRPr lang="en-GB" sz="2400" b="1" dirty="0" smtClean="0">
              <a:solidFill>
                <a:srgbClr val="572364"/>
              </a:solidFill>
              <a:sym typeface="Wingdings" pitchFamily="2" charset="2"/>
            </a:endParaRPr>
          </a:p>
          <a:p>
            <a:endParaRPr lang="en-GB" sz="2400" b="1" dirty="0">
              <a:solidFill>
                <a:srgbClr val="572364"/>
              </a:solidFill>
              <a:sym typeface="Wingdings" pitchFamily="2" charset="2"/>
            </a:endParaRPr>
          </a:p>
          <a:p>
            <a:r>
              <a:rPr lang="en-GB" sz="3200" b="1" dirty="0" smtClean="0">
                <a:solidFill>
                  <a:srgbClr val="572364"/>
                </a:solidFill>
                <a:sym typeface="Wingdings" pitchFamily="2" charset="2"/>
              </a:rPr>
              <a:t>                    </a:t>
            </a:r>
            <a:endParaRPr lang="fr-FR" sz="3200" b="1" dirty="0">
              <a:solidFill>
                <a:srgbClr val="572364"/>
              </a:solidFill>
              <a:sym typeface="Wingdings" pitchFamily="2" charset="2"/>
            </a:endParaRPr>
          </a:p>
        </p:txBody>
      </p:sp>
      <p:pic>
        <p:nvPicPr>
          <p:cNvPr id="8" name="Picture 10" descr="C:\Users\michel\AppData\Local\Microsoft\Windows\Temporary Internet Files\Content.IE5\K0O7W0UI\MP900262934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653136"/>
            <a:ext cx="3024336" cy="2011183"/>
          </a:xfrm>
          <a:prstGeom prst="rect">
            <a:avLst/>
          </a:prstGeom>
          <a:noFill/>
          <a:ln w="38100">
            <a:solidFill>
              <a:srgbClr val="8886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med" advClick="0" advTm="537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75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75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75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75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7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75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124D1-6667-4F1A-990E-1DD01331C346}" type="slidenum">
              <a:rPr lang="nl-NL"/>
              <a:pPr/>
              <a:t>8</a:t>
            </a:fld>
            <a:endParaRPr lang="nl-NL"/>
          </a:p>
        </p:txBody>
      </p:sp>
      <p:sp>
        <p:nvSpPr>
          <p:cNvPr id="261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901379" y="116632"/>
            <a:ext cx="6264275" cy="1143000"/>
          </a:xfrm>
        </p:spPr>
        <p:txBody>
          <a:bodyPr/>
          <a:lstStyle/>
          <a:p>
            <a:r>
              <a:rPr lang="en-GB" dirty="0"/>
              <a:t>Other </a:t>
            </a:r>
            <a:r>
              <a:rPr lang="en-GB" dirty="0" smtClean="0"/>
              <a:t> positive </a:t>
            </a:r>
            <a:r>
              <a:rPr lang="en-GB" dirty="0"/>
              <a:t>aspects</a:t>
            </a:r>
            <a:endParaRPr lang="fr-FR" dirty="0"/>
          </a:p>
        </p:txBody>
      </p:sp>
      <p:sp>
        <p:nvSpPr>
          <p:cNvPr id="261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412776"/>
            <a:ext cx="8229600" cy="5040313"/>
          </a:xfrm>
        </p:spPr>
        <p:txBody>
          <a:bodyPr/>
          <a:lstStyle/>
          <a:p>
            <a:pPr>
              <a:lnSpc>
                <a:spcPct val="90000"/>
              </a:lnSpc>
              <a:tabLst>
                <a:tab pos="0" algn="l"/>
              </a:tabLst>
            </a:pPr>
            <a:r>
              <a:rPr lang="en-GB" b="1" dirty="0" smtClean="0">
                <a:solidFill>
                  <a:srgbClr val="572364"/>
                </a:solidFill>
              </a:rPr>
              <a:t>Corporate </a:t>
            </a:r>
            <a:r>
              <a:rPr lang="en-GB" b="1" dirty="0">
                <a:solidFill>
                  <a:srgbClr val="572364"/>
                </a:solidFill>
              </a:rPr>
              <a:t>Social Responsibility</a:t>
            </a:r>
          </a:p>
          <a:p>
            <a:pPr>
              <a:lnSpc>
                <a:spcPct val="90000"/>
              </a:lnSpc>
              <a:tabLst>
                <a:tab pos="0" algn="l"/>
              </a:tabLst>
            </a:pPr>
            <a:r>
              <a:rPr lang="en-GB" b="1" dirty="0" smtClean="0">
                <a:solidFill>
                  <a:srgbClr val="572364"/>
                </a:solidFill>
              </a:rPr>
              <a:t>Positive </a:t>
            </a:r>
            <a:r>
              <a:rPr lang="en-GB" b="1" dirty="0">
                <a:solidFill>
                  <a:srgbClr val="572364"/>
                </a:solidFill>
              </a:rPr>
              <a:t>image</a:t>
            </a:r>
            <a:r>
              <a:rPr lang="en-GB" dirty="0">
                <a:solidFill>
                  <a:srgbClr val="572364"/>
                </a:solidFill>
              </a:rPr>
              <a:t> given to consumers and </a:t>
            </a:r>
            <a:r>
              <a:rPr lang="en-GB" dirty="0" smtClean="0">
                <a:solidFill>
                  <a:srgbClr val="572364"/>
                </a:solidFill>
              </a:rPr>
              <a:t>citizens</a:t>
            </a:r>
          </a:p>
          <a:p>
            <a:pPr marL="0" indent="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GB" dirty="0" smtClean="0">
                <a:solidFill>
                  <a:srgbClr val="572364"/>
                </a:solidFill>
              </a:rPr>
              <a:t>+  </a:t>
            </a:r>
            <a:r>
              <a:rPr lang="en-GB" b="1" dirty="0" smtClean="0">
                <a:solidFill>
                  <a:srgbClr val="572364"/>
                </a:solidFill>
              </a:rPr>
              <a:t>Feed </a:t>
            </a:r>
            <a:r>
              <a:rPr lang="en-GB" b="1" dirty="0">
                <a:solidFill>
                  <a:srgbClr val="572364"/>
                </a:solidFill>
              </a:rPr>
              <a:t>conversion rate</a:t>
            </a:r>
            <a:r>
              <a:rPr lang="en-GB" dirty="0">
                <a:solidFill>
                  <a:srgbClr val="572364"/>
                </a:solidFill>
              </a:rPr>
              <a:t> </a:t>
            </a:r>
            <a:r>
              <a:rPr lang="en-GB" dirty="0" smtClean="0">
                <a:solidFill>
                  <a:srgbClr val="572364"/>
                </a:solidFill>
              </a:rPr>
              <a:t>&amp; </a:t>
            </a:r>
            <a:r>
              <a:rPr lang="en-GB" b="1" dirty="0" smtClean="0">
                <a:solidFill>
                  <a:srgbClr val="572364"/>
                </a:solidFill>
              </a:rPr>
              <a:t>environment</a:t>
            </a:r>
          </a:p>
          <a:p>
            <a:pPr>
              <a:lnSpc>
                <a:spcPct val="90000"/>
              </a:lnSpc>
              <a:tabLst>
                <a:tab pos="0" algn="l"/>
              </a:tabLst>
            </a:pPr>
            <a:r>
              <a:rPr lang="en-GB" b="1" dirty="0" smtClean="0">
                <a:solidFill>
                  <a:srgbClr val="572364"/>
                </a:solidFill>
              </a:rPr>
              <a:t>Cost sharing</a:t>
            </a:r>
          </a:p>
          <a:p>
            <a:pPr marL="0" indent="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GB" b="1" dirty="0" smtClean="0">
                <a:solidFill>
                  <a:srgbClr val="572364"/>
                </a:solidFill>
              </a:rPr>
              <a:t>  </a:t>
            </a:r>
            <a:r>
              <a:rPr lang="en-GB" sz="3600" b="1" dirty="0" smtClean="0"/>
              <a:t>It </a:t>
            </a:r>
            <a:r>
              <a:rPr lang="en-GB" sz="3600" b="1" dirty="0"/>
              <a:t>is achievable ! </a:t>
            </a:r>
          </a:p>
          <a:p>
            <a:pPr algn="r">
              <a:lnSpc>
                <a:spcPct val="90000"/>
              </a:lnSpc>
              <a:buNone/>
              <a:tabLst>
                <a:tab pos="0" algn="l"/>
              </a:tabLst>
            </a:pPr>
            <a:endParaRPr lang="en-GB" b="1" dirty="0">
              <a:solidFill>
                <a:srgbClr val="572364"/>
              </a:solidFill>
              <a:sym typeface="Wingdings" pitchFamily="2" charset="2"/>
            </a:endParaRPr>
          </a:p>
          <a:p>
            <a:pPr algn="ctr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GB" sz="3600" b="1" dirty="0">
                <a:solidFill>
                  <a:srgbClr val="572364"/>
                </a:solidFill>
                <a:sym typeface="Wingdings" pitchFamily="2" charset="2"/>
              </a:rPr>
              <a:t> </a:t>
            </a:r>
            <a:r>
              <a:rPr lang="en-GB" sz="3600" b="1" dirty="0" smtClean="0">
                <a:solidFill>
                  <a:srgbClr val="572364"/>
                </a:solidFill>
                <a:sym typeface="Wingdings" pitchFamily="2" charset="2"/>
              </a:rPr>
              <a:t>           </a:t>
            </a:r>
            <a:r>
              <a:rPr lang="en-GB" sz="3600" b="1" u="sng" dirty="0" smtClean="0">
                <a:solidFill>
                  <a:srgbClr val="572364"/>
                </a:solidFill>
                <a:sym typeface="Wingdings" pitchFamily="2" charset="2"/>
              </a:rPr>
              <a:t>We </a:t>
            </a:r>
            <a:r>
              <a:rPr lang="en-GB" sz="3600" b="1" u="sng" dirty="0">
                <a:solidFill>
                  <a:srgbClr val="572364"/>
                </a:solidFill>
                <a:sym typeface="Wingdings" pitchFamily="2" charset="2"/>
              </a:rPr>
              <a:t>will </a:t>
            </a:r>
            <a:r>
              <a:rPr lang="en-GB" sz="3600" b="1" u="sng" dirty="0" smtClean="0">
                <a:solidFill>
                  <a:srgbClr val="572364"/>
                </a:solidFill>
                <a:sym typeface="Wingdings" pitchFamily="2" charset="2"/>
              </a:rPr>
              <a:t>stay </a:t>
            </a:r>
          </a:p>
          <a:p>
            <a:pPr algn="ctr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GB" sz="3600" b="1" dirty="0">
                <a:solidFill>
                  <a:srgbClr val="572364"/>
                </a:solidFill>
                <a:sym typeface="Wingdings" pitchFamily="2" charset="2"/>
              </a:rPr>
              <a:t> </a:t>
            </a:r>
            <a:r>
              <a:rPr lang="en-GB" sz="3600" b="1" dirty="0" smtClean="0">
                <a:solidFill>
                  <a:srgbClr val="572364"/>
                </a:solidFill>
                <a:sym typeface="Wingdings" pitchFamily="2" charset="2"/>
              </a:rPr>
              <a:t>                             </a:t>
            </a:r>
            <a:r>
              <a:rPr lang="en-GB" sz="3600" b="1" u="sng" dirty="0" smtClean="0">
                <a:solidFill>
                  <a:srgbClr val="572364"/>
                </a:solidFill>
                <a:sym typeface="Wingdings" pitchFamily="2" charset="2"/>
              </a:rPr>
              <a:t>very </a:t>
            </a:r>
            <a:r>
              <a:rPr lang="en-GB" sz="3600" b="1" u="sng" dirty="0">
                <a:solidFill>
                  <a:srgbClr val="572364"/>
                </a:solidFill>
                <a:sym typeface="Wingdings" pitchFamily="2" charset="2"/>
              </a:rPr>
              <a:t>vigilant</a:t>
            </a:r>
            <a:endParaRPr lang="fr-FR" sz="3600" b="1" u="sng" dirty="0">
              <a:solidFill>
                <a:srgbClr val="572364"/>
              </a:solidFill>
              <a:sym typeface="Wingdings" pitchFamily="2" charset="2"/>
            </a:endParaRPr>
          </a:p>
          <a:p>
            <a:pPr>
              <a:lnSpc>
                <a:spcPct val="90000"/>
              </a:lnSpc>
              <a:buFontTx/>
              <a:buNone/>
              <a:tabLst>
                <a:tab pos="0" algn="l"/>
              </a:tabLst>
            </a:pPr>
            <a:endParaRPr lang="fr-FR" sz="2800" i="1" dirty="0">
              <a:solidFill>
                <a:srgbClr val="572364"/>
              </a:solidFill>
            </a:endParaRPr>
          </a:p>
        </p:txBody>
      </p:sp>
      <p:pic>
        <p:nvPicPr>
          <p:cNvPr id="8" name="Picture 5" descr="iStock_5420959Medi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653136"/>
            <a:ext cx="2970973" cy="195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med" advClick="0" advTm="11994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1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61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1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1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1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1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1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1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1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61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1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1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61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1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1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F8968-286E-4DC6-8813-47B9BB73AAC2}" type="slidenum">
              <a:rPr lang="nl-NL"/>
              <a:pPr/>
              <a:t>9</a:t>
            </a:fld>
            <a:endParaRPr lang="nl-NL"/>
          </a:p>
        </p:txBody>
      </p:sp>
      <p:sp>
        <p:nvSpPr>
          <p:cNvPr id="248834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188640"/>
            <a:ext cx="8229600" cy="1143000"/>
          </a:xfrm>
        </p:spPr>
        <p:txBody>
          <a:bodyPr/>
          <a:lstStyle/>
          <a:p>
            <a:r>
              <a:rPr lang="en-GB" sz="3600" b="1" dirty="0"/>
              <a:t>Some </a:t>
            </a:r>
            <a:r>
              <a:rPr lang="en-GB" sz="3600" b="1" dirty="0" smtClean="0"/>
              <a:t>concerns / Declaration</a:t>
            </a:r>
            <a:endParaRPr lang="fr-FR" sz="3600" b="1" dirty="0"/>
          </a:p>
        </p:txBody>
      </p:sp>
      <p:sp>
        <p:nvSpPr>
          <p:cNvPr id="248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12875"/>
            <a:ext cx="822960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GB" sz="2400" dirty="0"/>
          </a:p>
          <a:p>
            <a:pPr>
              <a:lnSpc>
                <a:spcPct val="80000"/>
              </a:lnSpc>
            </a:pPr>
            <a:r>
              <a:rPr lang="en-GB" sz="2800" b="1" dirty="0" smtClean="0">
                <a:solidFill>
                  <a:srgbClr val="572364"/>
                </a:solidFill>
              </a:rPr>
              <a:t> 2018 Deadline </a:t>
            </a:r>
          </a:p>
          <a:p>
            <a:pPr>
              <a:lnSpc>
                <a:spcPct val="80000"/>
              </a:lnSpc>
            </a:pPr>
            <a:endParaRPr lang="en-GB" sz="2800" b="1" dirty="0" smtClean="0">
              <a:solidFill>
                <a:srgbClr val="572364"/>
              </a:solidFill>
            </a:endParaRPr>
          </a:p>
          <a:p>
            <a:pPr>
              <a:lnSpc>
                <a:spcPct val="80000"/>
              </a:lnSpc>
            </a:pPr>
            <a:r>
              <a:rPr lang="en-GB" sz="2800" b="1" dirty="0" smtClean="0">
                <a:solidFill>
                  <a:srgbClr val="572364"/>
                </a:solidFill>
              </a:rPr>
              <a:t>Option </a:t>
            </a:r>
            <a:r>
              <a:rPr lang="en-GB" sz="2800" b="1" dirty="0">
                <a:solidFill>
                  <a:srgbClr val="572364"/>
                </a:solidFill>
              </a:rPr>
              <a:t>of Analgesia only</a:t>
            </a:r>
            <a:r>
              <a:rPr lang="en-GB" sz="2400" dirty="0">
                <a:solidFill>
                  <a:srgbClr val="572364"/>
                </a:solidFill>
              </a:rPr>
              <a:t> : </a:t>
            </a:r>
          </a:p>
          <a:p>
            <a:pPr lvl="1">
              <a:lnSpc>
                <a:spcPct val="80000"/>
              </a:lnSpc>
            </a:pPr>
            <a:r>
              <a:rPr lang="en-GB" sz="2000" dirty="0" smtClean="0"/>
              <a:t>compromise, temporary, in practice, German AW </a:t>
            </a:r>
            <a:r>
              <a:rPr lang="en-GB" sz="2000" dirty="0" err="1" smtClean="0"/>
              <a:t>NGo</a:t>
            </a:r>
            <a:r>
              <a:rPr lang="en-GB" sz="2000" dirty="0" smtClean="0"/>
              <a:t> </a:t>
            </a:r>
            <a:endParaRPr lang="en-GB" sz="2000" dirty="0"/>
          </a:p>
          <a:p>
            <a:pPr marL="457200" lvl="1" indent="0">
              <a:lnSpc>
                <a:spcPct val="80000"/>
              </a:lnSpc>
              <a:buNone/>
            </a:pPr>
            <a:endParaRPr lang="en-GB" sz="2000" dirty="0" smtClean="0"/>
          </a:p>
          <a:p>
            <a:pPr>
              <a:lnSpc>
                <a:spcPct val="80000"/>
              </a:lnSpc>
            </a:pPr>
            <a:r>
              <a:rPr lang="en-GB" sz="2800" b="1" dirty="0" smtClean="0">
                <a:solidFill>
                  <a:srgbClr val="572364"/>
                </a:solidFill>
              </a:rPr>
              <a:t>Heavy </a:t>
            </a:r>
            <a:r>
              <a:rPr lang="en-GB" sz="2800" b="1" dirty="0">
                <a:solidFill>
                  <a:srgbClr val="572364"/>
                </a:solidFill>
              </a:rPr>
              <a:t>pigs and </a:t>
            </a:r>
            <a:r>
              <a:rPr lang="en-GB" sz="2800" b="1" dirty="0" smtClean="0">
                <a:solidFill>
                  <a:srgbClr val="572364"/>
                </a:solidFill>
              </a:rPr>
              <a:t>derogations</a:t>
            </a:r>
          </a:p>
          <a:p>
            <a:pPr>
              <a:lnSpc>
                <a:spcPct val="80000"/>
              </a:lnSpc>
            </a:pPr>
            <a:endParaRPr lang="en-GB" sz="2800" b="1" dirty="0">
              <a:solidFill>
                <a:srgbClr val="572364"/>
              </a:solidFill>
            </a:endParaRPr>
          </a:p>
          <a:p>
            <a:pPr>
              <a:lnSpc>
                <a:spcPct val="80000"/>
              </a:lnSpc>
            </a:pPr>
            <a:r>
              <a:rPr lang="en-GB" sz="2800" b="1" dirty="0">
                <a:solidFill>
                  <a:srgbClr val="572364"/>
                </a:solidFill>
              </a:rPr>
              <a:t>Place of </a:t>
            </a:r>
            <a:r>
              <a:rPr lang="en-GB" sz="2800" b="1" dirty="0" err="1">
                <a:solidFill>
                  <a:srgbClr val="572364"/>
                </a:solidFill>
              </a:rPr>
              <a:t>immunocastration</a:t>
            </a:r>
            <a:r>
              <a:rPr lang="en-GB" sz="2400" dirty="0">
                <a:solidFill>
                  <a:srgbClr val="572364"/>
                </a:solidFill>
              </a:rPr>
              <a:t>: </a:t>
            </a:r>
          </a:p>
          <a:p>
            <a:pPr lvl="1">
              <a:lnSpc>
                <a:spcPct val="80000"/>
              </a:lnSpc>
            </a:pPr>
            <a:r>
              <a:rPr lang="en-GB" sz="2000" dirty="0" smtClean="0"/>
              <a:t>Available, Safe, AW more friendly</a:t>
            </a:r>
            <a:endParaRPr lang="en-GB" sz="2000" dirty="0"/>
          </a:p>
          <a:p>
            <a:pPr lvl="1">
              <a:lnSpc>
                <a:spcPct val="80000"/>
              </a:lnSpc>
            </a:pPr>
            <a:r>
              <a:rPr lang="en-GB" sz="2000" dirty="0"/>
              <a:t>Cost </a:t>
            </a:r>
            <a:r>
              <a:rPr lang="en-GB" sz="2000" dirty="0" smtClean="0"/>
              <a:t>effective, Environment</a:t>
            </a:r>
            <a:endParaRPr lang="en-GB" sz="2000" dirty="0"/>
          </a:p>
          <a:p>
            <a:pPr lvl="1">
              <a:lnSpc>
                <a:spcPct val="80000"/>
              </a:lnSpc>
            </a:pPr>
            <a:r>
              <a:rPr lang="fr-LU" sz="2000" dirty="0" smtClean="0"/>
              <a:t>Heavy </a:t>
            </a:r>
            <a:r>
              <a:rPr lang="fr-LU" sz="2000" dirty="0" err="1"/>
              <a:t>pigs</a:t>
            </a:r>
            <a:endParaRPr lang="fr-FR" sz="2000" dirty="0"/>
          </a:p>
        </p:txBody>
      </p:sp>
      <p:pic>
        <p:nvPicPr>
          <p:cNvPr id="248836" name="Picture 4" descr="Schwein auf Wies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6981">
            <a:off x="6263920" y="3673095"/>
            <a:ext cx="2391514" cy="2623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michel\AppData\Local\Microsoft\Windows\Temporary Internet Files\Content.IE5\K0O7W0UI\MP900227808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268760"/>
            <a:ext cx="2361456" cy="1570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http://www.pigprogress.net/public/image/artikel-gallerij/20090610-3060-1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590" y="5517232"/>
            <a:ext cx="1793498" cy="119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med" advClick="0" advTm="16741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8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8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8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8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8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8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88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88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88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88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88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88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88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88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88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88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31.8|25.6|27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5|18.7|9.7|14.6|14.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2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0.6|16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5|0.5|0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55.3|52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31.7|34.7|36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49.9|40.2|35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4.1|8.8|9|25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2.9|13.3|37|41.8|28|16.2|9.9"/>
</p:tagLst>
</file>

<file path=ppt/theme/theme1.xml><?xml version="1.0" encoding="utf-8"?>
<a:theme xmlns:a="http://schemas.openxmlformats.org/drawingml/2006/main" name="ppt template AGM 2010 white">
  <a:themeElements>
    <a:clrScheme name="ppt template AGM 2010 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pt template AGM 2010 whit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pt template AGM 2010 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mplate AGM 2010 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mplate AGM 2010 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mplate AGM 2010 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mplate AGM 2010 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mplate AGM 2010 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mplate AGM 2010 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mplate AGM 2010 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mplate AGM 2010 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mplate AGM 2010 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mplate AGM 2010 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mplate AGM 2010 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AGM Presentation template presentation 1</Template>
  <TotalTime>1938</TotalTime>
  <Words>502</Words>
  <Application>Microsoft Office PowerPoint</Application>
  <PresentationFormat>On-screen Show (4:3)</PresentationFormat>
  <Paragraphs>170</Paragraphs>
  <Slides>15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ppt template AGM 2010 white</vt:lpstr>
      <vt:lpstr> </vt:lpstr>
      <vt:lpstr>OVERVIEW</vt:lpstr>
      <vt:lpstr>Introduction</vt:lpstr>
      <vt:lpstr>European Declaration   </vt:lpstr>
      <vt:lpstr>PowerPoint Presentation</vt:lpstr>
      <vt:lpstr>PowerPoint Presentation</vt:lpstr>
      <vt:lpstr>Positive points </vt:lpstr>
      <vt:lpstr>Other  positive aspects</vt:lpstr>
      <vt:lpstr>Some concerns / Declaration</vt:lpstr>
      <vt:lpstr>Some concerns /  first developments</vt:lpstr>
      <vt:lpstr>PowerPoint Presentation</vt:lpstr>
      <vt:lpstr>Concrete actions</vt:lpstr>
      <vt:lpstr>Conditions of success </vt:lpstr>
      <vt:lpstr>Boars heading for 2018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Michel Courat</cp:lastModifiedBy>
  <cp:revision>114</cp:revision>
  <dcterms:created xsi:type="dcterms:W3CDTF">2010-10-20T14:14:22Z</dcterms:created>
  <dcterms:modified xsi:type="dcterms:W3CDTF">2011-11-24T10:47:00Z</dcterms:modified>
</cp:coreProperties>
</file>