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59" r:id="rId3"/>
    <p:sldId id="261" r:id="rId4"/>
    <p:sldId id="258" r:id="rId5"/>
    <p:sldId id="260" r:id="rId6"/>
    <p:sldId id="268" r:id="rId7"/>
    <p:sldId id="267" r:id="rId8"/>
    <p:sldId id="266" r:id="rId9"/>
    <p:sldId id="265" r:id="rId10"/>
    <p:sldId id="264" r:id="rId11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DB0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22" autoAdjust="0"/>
    <p:restoredTop sz="97513" autoAdjust="0"/>
  </p:normalViewPr>
  <p:slideViewPr>
    <p:cSldViewPr>
      <p:cViewPr>
        <p:scale>
          <a:sx n="78" d="100"/>
          <a:sy n="78" d="100"/>
        </p:scale>
        <p:origin x="-1272" y="-7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fld id="{7630CC39-EC93-4774-8249-1268CEE275E8}" type="datetimeFigureOut">
              <a:rPr lang="en-US"/>
              <a:pPr>
                <a:defRPr/>
              </a:pPr>
              <a:t>11/29/2011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fld id="{F820F45E-5E29-4CBF-A71D-06C32F8A66C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86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fld id="{15E4135B-D93B-4599-A227-0FE89564AA19}" type="datetimeFigureOut">
              <a:rPr lang="da-DK"/>
              <a:pPr>
                <a:defRPr/>
              </a:pPr>
              <a:t>29-11-2011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noProof="0" smtClean="0"/>
              <a:t>Klik for at redigere i master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fld id="{014D31DE-D70E-46C5-A5A6-070546ABF978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10100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a-DK" smtClean="0"/>
          </a:p>
        </p:txBody>
      </p:sp>
      <p:sp>
        <p:nvSpPr>
          <p:cNvPr id="12292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6D40931-9D6C-41C4-ABA3-6BC926D40CDC}" type="slidenum">
              <a:rPr lang="da-DK" sz="1200"/>
              <a:pPr/>
              <a:t>9</a:t>
            </a:fld>
            <a:endParaRPr lang="da-DK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48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5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59513" y="1096963"/>
            <a:ext cx="1736725" cy="2246312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4575" y="1096963"/>
            <a:ext cx="5062538" cy="2246312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33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80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01404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4575" y="1741488"/>
            <a:ext cx="3398838" cy="1601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741488"/>
            <a:ext cx="3400425" cy="1601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89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9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44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76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394505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a-DK" noProof="0" smtClean="0"/>
              <a:t>Klik på ikonet for at tilføje et billede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</p:spTree>
    <p:extLst>
      <p:ext uri="{BB962C8B-B14F-4D97-AF65-F5344CB8AC3E}">
        <p14:creationId xmlns:p14="http://schemas.microsoft.com/office/powerpoint/2010/main" val="1745498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7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096963"/>
            <a:ext cx="6835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027" name="Rectangle 4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4575" y="1741488"/>
            <a:ext cx="6951663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pic>
        <p:nvPicPr>
          <p:cNvPr id="1028" name="Picture 12" descr="uk_logo_sor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8600"/>
            <a:ext cx="15033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Billede 6" descr="DMRI_logo_2010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144462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DB002E"/>
        </a:buClr>
        <a:buFont typeface="Wingdings" pitchFamily="2" charset="2"/>
        <a:buChar char="§"/>
        <a:defRPr sz="1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87450" y="1125538"/>
            <a:ext cx="6553200" cy="1106487"/>
          </a:xfrm>
        </p:spPr>
        <p:txBody>
          <a:bodyPr/>
          <a:lstStyle/>
          <a:p>
            <a:pPr algn="ctr"/>
            <a:r>
              <a:rPr lang="en-US" sz="3600" b="1" smtClean="0"/>
              <a:t>Detection of boar taint</a:t>
            </a:r>
            <a:br>
              <a:rPr lang="en-US" sz="3600" b="1" smtClean="0"/>
            </a:br>
            <a:r>
              <a:rPr lang="en-US" sz="3600" b="1" smtClean="0"/>
              <a:t>by Human nose</a:t>
            </a:r>
          </a:p>
        </p:txBody>
      </p:sp>
      <p:sp>
        <p:nvSpPr>
          <p:cNvPr id="205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059113" y="3141663"/>
            <a:ext cx="5041900" cy="431800"/>
          </a:xfrm>
        </p:spPr>
        <p:txBody>
          <a:bodyPr/>
          <a:lstStyle/>
          <a:p>
            <a:pPr algn="l"/>
            <a:r>
              <a:rPr lang="en-US" sz="2400" b="1" smtClean="0"/>
              <a:t>Validation of the hot water method</a:t>
            </a:r>
          </a:p>
        </p:txBody>
      </p:sp>
      <p:sp>
        <p:nvSpPr>
          <p:cNvPr id="2052" name="Tekstboks 2"/>
          <p:cNvSpPr txBox="1">
            <a:spLocks noChangeArrowheads="1"/>
          </p:cNvSpPr>
          <p:nvPr/>
        </p:nvSpPr>
        <p:spPr bwMode="auto">
          <a:xfrm>
            <a:off x="3976688" y="4437063"/>
            <a:ext cx="4537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a-DK"/>
              <a:t>Lene Meinert, ph.d.</a:t>
            </a:r>
          </a:p>
          <a:p>
            <a:r>
              <a:rPr lang="en-US"/>
              <a:t>DMRI, Center of Meat Quality</a:t>
            </a:r>
          </a:p>
          <a:p>
            <a:r>
              <a:rPr lang="da-DK"/>
              <a:t>lme@dti.dk</a:t>
            </a:r>
          </a:p>
        </p:txBody>
      </p:sp>
      <p:pic>
        <p:nvPicPr>
          <p:cNvPr id="2053" name="Picture 4" descr="http://taagemarksgaard.dk/Billeder/or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2565400"/>
            <a:ext cx="18732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Bille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2" t="23306" r="28308" b="14603"/>
          <a:stretch>
            <a:fillRect/>
          </a:stretch>
        </p:blipFill>
        <p:spPr bwMode="auto">
          <a:xfrm>
            <a:off x="323850" y="4365625"/>
            <a:ext cx="1119188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" descr="http://www.quark.hvidovre.dk/files/billeder/katalog/mellemtrinet/sanse_n%C3%A6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2" r="21931"/>
          <a:stretch>
            <a:fillRect/>
          </a:stretch>
        </p:blipFill>
        <p:spPr bwMode="auto">
          <a:xfrm>
            <a:off x="1443038" y="4437063"/>
            <a:ext cx="1882775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kstboks 3"/>
          <p:cNvSpPr txBox="1">
            <a:spLocks noChangeArrowheads="1"/>
          </p:cNvSpPr>
          <p:nvPr/>
        </p:nvSpPr>
        <p:spPr bwMode="auto">
          <a:xfrm>
            <a:off x="2987675" y="404813"/>
            <a:ext cx="2520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2800" b="1"/>
              <a:t>Summing up</a:t>
            </a:r>
          </a:p>
        </p:txBody>
      </p:sp>
      <p:sp>
        <p:nvSpPr>
          <p:cNvPr id="10243" name="Tekstboks 4"/>
          <p:cNvSpPr txBox="1">
            <a:spLocks noChangeArrowheads="1"/>
          </p:cNvSpPr>
          <p:nvPr/>
        </p:nvSpPr>
        <p:spPr bwMode="auto">
          <a:xfrm>
            <a:off x="1339850" y="1628775"/>
            <a:ext cx="62928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/>
              <a:t>Test and training of assessors is crucial</a:t>
            </a:r>
          </a:p>
          <a:p>
            <a:pPr>
              <a:lnSpc>
                <a:spcPct val="150000"/>
              </a:lnSpc>
            </a:pPr>
            <a:r>
              <a:rPr lang="en-US"/>
              <a:t>The Hot water method is simple and robust</a:t>
            </a:r>
          </a:p>
          <a:p>
            <a:pPr>
              <a:lnSpc>
                <a:spcPct val="150000"/>
              </a:lnSpc>
            </a:pPr>
            <a:r>
              <a:rPr lang="en-US"/>
              <a:t>Sample preparation is a limitation </a:t>
            </a:r>
          </a:p>
        </p:txBody>
      </p:sp>
      <p:grpSp>
        <p:nvGrpSpPr>
          <p:cNvPr id="10244" name="Gruppe 6"/>
          <p:cNvGrpSpPr>
            <a:grpSpLocks/>
          </p:cNvGrpSpPr>
          <p:nvPr/>
        </p:nvGrpSpPr>
        <p:grpSpPr bwMode="auto">
          <a:xfrm>
            <a:off x="323850" y="4581525"/>
            <a:ext cx="8455025" cy="1763713"/>
            <a:chOff x="149544" y="4900957"/>
            <a:chExt cx="8454903" cy="1764124"/>
          </a:xfrm>
        </p:grpSpPr>
        <p:pic>
          <p:nvPicPr>
            <p:cNvPr id="10245" name="Billed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3423" y="4900958"/>
              <a:ext cx="1175338" cy="1763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6" name="Picture 6" descr="http://b.bimg.dk/node-images/253/1/626x352-c/1253420-svinekd-bliver-dyrt--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3" y="4900958"/>
              <a:ext cx="3135348" cy="1763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4" descr="http://taagemarksgaard.dk/Billeder/orn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44" y="4911201"/>
              <a:ext cx="1753879" cy="1753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Billed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4900957"/>
              <a:ext cx="2520279" cy="1764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kstboks 3"/>
          <p:cNvSpPr txBox="1">
            <a:spLocks noChangeArrowheads="1"/>
          </p:cNvSpPr>
          <p:nvPr/>
        </p:nvSpPr>
        <p:spPr bwMode="auto">
          <a:xfrm>
            <a:off x="576263" y="1628775"/>
            <a:ext cx="74882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lnSpc>
                <a:spcPct val="150000"/>
              </a:lnSpc>
              <a:buFont typeface="Arial" charset="0"/>
              <a:buAutoNum type="arabicPeriod"/>
            </a:pPr>
            <a:r>
              <a:rPr lang="en-US"/>
              <a:t>Background </a:t>
            </a:r>
          </a:p>
          <a:p>
            <a:pPr>
              <a:lnSpc>
                <a:spcPct val="150000"/>
              </a:lnSpc>
              <a:buFont typeface="Arial" charset="0"/>
              <a:buAutoNum type="arabicPeriod"/>
            </a:pPr>
            <a:r>
              <a:rPr lang="en-US"/>
              <a:t>Presentation of the hot water method</a:t>
            </a:r>
          </a:p>
          <a:p>
            <a:pPr>
              <a:lnSpc>
                <a:spcPct val="150000"/>
              </a:lnSpc>
              <a:buFont typeface="Arial" charset="0"/>
              <a:buAutoNum type="arabicPeriod"/>
            </a:pPr>
            <a:r>
              <a:rPr lang="en-US"/>
              <a:t>Validation work</a:t>
            </a:r>
          </a:p>
          <a:p>
            <a:pPr>
              <a:lnSpc>
                <a:spcPct val="150000"/>
              </a:lnSpc>
              <a:buFont typeface="Arial" charset="0"/>
              <a:buAutoNum type="arabicPeriod"/>
            </a:pPr>
            <a:r>
              <a:rPr lang="en-US"/>
              <a:t>Procedure for test and training of assessors</a:t>
            </a:r>
          </a:p>
        </p:txBody>
      </p:sp>
      <p:sp>
        <p:nvSpPr>
          <p:cNvPr id="3075" name="Tekstboks 4"/>
          <p:cNvSpPr txBox="1">
            <a:spLocks noChangeArrowheads="1"/>
          </p:cNvSpPr>
          <p:nvPr/>
        </p:nvSpPr>
        <p:spPr bwMode="auto">
          <a:xfrm>
            <a:off x="3419475" y="333375"/>
            <a:ext cx="1800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a-DK" sz="3200" b="1"/>
              <a:t>Content</a:t>
            </a:r>
          </a:p>
        </p:txBody>
      </p:sp>
      <p:grpSp>
        <p:nvGrpSpPr>
          <p:cNvPr id="3076" name="Gruppe 2"/>
          <p:cNvGrpSpPr>
            <a:grpSpLocks/>
          </p:cNvGrpSpPr>
          <p:nvPr/>
        </p:nvGrpSpPr>
        <p:grpSpPr bwMode="auto">
          <a:xfrm>
            <a:off x="323850" y="4911725"/>
            <a:ext cx="8455025" cy="1763713"/>
            <a:chOff x="149544" y="4900957"/>
            <a:chExt cx="8454903" cy="1764124"/>
          </a:xfrm>
        </p:grpSpPr>
        <p:pic>
          <p:nvPicPr>
            <p:cNvPr id="3077" name="Billed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3423" y="4900958"/>
              <a:ext cx="1175338" cy="1763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 descr="http://b.bimg.dk/node-images/253/1/626x352-c/1253420-svinekd-bliver-dyrt--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9833" y="4900958"/>
              <a:ext cx="3135348" cy="1763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4" descr="http://taagemarksgaard.dk/Billeder/orn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44" y="4911201"/>
              <a:ext cx="1753879" cy="1753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Billed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168" y="4900957"/>
              <a:ext cx="2520279" cy="1764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kstboks 1"/>
          <p:cNvSpPr txBox="1">
            <a:spLocks noChangeArrowheads="1"/>
          </p:cNvSpPr>
          <p:nvPr/>
        </p:nvSpPr>
        <p:spPr bwMode="auto">
          <a:xfrm>
            <a:off x="3203575" y="342900"/>
            <a:ext cx="2592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3200" b="1"/>
              <a:t>Background</a:t>
            </a:r>
          </a:p>
        </p:txBody>
      </p:sp>
      <p:sp>
        <p:nvSpPr>
          <p:cNvPr id="3" name="Tekstboks 2"/>
          <p:cNvSpPr txBox="1"/>
          <p:nvPr/>
        </p:nvSpPr>
        <p:spPr>
          <a:xfrm>
            <a:off x="366713" y="1268413"/>
            <a:ext cx="8093075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336600"/>
                </a:solidFill>
                <a:latin typeface="Arial" pitchFamily="-65" charset="0"/>
                <a:ea typeface="ＭＳ Ｐゴシック" pitchFamily="-65" charset="-128"/>
              </a:rPr>
              <a:t>Why choose the hot water method?</a:t>
            </a:r>
          </a:p>
          <a:p>
            <a:pPr eaLnBrk="0" hangingPunct="0">
              <a:defRPr/>
            </a:pPr>
            <a:endParaRPr lang="en-US" b="1" dirty="0">
              <a:solidFill>
                <a:srgbClr val="336600"/>
              </a:solidFill>
              <a:latin typeface="Arial" pitchFamily="-65" charset="0"/>
              <a:ea typeface="ＭＳ Ｐゴシック" pitchFamily="-65" charset="-128"/>
            </a:endParaRP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336600"/>
                </a:solidFill>
                <a:latin typeface="Arial" pitchFamily="-65" charset="0"/>
                <a:ea typeface="ＭＳ Ｐゴシック" pitchFamily="-65" charset="-128"/>
              </a:rPr>
              <a:t>Method for </a:t>
            </a:r>
            <a:r>
              <a:rPr lang="en-US" b="1" dirty="0">
                <a:solidFill>
                  <a:srgbClr val="336600"/>
                </a:solidFill>
                <a:latin typeface="Arial" pitchFamily="-65" charset="0"/>
                <a:ea typeface="ＭＳ Ｐゴシック" pitchFamily="-65" charset="-128"/>
              </a:rPr>
              <a:t>smaller (niche) productions of </a:t>
            </a:r>
            <a:r>
              <a:rPr lang="en-US" b="1" dirty="0">
                <a:solidFill>
                  <a:srgbClr val="336600"/>
                </a:solidFill>
                <a:latin typeface="Arial" pitchFamily="-65" charset="0"/>
                <a:ea typeface="ＭＳ Ｐゴシック" pitchFamily="-65" charset="-128"/>
              </a:rPr>
              <a:t>boars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336600"/>
                </a:solidFill>
                <a:latin typeface="Arial" pitchFamily="-65" charset="0"/>
                <a:ea typeface="ＭＳ Ｐゴシック" pitchFamily="-65" charset="-128"/>
              </a:rPr>
              <a:t>Simple and in-expensive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336600"/>
                </a:solidFill>
                <a:latin typeface="Arial" pitchFamily="-65" charset="0"/>
                <a:ea typeface="ＭＳ Ｐゴシック" pitchFamily="-65" charset="-128"/>
              </a:rPr>
              <a:t>At-line </a:t>
            </a:r>
            <a:r>
              <a:rPr lang="en-US" b="1" dirty="0">
                <a:solidFill>
                  <a:srgbClr val="336600"/>
                </a:solidFill>
                <a:latin typeface="Arial" pitchFamily="-65" charset="0"/>
                <a:ea typeface="ＭＳ Ｐゴシック" pitchFamily="-65" charset="-128"/>
              </a:rPr>
              <a:t>method</a:t>
            </a:r>
          </a:p>
          <a:p>
            <a:pPr marL="342900" indent="-342900" eaLnBrk="0" hangingPunct="0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336600"/>
                </a:solidFill>
                <a:latin typeface="Arial" pitchFamily="-65" charset="0"/>
                <a:ea typeface="ＭＳ Ｐゴシック" pitchFamily="-65" charset="-128"/>
              </a:rPr>
              <a:t>Sensory </a:t>
            </a:r>
            <a:r>
              <a:rPr lang="en-US" b="1" dirty="0">
                <a:solidFill>
                  <a:srgbClr val="336600"/>
                </a:solidFill>
                <a:latin typeface="Arial" pitchFamily="-65" charset="0"/>
                <a:ea typeface="ＭＳ Ｐゴシック" pitchFamily="-65" charset="-128"/>
              </a:rPr>
              <a:t>based </a:t>
            </a:r>
            <a:r>
              <a:rPr lang="en-US" b="1" dirty="0">
                <a:solidFill>
                  <a:srgbClr val="336600"/>
                </a:solidFill>
                <a:latin typeface="Arial" pitchFamily="-65" charset="0"/>
                <a:ea typeface="ＭＳ Ｐゴシック" pitchFamily="-65" charset="-128"/>
              </a:rPr>
              <a:t>concern</a:t>
            </a:r>
            <a:endParaRPr lang="en-US" b="1" dirty="0">
              <a:solidFill>
                <a:srgbClr val="336600"/>
              </a:solidFill>
              <a:latin typeface="Arial" pitchFamily="-65" charset="0"/>
              <a:ea typeface="ＭＳ Ｐゴシック" pitchFamily="-65" charset="-128"/>
            </a:endParaRPr>
          </a:p>
        </p:txBody>
      </p:sp>
      <p:pic>
        <p:nvPicPr>
          <p:cNvPr id="4100" name="Picture 2" descr="Y:\Organization\D05_DMRI\D05 Billeder\DMRI -Teknologisk Institut\Organudtager\21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6"/>
          <a:stretch>
            <a:fillRect/>
          </a:stretch>
        </p:blipFill>
        <p:spPr bwMode="auto">
          <a:xfrm>
            <a:off x="3924300" y="3757613"/>
            <a:ext cx="5110163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kstboks 4"/>
          <p:cNvSpPr txBox="1">
            <a:spLocks noChangeArrowheads="1"/>
          </p:cNvSpPr>
          <p:nvPr/>
        </p:nvSpPr>
        <p:spPr bwMode="auto">
          <a:xfrm>
            <a:off x="971550" y="4365625"/>
            <a:ext cx="2808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b="1"/>
              <a:t>Smell and noise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Bille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2" t="23306" r="28308" b="14603"/>
          <a:stretch>
            <a:fillRect/>
          </a:stretch>
        </p:blipFill>
        <p:spPr bwMode="auto">
          <a:xfrm>
            <a:off x="395288" y="1087438"/>
            <a:ext cx="3097212" cy="542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boks 4"/>
          <p:cNvSpPr txBox="1"/>
          <p:nvPr/>
        </p:nvSpPr>
        <p:spPr>
          <a:xfrm>
            <a:off x="3924300" y="1341438"/>
            <a:ext cx="4535488" cy="470852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lnSpc>
                <a:spcPts val="2000"/>
              </a:lnSpc>
              <a:defRPr/>
            </a:pPr>
            <a:endParaRPr lang="en-US" dirty="0"/>
          </a:p>
          <a:p>
            <a:pPr eaLnBrk="0" hangingPunct="0">
              <a:lnSpc>
                <a:spcPts val="2000"/>
              </a:lnSpc>
              <a:defRPr/>
            </a:pPr>
            <a:r>
              <a:rPr lang="en-US" dirty="0"/>
              <a:t>100 mL sample flask</a:t>
            </a:r>
          </a:p>
          <a:p>
            <a:pPr eaLnBrk="0" hangingPunct="0">
              <a:lnSpc>
                <a:spcPts val="2000"/>
              </a:lnSpc>
              <a:defRPr/>
            </a:pPr>
            <a:endParaRPr lang="en-US" dirty="0"/>
          </a:p>
          <a:p>
            <a:pPr eaLnBrk="0" hangingPunct="0">
              <a:lnSpc>
                <a:spcPts val="2000"/>
              </a:lnSpc>
              <a:defRPr/>
            </a:pPr>
            <a:r>
              <a:rPr lang="en-US" dirty="0"/>
              <a:t>5 g lard (medium size)</a:t>
            </a:r>
          </a:p>
          <a:p>
            <a:pPr eaLnBrk="0" hangingPunct="0">
              <a:lnSpc>
                <a:spcPts val="2000"/>
              </a:lnSpc>
              <a:defRPr/>
            </a:pPr>
            <a:endParaRPr lang="en-US" dirty="0"/>
          </a:p>
          <a:p>
            <a:pPr eaLnBrk="0" hangingPunct="0">
              <a:lnSpc>
                <a:spcPts val="2000"/>
              </a:lnSpc>
              <a:defRPr/>
            </a:pPr>
            <a:r>
              <a:rPr lang="en-US" dirty="0"/>
              <a:t>75 mL boiling hot water</a:t>
            </a:r>
          </a:p>
          <a:p>
            <a:pPr eaLnBrk="0" hangingPunct="0">
              <a:lnSpc>
                <a:spcPts val="2000"/>
              </a:lnSpc>
              <a:defRPr/>
            </a:pPr>
            <a:endParaRPr lang="en-US" dirty="0"/>
          </a:p>
          <a:p>
            <a:pPr eaLnBrk="0" hangingPunct="0">
              <a:lnSpc>
                <a:spcPts val="2000"/>
              </a:lnSpc>
              <a:defRPr/>
            </a:pPr>
            <a:r>
              <a:rPr lang="en-US" dirty="0"/>
              <a:t>Stand for 2 min</a:t>
            </a:r>
          </a:p>
          <a:p>
            <a:pPr eaLnBrk="0" hangingPunct="0">
              <a:lnSpc>
                <a:spcPts val="2000"/>
              </a:lnSpc>
              <a:defRPr/>
            </a:pPr>
            <a:endParaRPr lang="en-US" dirty="0"/>
          </a:p>
          <a:p>
            <a:pPr eaLnBrk="0" hangingPunct="0">
              <a:lnSpc>
                <a:spcPts val="2000"/>
              </a:lnSpc>
              <a:defRPr/>
            </a:pPr>
            <a:r>
              <a:rPr lang="en-US" dirty="0"/>
              <a:t>Assess the samples </a:t>
            </a:r>
            <a:endParaRPr lang="en-US" dirty="0"/>
          </a:p>
          <a:p>
            <a:pPr eaLnBrk="0" hangingPunct="0">
              <a:lnSpc>
                <a:spcPts val="2000"/>
              </a:lnSpc>
              <a:defRPr/>
            </a:pPr>
            <a:endParaRPr lang="en-US" dirty="0"/>
          </a:p>
          <a:p>
            <a:pPr eaLnBrk="0" hangingPunct="0">
              <a:lnSpc>
                <a:spcPts val="2000"/>
              </a:lnSpc>
              <a:defRPr/>
            </a:pPr>
            <a:r>
              <a:rPr lang="en-US" dirty="0"/>
              <a:t>Scale: Keep it simple!</a:t>
            </a:r>
          </a:p>
          <a:p>
            <a:pPr eaLnBrk="0" hangingPunct="0">
              <a:defRPr/>
            </a:pPr>
            <a:endParaRPr lang="en-US" sz="2000" dirty="0"/>
          </a:p>
          <a:p>
            <a:pPr eaLnBrk="0" hangingPunct="0">
              <a:defRPr/>
            </a:pPr>
            <a:r>
              <a:rPr lang="en-US" sz="2000" dirty="0"/>
              <a:t>0 = no boar taint, </a:t>
            </a:r>
          </a:p>
          <a:p>
            <a:pPr eaLnBrk="0" hangingPunct="0">
              <a:defRPr/>
            </a:pPr>
            <a:r>
              <a:rPr lang="en-US" sz="2000" dirty="0"/>
              <a:t>1 = week boar taint</a:t>
            </a:r>
          </a:p>
          <a:p>
            <a:pPr eaLnBrk="0" hangingPunct="0">
              <a:defRPr/>
            </a:pPr>
            <a:r>
              <a:rPr lang="en-US" sz="2000" dirty="0"/>
              <a:t>2 = clear boar taint</a:t>
            </a:r>
          </a:p>
          <a:p>
            <a:pPr eaLnBrk="0" hangingPunct="0">
              <a:defRPr/>
            </a:pPr>
            <a:r>
              <a:rPr lang="en-US" sz="2000" dirty="0"/>
              <a:t>3 = doubt</a:t>
            </a:r>
          </a:p>
        </p:txBody>
      </p:sp>
      <p:sp>
        <p:nvSpPr>
          <p:cNvPr id="5124" name="Tekstboks 1"/>
          <p:cNvSpPr txBox="1">
            <a:spLocks noChangeArrowheads="1"/>
          </p:cNvSpPr>
          <p:nvPr/>
        </p:nvSpPr>
        <p:spPr bwMode="auto">
          <a:xfrm>
            <a:off x="2325688" y="260350"/>
            <a:ext cx="4535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a-DK" sz="3200" b="1"/>
              <a:t>The hot water method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kstboks 10"/>
          <p:cNvSpPr txBox="1">
            <a:spLocks noChangeArrowheads="1"/>
          </p:cNvSpPr>
          <p:nvPr/>
        </p:nvSpPr>
        <p:spPr bwMode="auto">
          <a:xfrm>
            <a:off x="2195513" y="254000"/>
            <a:ext cx="4522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b="1"/>
              <a:t>Validation - practical aspects</a:t>
            </a:r>
          </a:p>
        </p:txBody>
      </p:sp>
      <p:grpSp>
        <p:nvGrpSpPr>
          <p:cNvPr id="6147" name="Gruppe 16"/>
          <p:cNvGrpSpPr>
            <a:grpSpLocks/>
          </p:cNvGrpSpPr>
          <p:nvPr/>
        </p:nvGrpSpPr>
        <p:grpSpPr bwMode="auto">
          <a:xfrm>
            <a:off x="323850" y="1298575"/>
            <a:ext cx="4248150" cy="2168525"/>
            <a:chOff x="323528" y="1298315"/>
            <a:chExt cx="4680520" cy="2459022"/>
          </a:xfrm>
        </p:grpSpPr>
        <p:grpSp>
          <p:nvGrpSpPr>
            <p:cNvPr id="6158" name="Gruppe 4"/>
            <p:cNvGrpSpPr>
              <a:grpSpLocks/>
            </p:cNvGrpSpPr>
            <p:nvPr/>
          </p:nvGrpSpPr>
          <p:grpSpPr bwMode="auto">
            <a:xfrm>
              <a:off x="323528" y="1298315"/>
              <a:ext cx="4680520" cy="2459022"/>
              <a:chOff x="899592" y="2172964"/>
              <a:chExt cx="6912768" cy="3302254"/>
            </a:xfrm>
          </p:grpSpPr>
          <p:pic>
            <p:nvPicPr>
              <p:cNvPr id="6160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650"/>
              <a:stretch>
                <a:fillRect/>
              </a:stretch>
            </p:blipFill>
            <p:spPr bwMode="auto">
              <a:xfrm>
                <a:off x="899592" y="2172964"/>
                <a:ext cx="6912768" cy="3302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6161" name="Lige forbindelse 6"/>
              <p:cNvCxnSpPr>
                <a:cxnSpLocks noChangeShapeType="1"/>
              </p:cNvCxnSpPr>
              <p:nvPr/>
            </p:nvCxnSpPr>
            <p:spPr bwMode="auto">
              <a:xfrm flipV="1">
                <a:off x="4211960" y="3501008"/>
                <a:ext cx="0" cy="1152128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6162" name="Lige forbindelse 7"/>
              <p:cNvCxnSpPr>
                <a:cxnSpLocks noChangeShapeType="1"/>
              </p:cNvCxnSpPr>
              <p:nvPr/>
            </p:nvCxnSpPr>
            <p:spPr bwMode="auto">
              <a:xfrm>
                <a:off x="1907704" y="3501008"/>
                <a:ext cx="2304256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6163" name="Ellipse 8"/>
              <p:cNvSpPr>
                <a:spLocks noChangeArrowheads="1"/>
              </p:cNvSpPr>
              <p:nvPr/>
            </p:nvSpPr>
            <p:spPr bwMode="auto">
              <a:xfrm>
                <a:off x="1259632" y="3351806"/>
                <a:ext cx="648072" cy="288032"/>
              </a:xfrm>
              <a:prstGeom prst="ellips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da-DK"/>
              </a:p>
            </p:txBody>
          </p:sp>
          <p:sp>
            <p:nvSpPr>
              <p:cNvPr id="6164" name="Ellipse 9"/>
              <p:cNvSpPr>
                <a:spLocks noChangeArrowheads="1"/>
              </p:cNvSpPr>
              <p:nvPr/>
            </p:nvSpPr>
            <p:spPr bwMode="auto">
              <a:xfrm>
                <a:off x="3887924" y="4653136"/>
                <a:ext cx="648072" cy="432048"/>
              </a:xfrm>
              <a:prstGeom prst="ellips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hangingPunct="0"/>
                <a:endParaRPr lang="da-DK"/>
              </a:p>
            </p:txBody>
          </p:sp>
        </p:grpSp>
        <p:cxnSp>
          <p:nvCxnSpPr>
            <p:cNvPr id="6159" name="Lige forbindelse 12"/>
            <p:cNvCxnSpPr>
              <a:cxnSpLocks noChangeShapeType="1"/>
            </p:cNvCxnSpPr>
            <p:nvPr/>
          </p:nvCxnSpPr>
          <p:spPr bwMode="auto">
            <a:xfrm>
              <a:off x="323528" y="3734425"/>
              <a:ext cx="468052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6148" name="Tekstboks 13"/>
          <p:cNvSpPr txBox="1">
            <a:spLocks noChangeArrowheads="1"/>
          </p:cNvSpPr>
          <p:nvPr/>
        </p:nvSpPr>
        <p:spPr bwMode="auto">
          <a:xfrm>
            <a:off x="323850" y="3513138"/>
            <a:ext cx="3455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a-DK" sz="1800" b="1"/>
              <a:t>Time and temperature</a:t>
            </a:r>
          </a:p>
        </p:txBody>
      </p:sp>
      <p:pic>
        <p:nvPicPr>
          <p:cNvPr id="6149" name="Billede 11" descr="C:\Users\lme\AppData\Local\Microsoft\Windows\Temporary Internet Files\Content.Outlook\WE19SMIP\Human nose 2011 004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268413"/>
            <a:ext cx="34036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Ellipse 1"/>
          <p:cNvSpPr>
            <a:spLocks noChangeArrowheads="1"/>
          </p:cNvSpPr>
          <p:nvPr/>
        </p:nvSpPr>
        <p:spPr bwMode="auto">
          <a:xfrm>
            <a:off x="6383338" y="2747963"/>
            <a:ext cx="1079500" cy="698500"/>
          </a:xfrm>
          <a:prstGeom prst="ellips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da-DK"/>
          </a:p>
        </p:txBody>
      </p:sp>
      <p:sp>
        <p:nvSpPr>
          <p:cNvPr id="6151" name="Tekstboks 2"/>
          <p:cNvSpPr txBox="1">
            <a:spLocks noChangeArrowheads="1"/>
          </p:cNvSpPr>
          <p:nvPr/>
        </p:nvSpPr>
        <p:spPr bwMode="auto">
          <a:xfrm>
            <a:off x="7629525" y="3549650"/>
            <a:ext cx="1223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800" b="1"/>
              <a:t>Amount</a:t>
            </a:r>
          </a:p>
        </p:txBody>
      </p:sp>
      <p:pic>
        <p:nvPicPr>
          <p:cNvPr id="6152" name="Billed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2" b="31091"/>
          <a:stretch>
            <a:fillRect/>
          </a:stretch>
        </p:blipFill>
        <p:spPr bwMode="auto">
          <a:xfrm>
            <a:off x="319088" y="4749800"/>
            <a:ext cx="56070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Ellipse 15"/>
          <p:cNvSpPr>
            <a:spLocks noChangeArrowheads="1"/>
          </p:cNvSpPr>
          <p:nvPr/>
        </p:nvSpPr>
        <p:spPr bwMode="auto">
          <a:xfrm>
            <a:off x="1836738" y="4857750"/>
            <a:ext cx="1443037" cy="15875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da-DK"/>
          </a:p>
        </p:txBody>
      </p:sp>
      <p:sp>
        <p:nvSpPr>
          <p:cNvPr id="6154" name="Tekstboks 3"/>
          <p:cNvSpPr txBox="1">
            <a:spLocks noChangeArrowheads="1"/>
          </p:cNvSpPr>
          <p:nvPr/>
        </p:nvSpPr>
        <p:spPr bwMode="auto">
          <a:xfrm>
            <a:off x="2051050" y="4414838"/>
            <a:ext cx="1150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1800" b="1"/>
              <a:t>Size</a:t>
            </a:r>
          </a:p>
        </p:txBody>
      </p:sp>
      <p:pic>
        <p:nvPicPr>
          <p:cNvPr id="6155" name="Picture 328" descr="http://www.nordjysk-udlejning.dk/UserFiles/image/K%C3%B8leska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8" r="15965"/>
          <a:stretch>
            <a:fillRect/>
          </a:stretch>
        </p:blipFill>
        <p:spPr bwMode="auto">
          <a:xfrm>
            <a:off x="6383338" y="4076700"/>
            <a:ext cx="14573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Billede 18" descr="C:\Users\lme\AppData\Local\Microsoft\Windows\Temporary Internet Files\Content.Outlook\WE19SMIP\Human nose 2011 004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2" t="6769" r="38225" b="29546"/>
          <a:stretch>
            <a:fillRect/>
          </a:stretch>
        </p:blipFill>
        <p:spPr bwMode="auto">
          <a:xfrm>
            <a:off x="7481888" y="4840288"/>
            <a:ext cx="760412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7" name="Tekstboks 19"/>
          <p:cNvSpPr txBox="1">
            <a:spLocks noChangeArrowheads="1"/>
          </p:cNvSpPr>
          <p:nvPr/>
        </p:nvSpPr>
        <p:spPr bwMode="auto">
          <a:xfrm>
            <a:off x="6718300" y="6308725"/>
            <a:ext cx="2246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a-DK" sz="1800" b="1"/>
              <a:t>Shelf-life, 5 days</a:t>
            </a:r>
            <a:endParaRPr lang="da-DK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boks 1"/>
          <p:cNvSpPr txBox="1"/>
          <p:nvPr/>
        </p:nvSpPr>
        <p:spPr>
          <a:xfrm>
            <a:off x="428484" y="1259182"/>
            <a:ext cx="7972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200 samples in </a:t>
            </a:r>
            <a:r>
              <a:rPr lang="da-DK" b="1" dirty="0" err="1" smtClean="0">
                <a:solidFill>
                  <a:schemeClr val="accent2">
                    <a:lumMod val="75000"/>
                  </a:schemeClr>
                </a:solidFill>
              </a:rPr>
              <a:t>one</a:t>
            </a:r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a-DK" b="1" dirty="0" err="1" smtClean="0">
                <a:solidFill>
                  <a:schemeClr val="accent2">
                    <a:lumMod val="75000"/>
                  </a:schemeClr>
                </a:solidFill>
              </a:rPr>
              <a:t>day</a:t>
            </a:r>
            <a:r>
              <a:rPr lang="da-DK" b="1" dirty="0" smtClean="0">
                <a:solidFill>
                  <a:schemeClr val="accent2">
                    <a:lumMod val="75000"/>
                  </a:schemeClr>
                </a:solidFill>
              </a:rPr>
              <a:t> - </a:t>
            </a:r>
            <a:r>
              <a:rPr lang="en-US" dirty="0">
                <a:solidFill>
                  <a:srgbClr val="0070C0"/>
                </a:solidFill>
              </a:rPr>
              <a:t>10 pigs </a:t>
            </a:r>
            <a:r>
              <a:rPr lang="en-US" dirty="0" smtClean="0">
                <a:solidFill>
                  <a:srgbClr val="0070C0"/>
                </a:solidFill>
              </a:rPr>
              <a:t>with </a:t>
            </a:r>
            <a:r>
              <a:rPr lang="en-US" dirty="0">
                <a:solidFill>
                  <a:srgbClr val="0070C0"/>
                </a:solidFill>
              </a:rPr>
              <a:t>20 </a:t>
            </a:r>
            <a:r>
              <a:rPr lang="en-US" dirty="0" smtClean="0">
                <a:solidFill>
                  <a:srgbClr val="0070C0"/>
                </a:solidFill>
              </a:rPr>
              <a:t>replicates</a:t>
            </a:r>
            <a:endParaRPr lang="da-DK" b="1" dirty="0">
              <a:solidFill>
                <a:srgbClr val="0070C0"/>
              </a:solidFill>
            </a:endParaRPr>
          </a:p>
        </p:txBody>
      </p:sp>
      <p:sp>
        <p:nvSpPr>
          <p:cNvPr id="3" name="Tekstboks 2"/>
          <p:cNvSpPr txBox="1"/>
          <p:nvPr/>
        </p:nvSpPr>
        <p:spPr>
          <a:xfrm>
            <a:off x="604782" y="2234257"/>
            <a:ext cx="7056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DMRI-panel</a:t>
            </a:r>
          </a:p>
          <a:p>
            <a:endParaRPr lang="da-DK" dirty="0"/>
          </a:p>
          <a:p>
            <a:r>
              <a:rPr lang="da-DK" dirty="0"/>
              <a:t>Slaughter house panel 1</a:t>
            </a:r>
          </a:p>
          <a:p>
            <a:endParaRPr lang="da-DK" dirty="0" smtClean="0"/>
          </a:p>
          <a:p>
            <a:r>
              <a:rPr lang="da-DK" dirty="0"/>
              <a:t>Slaughter house panel </a:t>
            </a:r>
            <a:r>
              <a:rPr lang="da-DK" dirty="0" smtClean="0"/>
              <a:t>2</a:t>
            </a:r>
            <a:endParaRPr lang="da-DK" dirty="0"/>
          </a:p>
          <a:p>
            <a:endParaRPr lang="da-DK" dirty="0"/>
          </a:p>
        </p:txBody>
      </p:sp>
      <p:sp>
        <p:nvSpPr>
          <p:cNvPr id="4" name="Højre klammeparentes 3"/>
          <p:cNvSpPr/>
          <p:nvPr/>
        </p:nvSpPr>
        <p:spPr bwMode="auto">
          <a:xfrm>
            <a:off x="4234514" y="2234257"/>
            <a:ext cx="180020" cy="193899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4705660" y="2788254"/>
            <a:ext cx="3322724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 systematic change </a:t>
            </a:r>
          </a:p>
          <a:p>
            <a:r>
              <a:rPr lang="en-US" dirty="0" smtClean="0"/>
              <a:t>in sensitivity</a:t>
            </a:r>
            <a:endParaRPr lang="en-US" dirty="0"/>
          </a:p>
        </p:txBody>
      </p:sp>
      <p:grpSp>
        <p:nvGrpSpPr>
          <p:cNvPr id="12" name="Gruppe 11"/>
          <p:cNvGrpSpPr/>
          <p:nvPr/>
        </p:nvGrpSpPr>
        <p:grpSpPr>
          <a:xfrm>
            <a:off x="5375473" y="5013176"/>
            <a:ext cx="3201851" cy="1379969"/>
            <a:chOff x="5213873" y="4096082"/>
            <a:chExt cx="3201851" cy="1379969"/>
          </a:xfrm>
        </p:grpSpPr>
        <p:pic>
          <p:nvPicPr>
            <p:cNvPr id="6" name="Picture 2" descr="Y:\Organization\C029_Ravarekvalitet\Lab S\Billeder\2011\Human Nose 2011\Human Nose, 5 g fedt i kolbe med ID 00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9" t="21614" r="28796" b="25168"/>
            <a:stretch/>
          </p:blipFill>
          <p:spPr bwMode="auto">
            <a:xfrm>
              <a:off x="5213873" y="4164414"/>
              <a:ext cx="790418" cy="131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Y:\Organization\C029_Ravarekvalitet\Lab S\Billeder\2011\Human Nose 2011\Human Nose, 5 g fedt i kolbe med ID 00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9" t="21614" r="28796" b="25168"/>
            <a:stretch/>
          </p:blipFill>
          <p:spPr bwMode="auto">
            <a:xfrm>
              <a:off x="5761482" y="4096082"/>
              <a:ext cx="790418" cy="131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Y:\Organization\C029_Ravarekvalitet\Lab S\Billeder\2011\Human Nose 2011\Human Nose, 5 g fedt i kolbe med ID 00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9" t="21614" r="28796" b="25168"/>
            <a:stretch/>
          </p:blipFill>
          <p:spPr bwMode="auto">
            <a:xfrm>
              <a:off x="6309091" y="4136109"/>
              <a:ext cx="790418" cy="131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Y:\Organization\C029_Ravarekvalitet\Lab S\Billeder\2011\Human Nose 2011\Human Nose, 5 g fedt i kolbe med ID 00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9" t="21614" r="28796" b="25168"/>
            <a:stretch/>
          </p:blipFill>
          <p:spPr bwMode="auto">
            <a:xfrm>
              <a:off x="6976399" y="4164413"/>
              <a:ext cx="790418" cy="131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Y:\Organization\C029_Ravarekvalitet\Lab S\Billeder\2011\Human Nose 2011\Human Nose, 5 g fedt i kolbe med ID 00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9" t="21614" r="28796" b="25168"/>
            <a:stretch/>
          </p:blipFill>
          <p:spPr bwMode="auto">
            <a:xfrm>
              <a:off x="7625306" y="4164414"/>
              <a:ext cx="790418" cy="131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kstboks 10"/>
          <p:cNvSpPr txBox="1"/>
          <p:nvPr/>
        </p:nvSpPr>
        <p:spPr>
          <a:xfrm>
            <a:off x="3103385" y="273646"/>
            <a:ext cx="320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How </a:t>
            </a:r>
            <a:r>
              <a:rPr lang="da-DK" b="1" dirty="0" err="1" smtClean="0"/>
              <a:t>many</a:t>
            </a:r>
            <a:r>
              <a:rPr lang="da-DK" b="1" dirty="0" smtClean="0"/>
              <a:t> samples?</a:t>
            </a:r>
            <a:endParaRPr lang="da-DK" b="1" dirty="0"/>
          </a:p>
        </p:txBody>
      </p:sp>
      <p:sp>
        <p:nvSpPr>
          <p:cNvPr id="13" name="Tekstboks 12"/>
          <p:cNvSpPr txBox="1"/>
          <p:nvPr/>
        </p:nvSpPr>
        <p:spPr>
          <a:xfrm>
            <a:off x="683568" y="5301208"/>
            <a:ext cx="3730966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mtClean="0"/>
              <a:t>A lot of handling with sample preparation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38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kstboks 1"/>
          <p:cNvSpPr txBox="1">
            <a:spLocks noChangeArrowheads="1"/>
          </p:cNvSpPr>
          <p:nvPr/>
        </p:nvSpPr>
        <p:spPr bwMode="auto">
          <a:xfrm>
            <a:off x="2268538" y="390525"/>
            <a:ext cx="45354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2800" b="1"/>
              <a:t>Organic vs. conventional</a:t>
            </a:r>
          </a:p>
        </p:txBody>
      </p:sp>
      <p:sp>
        <p:nvSpPr>
          <p:cNvPr id="7171" name="Tekstboks 3"/>
          <p:cNvSpPr txBox="1">
            <a:spLocks noChangeArrowheads="1"/>
          </p:cNvSpPr>
          <p:nvPr/>
        </p:nvSpPr>
        <p:spPr bwMode="auto">
          <a:xfrm>
            <a:off x="1476375" y="4365625"/>
            <a:ext cx="61198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b="1"/>
              <a:t>Any differences in the tainted odour?</a:t>
            </a:r>
          </a:p>
        </p:txBody>
      </p:sp>
      <p:sp>
        <p:nvSpPr>
          <p:cNvPr id="7172" name="Tekstboks 4"/>
          <p:cNvSpPr txBox="1">
            <a:spLocks noChangeArrowheads="1"/>
          </p:cNvSpPr>
          <p:nvPr/>
        </p:nvSpPr>
        <p:spPr bwMode="auto">
          <a:xfrm>
            <a:off x="2339975" y="5013325"/>
            <a:ext cx="6343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b="1">
                <a:solidFill>
                  <a:srgbClr val="C00000"/>
                </a:solidFill>
              </a:rPr>
              <a:t>No, not any systematic difference found !</a:t>
            </a:r>
          </a:p>
        </p:txBody>
      </p:sp>
      <p:pic>
        <p:nvPicPr>
          <p:cNvPr id="7173" name="Picture 4" descr="http://samvirke.dk/sites/default/files/imagecache/main_image/EU_Organic_Logo_Colour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12875"/>
            <a:ext cx="461645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kstboks 6"/>
          <p:cNvSpPr txBox="1">
            <a:spLocks noChangeArrowheads="1"/>
          </p:cNvSpPr>
          <p:nvPr/>
        </p:nvSpPr>
        <p:spPr bwMode="auto">
          <a:xfrm>
            <a:off x="5511800" y="5876925"/>
            <a:ext cx="2808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a-DK"/>
              <a:t>[</a:t>
            </a:r>
            <a:r>
              <a:rPr lang="da-DK" b="1"/>
              <a:t>Androstenone</a:t>
            </a:r>
            <a:r>
              <a:rPr lang="da-DK"/>
              <a:t>]</a:t>
            </a:r>
          </a:p>
        </p:txBody>
      </p:sp>
      <p:cxnSp>
        <p:nvCxnSpPr>
          <p:cNvPr id="7175" name="Lige pilforbindelse 8"/>
          <p:cNvCxnSpPr>
            <a:cxnSpLocks noChangeShapeType="1"/>
          </p:cNvCxnSpPr>
          <p:nvPr/>
        </p:nvCxnSpPr>
        <p:spPr bwMode="auto">
          <a:xfrm flipV="1">
            <a:off x="7885113" y="5819775"/>
            <a:ext cx="0" cy="288925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kstboks 3"/>
          <p:cNvSpPr txBox="1">
            <a:spLocks noChangeArrowheads="1"/>
          </p:cNvSpPr>
          <p:nvPr/>
        </p:nvSpPr>
        <p:spPr bwMode="auto">
          <a:xfrm>
            <a:off x="2771775" y="333375"/>
            <a:ext cx="33131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a-DK" sz="2800" b="1"/>
              <a:t>The many odours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1196975"/>
            <a:ext cx="7177087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kstboks 1"/>
          <p:cNvSpPr txBox="1">
            <a:spLocks noChangeArrowheads="1"/>
          </p:cNvSpPr>
          <p:nvPr/>
        </p:nvSpPr>
        <p:spPr bwMode="auto">
          <a:xfrm>
            <a:off x="2339975" y="333375"/>
            <a:ext cx="4679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b="1"/>
              <a:t>Test and training of assessors</a:t>
            </a:r>
          </a:p>
        </p:txBody>
      </p:sp>
      <p:sp>
        <p:nvSpPr>
          <p:cNvPr id="3" name="Tekstboks 2"/>
          <p:cNvSpPr txBox="1"/>
          <p:nvPr/>
        </p:nvSpPr>
        <p:spPr>
          <a:xfrm>
            <a:off x="319088" y="1125538"/>
            <a:ext cx="8497887" cy="5554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1" dirty="0">
                <a:latin typeface="Arial" pitchFamily="-65" charset="0"/>
                <a:ea typeface="ＭＳ Ｐゴシック" pitchFamily="-65" charset="-128"/>
              </a:rPr>
              <a:t>Procedure</a:t>
            </a:r>
          </a:p>
          <a:p>
            <a:pPr eaLnBrk="0" hangingPunct="0">
              <a:lnSpc>
                <a:spcPct val="150000"/>
              </a:lnSpc>
              <a:defRPr/>
            </a:pPr>
            <a:endParaRPr lang="en-US" sz="1400" dirty="0">
              <a:latin typeface="Arial" pitchFamily="-65" charset="0"/>
              <a:ea typeface="ＭＳ Ｐゴシック" pitchFamily="-65" charset="-128"/>
            </a:endParaRPr>
          </a:p>
          <a:p>
            <a:pPr marL="457200" indent="-457200" eaLnBrk="0" hangingPunct="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2000" dirty="0">
                <a:latin typeface="Arial" pitchFamily="-65" charset="0"/>
                <a:ea typeface="ＭＳ Ｐゴシック" pitchFamily="-65" charset="-128"/>
              </a:rPr>
              <a:t>Test for </a:t>
            </a:r>
            <a:r>
              <a:rPr lang="en-US" sz="2000" dirty="0" err="1">
                <a:latin typeface="Arial" pitchFamily="-65" charset="0"/>
                <a:ea typeface="ＭＳ Ｐゴシック" pitchFamily="-65" charset="-128"/>
              </a:rPr>
              <a:t>androstenone</a:t>
            </a:r>
            <a:r>
              <a:rPr lang="en-US" sz="2000" dirty="0">
                <a:latin typeface="Arial" pitchFamily="-65" charset="0"/>
                <a:ea typeface="ＭＳ Ｐゴシック" pitchFamily="-65" charset="-128"/>
              </a:rPr>
              <a:t> sensitivity (4 AFC-test)</a:t>
            </a:r>
          </a:p>
          <a:p>
            <a:pPr marL="457200" indent="-457200" eaLnBrk="0" hangingPunct="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2000" dirty="0">
                <a:latin typeface="Arial" pitchFamily="-65" charset="0"/>
                <a:ea typeface="ＭＳ Ｐゴシック" pitchFamily="-65" charset="-128"/>
              </a:rPr>
              <a:t>Recognition of </a:t>
            </a:r>
            <a:r>
              <a:rPr lang="en-US" sz="2000" dirty="0" err="1">
                <a:latin typeface="Arial" pitchFamily="-65" charset="0"/>
                <a:ea typeface="ＭＳ Ｐゴシック" pitchFamily="-65" charset="-128"/>
              </a:rPr>
              <a:t>skatole</a:t>
            </a:r>
            <a:r>
              <a:rPr lang="en-US" sz="2000" dirty="0">
                <a:latin typeface="Arial" pitchFamily="-65" charset="0"/>
                <a:ea typeface="ＭＳ Ｐゴシック" pitchFamily="-65" charset="-128"/>
              </a:rPr>
              <a:t> and </a:t>
            </a:r>
            <a:r>
              <a:rPr lang="en-US" sz="2000" dirty="0" err="1">
                <a:latin typeface="Arial" pitchFamily="-65" charset="0"/>
                <a:ea typeface="ＭＳ Ｐゴシック" pitchFamily="-65" charset="-128"/>
              </a:rPr>
              <a:t>androstenone</a:t>
            </a:r>
            <a:r>
              <a:rPr lang="en-US" sz="2000" dirty="0">
                <a:latin typeface="Arial" pitchFamily="-65" charset="0"/>
                <a:ea typeface="ＭＳ Ｐゴシック" pitchFamily="-65" charset="-128"/>
              </a:rPr>
              <a:t> in oil + reference</a:t>
            </a:r>
          </a:p>
          <a:p>
            <a:pPr marL="457200" indent="-457200" eaLnBrk="0" hangingPunct="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2000" dirty="0">
                <a:latin typeface="Arial" pitchFamily="-65" charset="0"/>
                <a:ea typeface="ＭＳ Ｐゴシック" pitchFamily="-65" charset="-128"/>
              </a:rPr>
              <a:t>Recognition </a:t>
            </a:r>
            <a:r>
              <a:rPr lang="en-US" sz="2000" dirty="0">
                <a:latin typeface="Arial" pitchFamily="-65" charset="0"/>
                <a:ea typeface="ＭＳ Ｐゴシック" pitchFamily="-65" charset="-128"/>
              </a:rPr>
              <a:t>of </a:t>
            </a:r>
            <a:r>
              <a:rPr lang="en-US" sz="2000" dirty="0" err="1">
                <a:latin typeface="Arial" pitchFamily="-65" charset="0"/>
                <a:ea typeface="ＭＳ Ｐゴシック" pitchFamily="-65" charset="-128"/>
              </a:rPr>
              <a:t>skatole</a:t>
            </a:r>
            <a:r>
              <a:rPr lang="en-US" sz="2000" dirty="0">
                <a:latin typeface="Arial" pitchFamily="-65" charset="0"/>
                <a:ea typeface="ＭＳ Ｐゴシック" pitchFamily="-65" charset="-128"/>
              </a:rPr>
              <a:t> and </a:t>
            </a:r>
            <a:r>
              <a:rPr lang="en-US" sz="2000" dirty="0" err="1">
                <a:latin typeface="Arial" pitchFamily="-65" charset="0"/>
                <a:ea typeface="ＭＳ Ｐゴシック" pitchFamily="-65" charset="-128"/>
              </a:rPr>
              <a:t>androstenone</a:t>
            </a:r>
            <a:r>
              <a:rPr lang="en-US" sz="2000" dirty="0">
                <a:latin typeface="Arial" pitchFamily="-65" charset="0"/>
                <a:ea typeface="ＭＳ Ｐゴシック" pitchFamily="-65" charset="-128"/>
              </a:rPr>
              <a:t> in minced pork </a:t>
            </a:r>
            <a:r>
              <a:rPr lang="en-US" sz="2000" dirty="0">
                <a:latin typeface="Arial" pitchFamily="-65" charset="0"/>
                <a:ea typeface="ＭＳ Ｐゴシック" pitchFamily="-65" charset="-128"/>
              </a:rPr>
              <a:t>+ </a:t>
            </a:r>
            <a:r>
              <a:rPr lang="en-US" sz="2000" dirty="0">
                <a:latin typeface="Arial" pitchFamily="-65" charset="0"/>
                <a:ea typeface="ＭＳ Ｐゴシック" pitchFamily="-65" charset="-128"/>
              </a:rPr>
              <a:t>reference</a:t>
            </a:r>
          </a:p>
          <a:p>
            <a:pPr marL="457200" indent="-457200" eaLnBrk="0" hangingPunct="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2000" dirty="0">
                <a:latin typeface="Arial" pitchFamily="-65" charset="0"/>
                <a:ea typeface="ＭＳ Ｐゴシック" pitchFamily="-65" charset="-128"/>
              </a:rPr>
              <a:t>Assessment of boar taint in </a:t>
            </a:r>
            <a:r>
              <a:rPr lang="en-US" sz="2000" dirty="0">
                <a:latin typeface="Arial" pitchFamily="-65" charset="0"/>
                <a:ea typeface="ＭＳ Ｐゴシック" pitchFamily="-65" charset="-128"/>
              </a:rPr>
              <a:t>minced </a:t>
            </a:r>
            <a:r>
              <a:rPr lang="en-US" sz="2000" dirty="0">
                <a:latin typeface="Arial" pitchFamily="-65" charset="0"/>
                <a:ea typeface="ＭＳ Ｐゴシック" pitchFamily="-65" charset="-128"/>
              </a:rPr>
              <a:t>pork</a:t>
            </a:r>
          </a:p>
          <a:p>
            <a:pPr marL="457200" indent="-457200" eaLnBrk="0" hangingPunct="0">
              <a:lnSpc>
                <a:spcPct val="150000"/>
              </a:lnSpc>
              <a:buFont typeface="+mj-lt"/>
              <a:buAutoNum type="arabicPeriod"/>
              <a:defRPr/>
            </a:pPr>
            <a:r>
              <a:rPr lang="en-US" sz="2000" dirty="0">
                <a:latin typeface="Arial" pitchFamily="-65" charset="0"/>
                <a:ea typeface="ＭＳ Ｐゴシック" pitchFamily="-65" charset="-128"/>
              </a:rPr>
              <a:t>Assessment of boar taint </a:t>
            </a:r>
            <a:r>
              <a:rPr lang="en-US" sz="2000" dirty="0">
                <a:latin typeface="Arial" pitchFamily="-65" charset="0"/>
                <a:ea typeface="ＭＳ Ｐゴシック" pitchFamily="-65" charset="-128"/>
              </a:rPr>
              <a:t>in lard</a:t>
            </a:r>
          </a:p>
          <a:p>
            <a:pPr marL="457200" indent="-457200" eaLnBrk="0" hangingPunct="0">
              <a:buFont typeface="+mj-lt"/>
              <a:buAutoNum type="arabicPeriod"/>
              <a:defRPr/>
            </a:pPr>
            <a:endParaRPr lang="en-US" sz="2000" dirty="0">
              <a:latin typeface="Arial" pitchFamily="-65" charset="0"/>
              <a:ea typeface="ＭＳ Ｐゴシック" pitchFamily="-65" charset="-128"/>
            </a:endParaRPr>
          </a:p>
          <a:p>
            <a:pPr marL="457200" indent="-457200" eaLnBrk="0" hangingPunct="0">
              <a:buFont typeface="+mj-lt"/>
              <a:buAutoNum type="arabicPeriod"/>
              <a:defRPr/>
            </a:pPr>
            <a:endParaRPr lang="en-US" sz="2000" dirty="0">
              <a:latin typeface="Arial" pitchFamily="-65" charset="0"/>
              <a:ea typeface="ＭＳ Ｐゴシック" pitchFamily="-65" charset="-128"/>
            </a:endParaRPr>
          </a:p>
          <a:p>
            <a:pPr marL="457200" indent="-457200" eaLnBrk="0" hangingPunct="0">
              <a:buFont typeface="+mj-lt"/>
              <a:buAutoNum type="arabicPeriod"/>
              <a:defRPr/>
            </a:pPr>
            <a:endParaRPr lang="en-US" dirty="0">
              <a:latin typeface="Arial" pitchFamily="-65" charset="0"/>
              <a:ea typeface="ＭＳ Ｐゴシック" pitchFamily="-65" charset="-128"/>
            </a:endParaRPr>
          </a:p>
          <a:p>
            <a:pPr marL="457200" indent="-457200" eaLnBrk="0" hangingPunct="0">
              <a:buFont typeface="+mj-lt"/>
              <a:buAutoNum type="arabicPeriod"/>
              <a:defRPr/>
            </a:pPr>
            <a:endParaRPr lang="en-US" dirty="0">
              <a:latin typeface="Arial" pitchFamily="-65" charset="0"/>
              <a:ea typeface="ＭＳ Ｐゴシック" pitchFamily="-65" charset="-128"/>
            </a:endParaRPr>
          </a:p>
          <a:p>
            <a:pPr marL="457200" indent="-457200" eaLnBrk="0" hangingPunct="0">
              <a:buFont typeface="+mj-lt"/>
              <a:buAutoNum type="arabicPeriod"/>
              <a:defRPr/>
            </a:pPr>
            <a:endParaRPr lang="en-US" dirty="0">
              <a:latin typeface="Arial" pitchFamily="-65" charset="0"/>
              <a:ea typeface="ＭＳ Ｐゴシック" pitchFamily="-65" charset="-128"/>
            </a:endParaRPr>
          </a:p>
          <a:p>
            <a:pPr eaLnBrk="0" hangingPunct="0">
              <a:defRPr/>
            </a:pPr>
            <a:endParaRPr lang="en-US" dirty="0">
              <a:latin typeface="Arial" pitchFamily="-65" charset="0"/>
              <a:ea typeface="ＭＳ Ｐゴシック" pitchFamily="-65" charset="-128"/>
            </a:endParaRPr>
          </a:p>
          <a:p>
            <a:pPr marL="457200" indent="-457200" eaLnBrk="0" hangingPunct="0">
              <a:buFont typeface="+mj-lt"/>
              <a:buAutoNum type="arabicPeriod"/>
              <a:defRPr/>
            </a:pPr>
            <a:endParaRPr lang="en-US" dirty="0">
              <a:latin typeface="Arial" pitchFamily="-65" charset="0"/>
              <a:ea typeface="ＭＳ Ｐゴシック" pitchFamily="-65" charset="-128"/>
            </a:endParaRPr>
          </a:p>
        </p:txBody>
      </p:sp>
      <p:grpSp>
        <p:nvGrpSpPr>
          <p:cNvPr id="9220" name="Gruppe 31"/>
          <p:cNvGrpSpPr>
            <a:grpSpLocks/>
          </p:cNvGrpSpPr>
          <p:nvPr/>
        </p:nvGrpSpPr>
        <p:grpSpPr bwMode="auto">
          <a:xfrm>
            <a:off x="5327650" y="3732213"/>
            <a:ext cx="3441700" cy="2855912"/>
            <a:chOff x="2764043" y="3634309"/>
            <a:chExt cx="3744345" cy="2975265"/>
          </a:xfrm>
        </p:grpSpPr>
        <p:grpSp>
          <p:nvGrpSpPr>
            <p:cNvPr id="9224" name="Gruppe 15"/>
            <p:cNvGrpSpPr>
              <a:grpSpLocks/>
            </p:cNvGrpSpPr>
            <p:nvPr/>
          </p:nvGrpSpPr>
          <p:grpSpPr bwMode="auto">
            <a:xfrm>
              <a:off x="2764043" y="3634309"/>
              <a:ext cx="3744345" cy="2975265"/>
              <a:chOff x="1045026" y="2492896"/>
              <a:chExt cx="5379740" cy="4186195"/>
            </a:xfrm>
          </p:grpSpPr>
          <p:pic>
            <p:nvPicPr>
              <p:cNvPr id="9227" name="Picture 2" descr="http://www.veracura.com/images/fl100brun20-p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88" r="29990" b="4063"/>
              <a:stretch>
                <a:fillRect/>
              </a:stretch>
            </p:blipFill>
            <p:spPr bwMode="auto">
              <a:xfrm>
                <a:off x="1045026" y="2492896"/>
                <a:ext cx="1286193" cy="323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28" name="Picture 2" descr="http://www.veracura.com/images/fl100brun20-p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88" r="29990" b="4063"/>
              <a:stretch>
                <a:fillRect/>
              </a:stretch>
            </p:blipFill>
            <p:spPr bwMode="auto">
              <a:xfrm>
                <a:off x="2483768" y="2522170"/>
                <a:ext cx="1286193" cy="323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29" name="Picture 2" descr="http://www.veracura.com/images/fl100brun20-p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88" r="29990" b="4063"/>
              <a:stretch>
                <a:fillRect/>
              </a:stretch>
            </p:blipFill>
            <p:spPr bwMode="auto">
              <a:xfrm>
                <a:off x="3805486" y="2522170"/>
                <a:ext cx="1286193" cy="323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30" name="Picture 2" descr="http://www.veracura.com/images/fl100brun20-p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88" r="29990" b="4063"/>
              <a:stretch>
                <a:fillRect/>
              </a:stretch>
            </p:blipFill>
            <p:spPr bwMode="auto">
              <a:xfrm>
                <a:off x="5138573" y="2522170"/>
                <a:ext cx="1286193" cy="32367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1" name="Tekstboks 7"/>
              <p:cNvSpPr txBox="1">
                <a:spLocks noChangeArrowheads="1"/>
              </p:cNvSpPr>
              <p:nvPr/>
            </p:nvSpPr>
            <p:spPr bwMode="auto">
              <a:xfrm>
                <a:off x="1045026" y="5984021"/>
                <a:ext cx="1008113" cy="4059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da-DK" sz="1200"/>
                  <a:t>Water</a:t>
                </a:r>
              </a:p>
            </p:txBody>
          </p:sp>
          <p:sp>
            <p:nvSpPr>
              <p:cNvPr id="9232" name="Tekstboks 10"/>
              <p:cNvSpPr txBox="1">
                <a:spLocks noChangeArrowheads="1"/>
              </p:cNvSpPr>
              <p:nvPr/>
            </p:nvSpPr>
            <p:spPr bwMode="auto">
              <a:xfrm>
                <a:off x="2399288" y="5912219"/>
                <a:ext cx="1526568" cy="766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/>
                <a:r>
                  <a:rPr lang="da-DK" sz="1400" b="1">
                    <a:solidFill>
                      <a:srgbClr val="C00000"/>
                    </a:solidFill>
                  </a:rPr>
                  <a:t>A </a:t>
                </a:r>
              </a:p>
              <a:p>
                <a:pPr algn="ctr"/>
                <a:r>
                  <a:rPr lang="da-DK" sz="1400" b="1">
                    <a:solidFill>
                      <a:srgbClr val="C00000"/>
                    </a:solidFill>
                  </a:rPr>
                  <a:t>40 ppm</a:t>
                </a:r>
              </a:p>
            </p:txBody>
          </p:sp>
          <p:sp>
            <p:nvSpPr>
              <p:cNvPr id="12" name="Tekstboks 11"/>
              <p:cNvSpPr txBox="1"/>
              <p:nvPr/>
            </p:nvSpPr>
            <p:spPr>
              <a:xfrm>
                <a:off x="1258429" y="4110130"/>
                <a:ext cx="794058" cy="45143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da-DK" sz="1400" dirty="0"/>
                  <a:t>319</a:t>
                </a:r>
                <a:endParaRPr lang="da-DK" sz="1400" dirty="0"/>
              </a:p>
            </p:txBody>
          </p:sp>
          <p:sp>
            <p:nvSpPr>
              <p:cNvPr id="13" name="Tekstboks 12"/>
              <p:cNvSpPr txBox="1"/>
              <p:nvPr/>
            </p:nvSpPr>
            <p:spPr>
              <a:xfrm>
                <a:off x="5385048" y="4098496"/>
                <a:ext cx="794058" cy="45143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da-DK" sz="1400" dirty="0"/>
                  <a:t>124</a:t>
                </a:r>
                <a:endParaRPr lang="da-DK" sz="1400" dirty="0"/>
              </a:p>
            </p:txBody>
          </p:sp>
          <p:sp>
            <p:nvSpPr>
              <p:cNvPr id="14" name="Tekstboks 13"/>
              <p:cNvSpPr txBox="1"/>
              <p:nvPr/>
            </p:nvSpPr>
            <p:spPr>
              <a:xfrm>
                <a:off x="4027705" y="4112458"/>
                <a:ext cx="794058" cy="45143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da-DK" sz="1400" dirty="0"/>
                  <a:t>689</a:t>
                </a:r>
                <a:endParaRPr lang="da-DK" sz="1400" dirty="0"/>
              </a:p>
            </p:txBody>
          </p:sp>
          <p:sp>
            <p:nvSpPr>
              <p:cNvPr id="15" name="Tekstboks 14"/>
              <p:cNvSpPr txBox="1"/>
              <p:nvPr/>
            </p:nvSpPr>
            <p:spPr>
              <a:xfrm>
                <a:off x="2729918" y="4112458"/>
                <a:ext cx="794058" cy="432814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da-DK" sz="1400" dirty="0"/>
                  <a:t>277</a:t>
                </a:r>
                <a:endParaRPr lang="da-DK" sz="1400" dirty="0"/>
              </a:p>
            </p:txBody>
          </p:sp>
        </p:grpSp>
        <p:sp>
          <p:nvSpPr>
            <p:cNvPr id="9225" name="Tekstboks 16"/>
            <p:cNvSpPr txBox="1">
              <a:spLocks noChangeArrowheads="1"/>
            </p:cNvSpPr>
            <p:nvPr/>
          </p:nvSpPr>
          <p:spPr bwMode="auto">
            <a:xfrm>
              <a:off x="4781175" y="6117442"/>
              <a:ext cx="701655" cy="288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da-DK" sz="1200"/>
                <a:t>Water</a:t>
              </a:r>
            </a:p>
          </p:txBody>
        </p:sp>
        <p:sp>
          <p:nvSpPr>
            <p:cNvPr id="9226" name="Tekstboks 17"/>
            <p:cNvSpPr txBox="1">
              <a:spLocks noChangeArrowheads="1"/>
            </p:cNvSpPr>
            <p:nvPr/>
          </p:nvSpPr>
          <p:spPr bwMode="auto">
            <a:xfrm>
              <a:off x="5646444" y="6106559"/>
              <a:ext cx="701655" cy="288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da-DK" sz="1200"/>
                <a:t>Water</a:t>
              </a:r>
            </a:p>
          </p:txBody>
        </p:sp>
      </p:grpSp>
      <p:sp>
        <p:nvSpPr>
          <p:cNvPr id="9221" name="Nedadgående pil 33"/>
          <p:cNvSpPr>
            <a:spLocks noChangeArrowheads="1"/>
          </p:cNvSpPr>
          <p:nvPr/>
        </p:nvSpPr>
        <p:spPr bwMode="auto">
          <a:xfrm>
            <a:off x="2195513" y="4365625"/>
            <a:ext cx="792162" cy="882650"/>
          </a:xfrm>
          <a:prstGeom prst="downArrow">
            <a:avLst>
              <a:gd name="adj1" fmla="val 50000"/>
              <a:gd name="adj2" fmla="val 5000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da-DK"/>
          </a:p>
        </p:txBody>
      </p:sp>
      <p:pic>
        <p:nvPicPr>
          <p:cNvPr id="9222" name="Picture 2" descr="http://dclips.fundraw.com/zobo500dir/egore_Thumb_Up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5603875"/>
            <a:ext cx="92075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" descr="http://www.timeforblogging.com/wp-content/uploads/2006/12/thumbsdow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5619750"/>
            <a:ext cx="70167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DMRI_Template_UK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PowerPoint_DMRI_Template_UK</Template>
  <TotalTime>458</TotalTime>
  <Words>272</Words>
  <Application>Microsoft Office PowerPoint</Application>
  <PresentationFormat>Skærmshow (4:3)</PresentationFormat>
  <Paragraphs>83</Paragraphs>
  <Slides>10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Diastitler</vt:lpstr>
      </vt:variant>
      <vt:variant>
        <vt:i4>10</vt:i4>
      </vt:variant>
    </vt:vector>
  </HeadingPairs>
  <TitlesOfParts>
    <vt:vector size="15" baseType="lpstr">
      <vt:lpstr>Arial</vt:lpstr>
      <vt:lpstr>ＭＳ Ｐゴシック</vt:lpstr>
      <vt:lpstr>Wingdings</vt:lpstr>
      <vt:lpstr>Calibri</vt:lpstr>
      <vt:lpstr>PowerPoint_DMRI_Template_UK</vt:lpstr>
      <vt:lpstr>Detection of boar taint by Human nose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Teknologisk Institut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nose</dc:title>
  <dc:creator>Lene Meinert</dc:creator>
  <cp:lastModifiedBy>Lene Meinert</cp:lastModifiedBy>
  <cp:revision>62</cp:revision>
  <cp:lastPrinted>2011-11-29T06:11:38Z</cp:lastPrinted>
  <dcterms:created xsi:type="dcterms:W3CDTF">2011-11-22T11:29:01Z</dcterms:created>
  <dcterms:modified xsi:type="dcterms:W3CDTF">2011-11-29T06:22:34Z</dcterms:modified>
</cp:coreProperties>
</file>