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74" r:id="rId4"/>
    <p:sldId id="278" r:id="rId5"/>
    <p:sldId id="273" r:id="rId6"/>
    <p:sldId id="275" r:id="rId7"/>
    <p:sldId id="276" r:id="rId8"/>
    <p:sldId id="272" r:id="rId9"/>
    <p:sldId id="277" r:id="rId10"/>
    <p:sldId id="259" r:id="rId11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noek, Harriette" initials="H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C3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03" autoAdjust="0"/>
  </p:normalViewPr>
  <p:slideViewPr>
    <p:cSldViewPr snapToGrid="0" showGuides="1">
      <p:cViewPr>
        <p:scale>
          <a:sx n="60" d="100"/>
          <a:sy n="60" d="100"/>
        </p:scale>
        <p:origin x="-702" y="-72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3F908-C2F3-4916-B50F-08197B08CE1A}" type="datetimeFigureOut">
              <a:rPr lang="en-GB" smtClean="0"/>
              <a:t>01/12/2011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30655-DD46-4185-891B-C6E687C2E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897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30655-DD46-4185-891B-C6E687C2E4C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108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30655-DD46-4185-891B-C6E687C2E4C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63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30655-DD46-4185-891B-C6E687C2E4C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596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30655-DD46-4185-891B-C6E687C2E4C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34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30655-DD46-4185-891B-C6E687C2E4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019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30655-DD46-4185-891B-C6E687C2E4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317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Average boar taint % of these 90 farmers = 3.7%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30655-DD46-4185-891B-C6E687C2E4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679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Log of % deviant smell because</a:t>
            </a:r>
            <a:r>
              <a:rPr lang="en-GB" baseline="0" dirty="0" smtClean="0"/>
              <a:t> of the distribution</a:t>
            </a:r>
          </a:p>
          <a:p>
            <a:endParaRPr lang="en-GB" baseline="0" dirty="0" smtClean="0"/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Agressie: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agressiemean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kleinoppervlak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stroalsafleiding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Vaneenvermeerderaar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licht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hourslightcode1 hourslightcode4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natuurlijklicht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</a:p>
          <a:p>
            <a:pPr lvl="0"/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hygiene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(niet als voorspeller voor gedrag) moderniteit3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bollevloer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hokbevuilingmean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inwekenmetwater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inwekenmetreinigingsmiddel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voerstrategie: droogvoer voerstrategiecode2 voerstrategiecode3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EWvoer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meerdantwaalfuur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opleg en afleverstrategie: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gescheidenopleg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hoogopleggewicht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afleveringminimaaldriekeer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oplegtoomofleeftijd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hergroeperingachterblijvers 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genetica: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subfok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percTopigszeug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percLandvarkenzeug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percZlijnzeug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percTempobeer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percTalentbeer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percSubfokbeer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percPietrain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30655-DD46-4185-891B-C6E687C2E4C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241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800" dirty="0" smtClean="0"/>
              <a:t>Standardized coefficients: comparing impact between variables: unstandardized coefficient</a:t>
            </a:r>
            <a:r>
              <a:rPr lang="en-GB" sz="800" baseline="0" dirty="0" smtClean="0"/>
              <a:t> related to variance in that variable.</a:t>
            </a:r>
          </a:p>
          <a:p>
            <a:r>
              <a:rPr lang="en-GB" sz="800" baseline="0" dirty="0" smtClean="0"/>
              <a:t>		</a:t>
            </a:r>
            <a:r>
              <a:rPr lang="en-GB" sz="800" baseline="0" dirty="0" err="1" smtClean="0"/>
              <a:t>Unstand</a:t>
            </a:r>
            <a:r>
              <a:rPr lang="en-GB" sz="800" baseline="0" dirty="0" smtClean="0"/>
              <a:t> 	%</a:t>
            </a:r>
            <a:r>
              <a:rPr lang="en-GB" sz="800" baseline="0" dirty="0" err="1" smtClean="0"/>
              <a:t>boartaint</a:t>
            </a:r>
            <a:r>
              <a:rPr lang="en-GB" sz="800" baseline="0" dirty="0" smtClean="0"/>
              <a:t>	</a:t>
            </a:r>
            <a:r>
              <a:rPr lang="en-GB" sz="800" baseline="0" dirty="0" err="1" smtClean="0"/>
              <a:t>rel.impact</a:t>
            </a:r>
            <a:r>
              <a:rPr lang="en-GB" sz="800" baseline="0" dirty="0" smtClean="0"/>
              <a:t>	</a:t>
            </a:r>
            <a:r>
              <a:rPr lang="en-GB" sz="800" baseline="0" dirty="0" err="1" smtClean="0"/>
              <a:t>av.value</a:t>
            </a:r>
            <a:r>
              <a:rPr lang="en-GB" sz="800" baseline="0" dirty="0" smtClean="0"/>
              <a:t>	range</a:t>
            </a:r>
          </a:p>
          <a:p>
            <a:r>
              <a:rPr lang="en-GB" sz="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Constant		</a:t>
            </a:r>
            <a:r>
              <a:rPr lang="es-ES" sz="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-3.956	1.91%	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Aggressive </a:t>
            </a:r>
            <a:r>
              <a:rPr lang="en-GB" sz="8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</a:t>
            </a:r>
            <a:r>
              <a:rPr lang="en-GB" sz="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	</a:t>
            </a:r>
            <a:r>
              <a:rPr lang="es-ES" sz="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0.109	2.13%	0.22%	3.5	1-5</a:t>
            </a:r>
            <a:endParaRPr lang="es-ES" sz="800" dirty="0" smtClean="0"/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Dry feed		</a:t>
            </a:r>
            <a:r>
              <a:rPr lang="es-ES" sz="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0.15	2.22%	0.31%	0.75	0-1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Stocking weight piglets	</a:t>
            </a:r>
            <a:r>
              <a:rPr lang="es-ES" sz="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-0.162	1.63%	-0.29%	0.33	0-1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Percentage Z line sows	</a:t>
            </a:r>
            <a:r>
              <a:rPr lang="es-ES" sz="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0.005	1.92%	0.01%	15	0-100</a:t>
            </a:r>
          </a:p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Percentage </a:t>
            </a:r>
            <a:r>
              <a:rPr lang="en-GB" sz="8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‘Talent’ boar	</a:t>
            </a:r>
            <a:r>
              <a:rPr lang="es-ES" sz="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0.003	1.92%	0.01%	33	0-100</a:t>
            </a:r>
          </a:p>
          <a:p>
            <a:pPr rtl="0" eaLnBrk="1" fontAlgn="ctr" latinLnBrk="0" hangingPunct="1"/>
            <a:r>
              <a:rPr lang="en-GB" sz="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Percentage </a:t>
            </a:r>
            <a:r>
              <a:rPr lang="en-GB" sz="8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Pietrain</a:t>
            </a:r>
            <a:r>
              <a:rPr lang="en-GB" sz="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boar	</a:t>
            </a:r>
            <a:r>
              <a:rPr lang="es-ES" sz="8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0.007	1.93%	0.01%	5	0-100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30655-DD46-4185-891B-C6E687C2E4C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311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30655-DD46-4185-891B-C6E687C2E4C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06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 smtClean="0"/>
              <a:t>Klik om de modelstijl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 smtClean="0"/>
              <a:t>Klik op het pictogram als u een logo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>
            <a:noFill/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 smtClean="0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  <a:p>
            <a:pPr lvl="4"/>
            <a:endParaRPr lang="nl-NL" dirty="0" smtClean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249238" y="3929063"/>
            <a:ext cx="7840662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1866047"/>
          </a:xfrm>
        </p:spPr>
        <p:txBody>
          <a:bodyPr/>
          <a:lstStyle/>
          <a:p>
            <a:r>
              <a:rPr lang="en-GB" dirty="0" smtClean="0"/>
              <a:t>Management </a:t>
            </a:r>
            <a:r>
              <a:rPr lang="en-GB" dirty="0"/>
              <a:t>and farm characteristics associated with boar taint </a:t>
            </a:r>
            <a:r>
              <a:rPr lang="en-GB" dirty="0" smtClean="0"/>
              <a:t>and aggressive behaviour on </a:t>
            </a:r>
            <a:r>
              <a:rPr lang="en-GB" dirty="0"/>
              <a:t>Dutch </a:t>
            </a:r>
            <a:r>
              <a:rPr lang="en-GB" dirty="0" smtClean="0"/>
              <a:t>pig farms</a:t>
            </a:r>
            <a:endParaRPr lang="nl-NL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l-NL" dirty="0" smtClean="0"/>
              <a:t>2-12-2011, C</a:t>
            </a:r>
            <a:r>
              <a:rPr lang="nl-NL" dirty="0"/>
              <a:t>. van </a:t>
            </a:r>
            <a:r>
              <a:rPr lang="nl-NL" dirty="0" smtClean="0"/>
              <a:t>Wagenberg, </a:t>
            </a:r>
            <a:r>
              <a:rPr lang="nl-NL" dirty="0"/>
              <a:t>B. van der </a:t>
            </a:r>
            <a:r>
              <a:rPr lang="nl-NL" dirty="0" smtClean="0"/>
              <a:t>Fels, </a:t>
            </a:r>
            <a:r>
              <a:rPr lang="nl-NL" dirty="0"/>
              <a:t>C. van der </a:t>
            </a:r>
            <a:r>
              <a:rPr lang="nl-NL" dirty="0" smtClean="0"/>
              <a:t>Peet-Schwering, </a:t>
            </a:r>
            <a:r>
              <a:rPr lang="nl-NL" dirty="0"/>
              <a:t>H. </a:t>
            </a:r>
            <a:r>
              <a:rPr lang="nl-NL" dirty="0" smtClean="0"/>
              <a:t>Snoek,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/>
              <a:t>L. </a:t>
            </a:r>
            <a:r>
              <a:rPr lang="nl-NL" dirty="0" smtClean="0"/>
              <a:t>Heres</a:t>
            </a:r>
            <a:endParaRPr lang="nl-NL" dirty="0"/>
          </a:p>
        </p:txBody>
      </p:sp>
      <p:sp>
        <p:nvSpPr>
          <p:cNvPr id="7" name="TextBox 6"/>
          <p:cNvSpPr txBox="1"/>
          <p:nvPr/>
        </p:nvSpPr>
        <p:spPr>
          <a:xfrm>
            <a:off x="8592208" y="6361357"/>
            <a:ext cx="3626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32FCD059-3D50-4D18-A248-090741767D6B}" type="slidenum">
              <a:rPr lang="en-GB" sz="1400" smtClean="0">
                <a:latin typeface="Verdana" pitchFamily="34" charset="0"/>
              </a:rPr>
              <a:t>1</a:t>
            </a:fld>
            <a:endParaRPr lang="en-GB" sz="1400" dirty="0" err="1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791650"/>
          </a:xfrm>
        </p:spPr>
        <p:txBody>
          <a:bodyPr/>
          <a:lstStyle/>
          <a:p>
            <a:r>
              <a:rPr lang="en-GB" smtClean="0"/>
              <a:t>Conclusions</a:t>
            </a:r>
            <a:endParaRPr lang="en-GB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495301" y="1163785"/>
            <a:ext cx="7888678" cy="4795582"/>
          </a:xfrm>
        </p:spPr>
        <p:txBody>
          <a:bodyPr/>
          <a:lstStyle/>
          <a:p>
            <a:r>
              <a:rPr lang="en-GB" dirty="0" smtClean="0"/>
              <a:t>Boar taint associated with:</a:t>
            </a:r>
          </a:p>
          <a:p>
            <a:pPr marL="450850" indent="-273050">
              <a:spcBef>
                <a:spcPts val="600"/>
              </a:spcBef>
            </a:pPr>
            <a:r>
              <a:rPr lang="en-GB" dirty="0" smtClean="0"/>
              <a:t>•	</a:t>
            </a:r>
            <a:r>
              <a:rPr lang="en-GB" sz="2000" dirty="0" err="1" smtClean="0"/>
              <a:t>Pietrain</a:t>
            </a:r>
            <a:r>
              <a:rPr lang="en-GB" sz="2000" dirty="0" smtClean="0"/>
              <a:t> </a:t>
            </a:r>
            <a:r>
              <a:rPr lang="en-GB" sz="2000" dirty="0"/>
              <a:t>or ‘Talent’ end boar</a:t>
            </a:r>
          </a:p>
          <a:p>
            <a:pPr marL="450850" indent="-273050">
              <a:spcBef>
                <a:spcPts val="600"/>
              </a:spcBef>
            </a:pPr>
            <a:r>
              <a:rPr lang="en-GB" sz="2000" dirty="0"/>
              <a:t>•	Z-line </a:t>
            </a:r>
            <a:r>
              <a:rPr lang="en-GB" sz="2000" dirty="0" smtClean="0"/>
              <a:t>gilt</a:t>
            </a:r>
          </a:p>
          <a:p>
            <a:pPr marL="450850" indent="-273050">
              <a:spcBef>
                <a:spcPts val="600"/>
              </a:spcBef>
            </a:pPr>
            <a:r>
              <a:rPr lang="en-GB" sz="2000" dirty="0"/>
              <a:t>•	</a:t>
            </a:r>
            <a:r>
              <a:rPr lang="en-GB" sz="2000" dirty="0" smtClean="0"/>
              <a:t>Stocking </a:t>
            </a:r>
            <a:r>
              <a:rPr lang="en-GB" sz="2000" dirty="0"/>
              <a:t>weight </a:t>
            </a:r>
            <a:r>
              <a:rPr lang="en-GB" sz="2000" dirty="0" smtClean="0"/>
              <a:t>piglets &gt;26kg</a:t>
            </a:r>
            <a:endParaRPr lang="en-GB" sz="2000" dirty="0"/>
          </a:p>
          <a:p>
            <a:pPr marL="450850" indent="-273050">
              <a:spcBef>
                <a:spcPts val="600"/>
              </a:spcBef>
            </a:pPr>
            <a:r>
              <a:rPr lang="en-GB" sz="2000" dirty="0" smtClean="0"/>
              <a:t>•</a:t>
            </a:r>
            <a:r>
              <a:rPr lang="en-GB" sz="2000" dirty="0"/>
              <a:t>	Aggressive </a:t>
            </a:r>
            <a:r>
              <a:rPr lang="en-GB" sz="2000" dirty="0" smtClean="0"/>
              <a:t>behaviour</a:t>
            </a:r>
          </a:p>
          <a:p>
            <a:pPr marL="450850" indent="-273050">
              <a:spcBef>
                <a:spcPts val="600"/>
              </a:spcBef>
            </a:pPr>
            <a:r>
              <a:rPr lang="en-GB" sz="2000" dirty="0" smtClean="0"/>
              <a:t>•	Dry feed</a:t>
            </a:r>
          </a:p>
          <a:p>
            <a:pPr marL="450850" indent="-273050"/>
            <a:endParaRPr lang="en-GB" dirty="0" smtClean="0"/>
          </a:p>
          <a:p>
            <a:r>
              <a:rPr lang="en-GB" dirty="0" smtClean="0"/>
              <a:t>Aggressive behaviour associated with:</a:t>
            </a:r>
          </a:p>
          <a:p>
            <a:pPr marL="450850" indent="-177800">
              <a:spcBef>
                <a:spcPts val="600"/>
              </a:spcBef>
            </a:pPr>
            <a:r>
              <a:rPr lang="en-GB" sz="2000" dirty="0" smtClean="0"/>
              <a:t>•	</a:t>
            </a:r>
            <a:r>
              <a:rPr lang="en-GB" sz="2000" dirty="0"/>
              <a:t>Z-line </a:t>
            </a:r>
            <a:r>
              <a:rPr lang="en-GB" sz="2000" dirty="0" smtClean="0"/>
              <a:t>gilt</a:t>
            </a:r>
          </a:p>
          <a:p>
            <a:pPr marL="450850" indent="-177800">
              <a:spcBef>
                <a:spcPts val="600"/>
              </a:spcBef>
            </a:pPr>
            <a:r>
              <a:rPr lang="en-GB" sz="2000" dirty="0" smtClean="0"/>
              <a:t>•	(&gt;</a:t>
            </a:r>
            <a:r>
              <a:rPr lang="en-GB" sz="2000" dirty="0"/>
              <a:t>eight hours of light per </a:t>
            </a:r>
            <a:r>
              <a:rPr lang="en-GB" sz="2000" dirty="0" smtClean="0"/>
              <a:t>day)</a:t>
            </a:r>
            <a:endParaRPr lang="en-GB" sz="2000" dirty="0"/>
          </a:p>
          <a:p>
            <a:pPr marL="450850" indent="-177800">
              <a:spcBef>
                <a:spcPts val="600"/>
              </a:spcBef>
            </a:pPr>
            <a:r>
              <a:rPr lang="en-GB" sz="2000" dirty="0" smtClean="0"/>
              <a:t>•	(Restrict </a:t>
            </a:r>
            <a:r>
              <a:rPr lang="en-GB" sz="2000" dirty="0"/>
              <a:t>feeding in </a:t>
            </a:r>
            <a:r>
              <a:rPr lang="en-GB" sz="2000" dirty="0" smtClean="0"/>
              <a:t>last </a:t>
            </a:r>
            <a:r>
              <a:rPr lang="en-GB" sz="2000" dirty="0"/>
              <a:t>period and ad libitum </a:t>
            </a:r>
            <a:r>
              <a:rPr lang="en-GB" sz="2000" dirty="0" smtClean="0"/>
              <a:t>before)</a:t>
            </a:r>
            <a:endParaRPr lang="en-GB" sz="2000" dirty="0"/>
          </a:p>
          <a:p>
            <a:endParaRPr lang="en-GB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4903077" y="103453"/>
            <a:ext cx="4147262" cy="4147262"/>
          </a:xfrm>
        </p:spPr>
      </p:pic>
      <p:sp>
        <p:nvSpPr>
          <p:cNvPr id="7" name="TextBox 6"/>
          <p:cNvSpPr txBox="1"/>
          <p:nvPr/>
        </p:nvSpPr>
        <p:spPr>
          <a:xfrm>
            <a:off x="8450317" y="6361357"/>
            <a:ext cx="5044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32FCD059-3D50-4D18-A248-090741767D6B}" type="slidenum">
              <a:rPr lang="en-GB" sz="1400" smtClean="0">
                <a:latin typeface="Verdana" pitchFamily="34" charset="0"/>
              </a:rPr>
              <a:t>10</a:t>
            </a:fld>
            <a:endParaRPr lang="en-GB" sz="140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6973"/>
          </a:xfrm>
        </p:spPr>
        <p:txBody>
          <a:bodyPr/>
          <a:lstStyle/>
          <a:p>
            <a:r>
              <a:rPr lang="en-GB" smtClean="0"/>
              <a:t>Content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mtClean="0"/>
              <a:t>Introduction</a:t>
            </a:r>
          </a:p>
          <a:p>
            <a:r>
              <a:rPr lang="en-GB" smtClean="0"/>
              <a:t>Goal</a:t>
            </a:r>
          </a:p>
          <a:p>
            <a:r>
              <a:rPr lang="en-GB" smtClean="0"/>
              <a:t>Questionnaire</a:t>
            </a:r>
          </a:p>
          <a:p>
            <a:r>
              <a:rPr lang="en-GB" smtClean="0"/>
              <a:t>Analysis</a:t>
            </a:r>
          </a:p>
          <a:p>
            <a:r>
              <a:rPr lang="en-GB" smtClean="0"/>
              <a:t>Results</a:t>
            </a:r>
          </a:p>
          <a:p>
            <a:r>
              <a:rPr lang="en-GB" smtClean="0"/>
              <a:t>Conclusion</a:t>
            </a:r>
          </a:p>
          <a:p>
            <a:pPr lvl="1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92208" y="6361357"/>
            <a:ext cx="362608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32FCD059-3D50-4D18-A248-090741767D6B}" type="slidenum">
              <a:rPr lang="en-GB" sz="1400" smtClean="0">
                <a:latin typeface="Verdana" pitchFamily="34" charset="0"/>
              </a:rPr>
              <a:t>2</a:t>
            </a:fld>
            <a:endParaRPr lang="en-GB" sz="140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6973"/>
          </a:xfrm>
        </p:spPr>
        <p:txBody>
          <a:bodyPr/>
          <a:lstStyle/>
          <a:p>
            <a:r>
              <a:rPr lang="en-GB" dirty="0" smtClean="0"/>
              <a:t>Introduction (I)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410568" y="1176027"/>
            <a:ext cx="8521188" cy="4089600"/>
          </a:xfrm>
        </p:spPr>
        <p:txBody>
          <a:bodyPr/>
          <a:lstStyle/>
          <a:p>
            <a:r>
              <a:rPr lang="en-GB" smtClean="0"/>
              <a:t>Since 2009 in-line measurement of deviant smell</a:t>
            </a:r>
          </a:p>
          <a:p>
            <a:r>
              <a:rPr lang="en-GB" smtClean="0"/>
              <a:t>On average 3-4% of carcasses deviant smell</a:t>
            </a:r>
          </a:p>
          <a:p>
            <a:r>
              <a:rPr lang="en-GB" smtClean="0"/>
              <a:t>Variation in % deviant smell between farms</a:t>
            </a:r>
          </a:p>
          <a:p>
            <a:pPr marL="0" indent="0">
              <a:buNone/>
            </a:pPr>
            <a:endParaRPr lang="en-GB" smtClean="0"/>
          </a:p>
          <a:p>
            <a:pPr lvl="1"/>
            <a:endParaRPr lang="en-GB"/>
          </a:p>
        </p:txBody>
      </p:sp>
      <p:pic>
        <p:nvPicPr>
          <p:cNvPr id="6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6" y="2581437"/>
            <a:ext cx="6763082" cy="366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92208" y="6361357"/>
            <a:ext cx="362608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32FCD059-3D50-4D18-A248-090741767D6B}" type="slidenum">
              <a:rPr lang="en-GB" sz="1400" smtClean="0">
                <a:latin typeface="Verdana" pitchFamily="34" charset="0"/>
              </a:rPr>
              <a:t>3</a:t>
            </a:fld>
            <a:endParaRPr lang="en-GB" sz="140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6973"/>
          </a:xfrm>
        </p:spPr>
        <p:txBody>
          <a:bodyPr/>
          <a:lstStyle/>
          <a:p>
            <a:r>
              <a:rPr lang="en-GB" dirty="0" smtClean="0"/>
              <a:t>Introduction (II)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410568" y="1176027"/>
            <a:ext cx="8521188" cy="4089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Aggressive behaviour boars important problem for producers</a:t>
            </a:r>
          </a:p>
          <a:p>
            <a:pPr>
              <a:lnSpc>
                <a:spcPct val="150000"/>
              </a:lnSpc>
            </a:pPr>
            <a:r>
              <a:rPr lang="en-GB" dirty="0"/>
              <a:t>Large </a:t>
            </a:r>
            <a:r>
              <a:rPr lang="en-GB" dirty="0" smtClean="0"/>
              <a:t>variation in </a:t>
            </a:r>
            <a:r>
              <a:rPr lang="en-GB" dirty="0"/>
              <a:t>perceived aggressive behaviour of boars between </a:t>
            </a:r>
            <a:r>
              <a:rPr lang="en-GB" dirty="0" smtClean="0"/>
              <a:t>producers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92208" y="6361357"/>
            <a:ext cx="362608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32FCD059-3D50-4D18-A248-090741767D6B}" type="slidenum">
              <a:rPr lang="en-GB" sz="1400" smtClean="0">
                <a:latin typeface="Verdana" pitchFamily="34" charset="0"/>
              </a:rPr>
              <a:t>4</a:t>
            </a:fld>
            <a:endParaRPr lang="en-GB" sz="140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6973"/>
          </a:xfrm>
        </p:spPr>
        <p:txBody>
          <a:bodyPr/>
          <a:lstStyle/>
          <a:p>
            <a:r>
              <a:rPr lang="en-GB" smtClean="0"/>
              <a:t>Goal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Identify farm and management factors that are associated with the percentage deviant smell and aggressive behaviour of boars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92208" y="6361357"/>
            <a:ext cx="362608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32FCD059-3D50-4D18-A248-090741767D6B}" type="slidenum">
              <a:rPr lang="en-GB" sz="1400" smtClean="0">
                <a:latin typeface="Verdana" pitchFamily="34" charset="0"/>
              </a:rPr>
              <a:t>5</a:t>
            </a:fld>
            <a:endParaRPr lang="en-GB" sz="140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2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6973"/>
          </a:xfrm>
        </p:spPr>
        <p:txBody>
          <a:bodyPr/>
          <a:lstStyle/>
          <a:p>
            <a:r>
              <a:rPr lang="en-GB" smtClean="0"/>
              <a:t>Questionnaire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Possible factors from literature and experts </a:t>
            </a:r>
          </a:p>
          <a:p>
            <a:r>
              <a:rPr lang="en-GB" dirty="0" smtClean="0"/>
              <a:t>Questionnaire sent to professional boar farmers</a:t>
            </a:r>
          </a:p>
          <a:p>
            <a:pPr lvl="1"/>
            <a:r>
              <a:rPr lang="en-GB" dirty="0" smtClean="0"/>
              <a:t>≥ 300 boars in ≥ 2 deliveries</a:t>
            </a:r>
          </a:p>
          <a:p>
            <a:pPr lvl="1"/>
            <a:r>
              <a:rPr lang="en-GB" dirty="0" smtClean="0"/>
              <a:t>152 farmers</a:t>
            </a:r>
          </a:p>
          <a:p>
            <a:pPr lvl="1"/>
            <a:r>
              <a:rPr lang="en-GB" dirty="0" smtClean="0"/>
              <a:t>101 respondents (66%)</a:t>
            </a:r>
          </a:p>
          <a:p>
            <a:pPr lvl="1"/>
            <a:r>
              <a:rPr lang="en-GB" dirty="0" smtClean="0"/>
              <a:t>December 2010/January 2011</a:t>
            </a:r>
          </a:p>
          <a:p>
            <a:r>
              <a:rPr lang="en-GB" dirty="0" smtClean="0"/>
              <a:t>11 farmers with ≥ 2 location numbers and 1 questionnaire removed -&gt; 90 remained for analysis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592208" y="6361357"/>
            <a:ext cx="362608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32FCD059-3D50-4D18-A248-090741767D6B}" type="slidenum">
              <a:rPr lang="en-GB" sz="1400" smtClean="0">
                <a:latin typeface="Verdana" pitchFamily="34" charset="0"/>
              </a:rPr>
              <a:t>6</a:t>
            </a:fld>
            <a:endParaRPr lang="en-GB" sz="140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6973"/>
          </a:xfrm>
        </p:spPr>
        <p:txBody>
          <a:bodyPr/>
          <a:lstStyle/>
          <a:p>
            <a:r>
              <a:rPr lang="en-GB" smtClean="0"/>
              <a:t>Analysis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Two step regression analysis of factors on</a:t>
            </a:r>
          </a:p>
          <a:p>
            <a:pPr lvl="1"/>
            <a:r>
              <a:rPr lang="en-GB" smtClean="0"/>
              <a:t>Average </a:t>
            </a:r>
            <a:r>
              <a:rPr lang="en-GB" dirty="0" smtClean="0"/>
              <a:t>% deviant smell on farm level: measured in-line at slaughter</a:t>
            </a:r>
          </a:p>
          <a:p>
            <a:pPr lvl="1"/>
            <a:r>
              <a:rPr lang="en-GB" dirty="0" smtClean="0"/>
              <a:t>Extent of aggressive behaviour: seriousness and frequency as perceived by farmer</a:t>
            </a:r>
          </a:p>
          <a:p>
            <a:r>
              <a:rPr lang="en-GB" dirty="0" smtClean="0"/>
              <a:t>Step 1: forward selection on subsets of related variables</a:t>
            </a:r>
          </a:p>
          <a:p>
            <a:pPr lvl="1"/>
            <a:r>
              <a:rPr lang="en-GB" dirty="0" smtClean="0"/>
              <a:t>Subsets: aggression, light regime, hygiene, feeding strategy, stocking/marketing strategy, genetics</a:t>
            </a:r>
          </a:p>
          <a:p>
            <a:r>
              <a:rPr lang="en-GB" dirty="0" smtClean="0"/>
              <a:t>Step 2: multivariate regression with selected variables from step 1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592208" y="6361357"/>
            <a:ext cx="362608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32FCD059-3D50-4D18-A248-090741767D6B}" type="slidenum">
              <a:rPr lang="en-GB" sz="1400" smtClean="0">
                <a:latin typeface="Verdana" pitchFamily="34" charset="0"/>
              </a:rPr>
              <a:t>7</a:t>
            </a:fld>
            <a:endParaRPr lang="en-GB" sz="140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6973"/>
          </a:xfrm>
        </p:spPr>
        <p:txBody>
          <a:bodyPr/>
          <a:lstStyle/>
          <a:p>
            <a:r>
              <a:rPr lang="en-GB" smtClean="0"/>
              <a:t>Results: Boar taint</a:t>
            </a:r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700032"/>
              </p:ext>
            </p:extLst>
          </p:nvPr>
        </p:nvGraphicFramePr>
        <p:xfrm>
          <a:off x="621109" y="1150885"/>
          <a:ext cx="8152402" cy="4751794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777470"/>
                <a:gridCol w="2004254"/>
                <a:gridCol w="1080932"/>
                <a:gridCol w="1289746"/>
              </a:tblGrid>
              <a:tr h="719794"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effectLst/>
                        </a:rPr>
                        <a:t>Variable</a:t>
                      </a:r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Standardized Coefficients</a:t>
                      </a:r>
                      <a:endParaRPr lang="en-GB" sz="1800" b="1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T-value</a:t>
                      </a:r>
                      <a:endParaRPr lang="en-GB" sz="1800" b="1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P-value</a:t>
                      </a:r>
                      <a:endParaRPr lang="en-GB" sz="1800" b="1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Constant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0.000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-26.817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0.000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Aggressive behaviour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0.169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1.800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0.076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Dry feed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0.160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1.692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0.095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Stocking weight piglets &gt;26 kg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-0.175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-1.891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0.062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Percentage of Z line sows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0.216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2.293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0.024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Percentage of </a:t>
                      </a:r>
                      <a:r>
                        <a:rPr lang="en-GB" sz="1800" baseline="0" dirty="0" smtClean="0">
                          <a:effectLst/>
                        </a:rPr>
                        <a:t> ‘Talent’ end boar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0.298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3.189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0.002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76000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Percentage of </a:t>
                      </a:r>
                      <a:r>
                        <a:rPr lang="en-GB" sz="1800" dirty="0" err="1" smtClean="0">
                          <a:effectLst/>
                        </a:rPr>
                        <a:t>Pietrain</a:t>
                      </a:r>
                      <a:r>
                        <a:rPr lang="en-GB" sz="1800" dirty="0" smtClean="0">
                          <a:effectLst/>
                        </a:rPr>
                        <a:t> end boar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0.315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3.407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0.001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92208" y="6361357"/>
            <a:ext cx="362608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32FCD059-3D50-4D18-A248-090741767D6B}" type="slidenum">
              <a:rPr lang="en-GB" sz="1400" smtClean="0">
                <a:latin typeface="Verdana" pitchFamily="34" charset="0"/>
              </a:rPr>
              <a:t>8</a:t>
            </a:fld>
            <a:endParaRPr lang="en-GB" sz="140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2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smtClean="0"/>
              <a:t>Results: Agressive behaviour</a:t>
            </a:r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264877"/>
              </p:ext>
            </p:extLst>
          </p:nvPr>
        </p:nvGraphicFramePr>
        <p:xfrm>
          <a:off x="621109" y="1306281"/>
          <a:ext cx="7881624" cy="3486554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3367567"/>
                <a:gridCol w="1913360"/>
                <a:gridCol w="1353789"/>
                <a:gridCol w="1246908"/>
              </a:tblGrid>
              <a:tr h="664409">
                <a:tc>
                  <a:txBody>
                    <a:bodyPr/>
                    <a:lstStyle/>
                    <a:p>
                      <a:pPr marL="38100" marR="381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Variable</a:t>
                      </a:r>
                      <a:endParaRPr lang="en-GB" sz="1800" b="1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Standardized </a:t>
                      </a:r>
                      <a:r>
                        <a:rPr lang="en-GB" sz="1800" b="1" dirty="0" smtClean="0">
                          <a:effectLst/>
                        </a:rPr>
                        <a:t>Coefficients</a:t>
                      </a:r>
                      <a:endParaRPr lang="en-GB" sz="1800" b="1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t-value</a:t>
                      </a:r>
                      <a:endParaRPr lang="en-GB" sz="1800" b="1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</a:rPr>
                        <a:t>P-value</a:t>
                      </a:r>
                      <a:endParaRPr lang="en-GB" sz="1800" b="1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395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Constant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0.000</a:t>
                      </a:r>
                      <a:endParaRPr lang="en-GB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25.057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0.000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5395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&gt;8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hours light per day</a:t>
                      </a:r>
                      <a:endParaRPr lang="en-GB" sz="1800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0.157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1.526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0.131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35960">
                <a:tc>
                  <a:txBody>
                    <a:bodyPr/>
                    <a:lstStyle/>
                    <a:p>
                      <a:pPr marL="38100" marR="38100" indent="-1778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Restrict feeding last period (ad libitum before)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0.152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1.483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0.142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95395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Percentage of Z line sows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0.248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2.415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0.018</a:t>
                      </a:r>
                      <a:endParaRPr lang="en-GB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92208" y="6361357"/>
            <a:ext cx="362608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32FCD059-3D50-4D18-A248-090741767D6B}" type="slidenum">
              <a:rPr lang="en-GB" sz="1400" smtClean="0">
                <a:latin typeface="Verdana" pitchFamily="34" charset="0"/>
              </a:rPr>
              <a:t>9</a:t>
            </a:fld>
            <a:endParaRPr lang="en-GB" sz="140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geningen 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2222</TotalTime>
  <Words>452</Words>
  <Application>Microsoft Office PowerPoint</Application>
  <PresentationFormat>On-screen Show (4:3)</PresentationFormat>
  <Paragraphs>137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Wageningen UR</vt:lpstr>
      <vt:lpstr>Management and farm characteristics associated with boar taint and aggressive behaviour on Dutch pig farms</vt:lpstr>
      <vt:lpstr>Content</vt:lpstr>
      <vt:lpstr>Introduction (I)</vt:lpstr>
      <vt:lpstr>Introduction (II)</vt:lpstr>
      <vt:lpstr>Goal</vt:lpstr>
      <vt:lpstr>Questionnaire</vt:lpstr>
      <vt:lpstr>Analysis</vt:lpstr>
      <vt:lpstr>Results: Boar taint</vt:lpstr>
      <vt:lpstr>Results: Agressive behaviour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Wagenberg, Coen van</cp:lastModifiedBy>
  <cp:revision>305</cp:revision>
  <cp:lastPrinted>2011-11-30T14:16:22Z</cp:lastPrinted>
  <dcterms:created xsi:type="dcterms:W3CDTF">2011-09-29T08:30:03Z</dcterms:created>
  <dcterms:modified xsi:type="dcterms:W3CDTF">2011-12-01T08:44:46Z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