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4" r:id="rId2"/>
    <p:sldId id="363" r:id="rId3"/>
    <p:sldId id="362" r:id="rId4"/>
    <p:sldId id="359" r:id="rId5"/>
    <p:sldId id="367" r:id="rId6"/>
    <p:sldId id="365" r:id="rId7"/>
    <p:sldId id="352" r:id="rId8"/>
    <p:sldId id="353" r:id="rId9"/>
    <p:sldId id="366" r:id="rId10"/>
    <p:sldId id="317" r:id="rId11"/>
    <p:sldId id="322" r:id="rId12"/>
    <p:sldId id="318" r:id="rId13"/>
    <p:sldId id="330" r:id="rId14"/>
    <p:sldId id="325" r:id="rId15"/>
    <p:sldId id="332" r:id="rId16"/>
    <p:sldId id="333" r:id="rId17"/>
    <p:sldId id="339" r:id="rId18"/>
    <p:sldId id="341" r:id="rId19"/>
    <p:sldId id="324" r:id="rId20"/>
    <p:sldId id="342" r:id="rId21"/>
    <p:sldId id="349" r:id="rId22"/>
    <p:sldId id="347" r:id="rId23"/>
    <p:sldId id="368" r:id="rId24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176724"/>
    <a:srgbClr val="969696"/>
    <a:srgbClr val="F26A6A"/>
    <a:srgbClr val="11A311"/>
    <a:srgbClr val="3D7422"/>
    <a:srgbClr val="10086B"/>
    <a:srgbClr val="1E1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0588" autoAdjust="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1.clo.be\home_d68\maluwe\Studiedagen\2011\20110807%20ICOMST\smaakpanel%20figuurk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1.clo.be\home_d68\maluwe\Studiedagen\2011\20110807%20ICOMST\smaakpanel%20figuurk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Evaluation by the cook</a:t>
            </a:r>
            <a:endParaRPr lang="en-US" sz="2400" dirty="0"/>
          </a:p>
        </c:rich>
      </c:tx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BA</c:v>
                </c:pt>
              </c:strCache>
            </c:strRef>
          </c:tx>
          <c:cat>
            <c:strRef>
              <c:f>Blad1!$A$2:$A$9</c:f>
              <c:strCache>
                <c:ptCount val="8"/>
                <c:pt idx="0">
                  <c:v>Colour uncooked</c:v>
                </c:pt>
                <c:pt idx="1">
                  <c:v>Colour cooked</c:v>
                </c:pt>
                <c:pt idx="2">
                  <c:v>Cooking odour</c:v>
                </c:pt>
                <c:pt idx="3">
                  <c:v>Odour</c:v>
                </c:pt>
                <c:pt idx="4">
                  <c:v>Flavour</c:v>
                </c:pt>
                <c:pt idx="5">
                  <c:v>Juiciness</c:v>
                </c:pt>
                <c:pt idx="6">
                  <c:v>Tenderness</c:v>
                </c:pt>
                <c:pt idx="7">
                  <c:v>General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6.3</c:v>
                </c:pt>
                <c:pt idx="1">
                  <c:v>6.7</c:v>
                </c:pt>
                <c:pt idx="2">
                  <c:v>6.3</c:v>
                </c:pt>
                <c:pt idx="3">
                  <c:v>6.4</c:v>
                </c:pt>
                <c:pt idx="4">
                  <c:v>6.6</c:v>
                </c:pt>
                <c:pt idx="5">
                  <c:v>6.1</c:v>
                </c:pt>
                <c:pt idx="6">
                  <c:v>6.1</c:v>
                </c:pt>
                <c:pt idx="7">
                  <c:v>6.4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IMP</c:v>
                </c:pt>
              </c:strCache>
            </c:strRef>
          </c:tx>
          <c:cat>
            <c:strRef>
              <c:f>Blad1!$A$2:$A$9</c:f>
              <c:strCache>
                <c:ptCount val="8"/>
                <c:pt idx="0">
                  <c:v>Colour uncooked</c:v>
                </c:pt>
                <c:pt idx="1">
                  <c:v>Colour cooked</c:v>
                </c:pt>
                <c:pt idx="2">
                  <c:v>Cooking odour</c:v>
                </c:pt>
                <c:pt idx="3">
                  <c:v>Odour</c:v>
                </c:pt>
                <c:pt idx="4">
                  <c:v>Flavour</c:v>
                </c:pt>
                <c:pt idx="5">
                  <c:v>Juiciness</c:v>
                </c:pt>
                <c:pt idx="6">
                  <c:v>Tenderness</c:v>
                </c:pt>
                <c:pt idx="7">
                  <c:v>General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6.3</c:v>
                </c:pt>
                <c:pt idx="1">
                  <c:v>6.7</c:v>
                </c:pt>
                <c:pt idx="2">
                  <c:v>6.3</c:v>
                </c:pt>
                <c:pt idx="3">
                  <c:v>6.5</c:v>
                </c:pt>
                <c:pt idx="4">
                  <c:v>6.6</c:v>
                </c:pt>
                <c:pt idx="5">
                  <c:v>6</c:v>
                </c:pt>
                <c:pt idx="6">
                  <c:v>5.9</c:v>
                </c:pt>
                <c:pt idx="7">
                  <c:v>6.3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</c:v>
                </c:pt>
              </c:strCache>
            </c:strRef>
          </c:tx>
          <c:cat>
            <c:strRef>
              <c:f>Blad1!$A$2:$A$9</c:f>
              <c:strCache>
                <c:ptCount val="8"/>
                <c:pt idx="0">
                  <c:v>Colour uncooked</c:v>
                </c:pt>
                <c:pt idx="1">
                  <c:v>Colour cooked</c:v>
                </c:pt>
                <c:pt idx="2">
                  <c:v>Cooking odour</c:v>
                </c:pt>
                <c:pt idx="3">
                  <c:v>Odour</c:v>
                </c:pt>
                <c:pt idx="4">
                  <c:v>Flavour</c:v>
                </c:pt>
                <c:pt idx="5">
                  <c:v>Juiciness</c:v>
                </c:pt>
                <c:pt idx="6">
                  <c:v>Tenderness</c:v>
                </c:pt>
                <c:pt idx="7">
                  <c:v>General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6.3</c:v>
                </c:pt>
                <c:pt idx="1">
                  <c:v>6.8</c:v>
                </c:pt>
                <c:pt idx="2">
                  <c:v>6.4</c:v>
                </c:pt>
                <c:pt idx="3">
                  <c:v>6.5</c:v>
                </c:pt>
                <c:pt idx="4">
                  <c:v>6.6</c:v>
                </c:pt>
                <c:pt idx="5">
                  <c:v>5.9</c:v>
                </c:pt>
                <c:pt idx="6">
                  <c:v>5.7</c:v>
                </c:pt>
                <c:pt idx="7">
                  <c:v>6.2</c:v>
                </c:pt>
              </c:numCache>
            </c:numRef>
          </c:val>
        </c:ser>
        <c:axId val="48113152"/>
        <c:axId val="48144384"/>
      </c:barChart>
      <c:catAx>
        <c:axId val="4811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48144384"/>
        <c:crosses val="autoZero"/>
        <c:auto val="1"/>
        <c:lblAlgn val="ctr"/>
        <c:lblOffset val="100"/>
      </c:catAx>
      <c:valAx>
        <c:axId val="48144384"/>
        <c:scaling>
          <c:orientation val="minMax"/>
          <c:max val="9.0000000000000018"/>
          <c:min val="1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Score</a:t>
                </a:r>
              </a:p>
            </c:rich>
          </c:tx>
          <c:layout>
            <c:manualLayout>
              <c:xMode val="edge"/>
              <c:yMode val="edge"/>
              <c:x val="0"/>
              <c:y val="0.4127269805560018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nl-BE"/>
          </a:p>
        </c:txPr>
        <c:crossAx val="48113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693501227136377"/>
          <c:y val="0.15419501133786895"/>
          <c:w val="0.18702836339006082"/>
          <c:h val="5.4672451657828844E-2"/>
        </c:manualLayout>
      </c:layout>
      <c:txPr>
        <a:bodyPr/>
        <a:lstStyle/>
        <a:p>
          <a:pPr>
            <a:defRPr sz="1600"/>
          </a:pPr>
          <a:endParaRPr lang="nl-BE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Evaluation by</a:t>
            </a:r>
            <a:r>
              <a:rPr lang="en-US" sz="2400" baseline="0" dirty="0"/>
              <a:t> the taster</a:t>
            </a:r>
            <a:endParaRPr lang="en-US" sz="2400" dirty="0"/>
          </a:p>
        </c:rich>
      </c:tx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Blad1!$B$11</c:f>
              <c:strCache>
                <c:ptCount val="1"/>
                <c:pt idx="0">
                  <c:v>BA</c:v>
                </c:pt>
              </c:strCache>
            </c:strRef>
          </c:tx>
          <c:cat>
            <c:strRef>
              <c:f>Blad1!$A$12:$A$17</c:f>
              <c:strCache>
                <c:ptCount val="6"/>
                <c:pt idx="0">
                  <c:v>Colour cooked</c:v>
                </c:pt>
                <c:pt idx="1">
                  <c:v>Odour</c:v>
                </c:pt>
                <c:pt idx="2">
                  <c:v>Flavour</c:v>
                </c:pt>
                <c:pt idx="3">
                  <c:v>Juiciness</c:v>
                </c:pt>
                <c:pt idx="4">
                  <c:v>Tenderness</c:v>
                </c:pt>
                <c:pt idx="5">
                  <c:v>General</c:v>
                </c:pt>
              </c:strCache>
            </c:strRef>
          </c:cat>
          <c:val>
            <c:numRef>
              <c:f>Blad1!$B$12:$B$17</c:f>
              <c:numCache>
                <c:formatCode>General</c:formatCode>
                <c:ptCount val="6"/>
                <c:pt idx="0">
                  <c:v>6.5</c:v>
                </c:pt>
                <c:pt idx="1">
                  <c:v>6.4</c:v>
                </c:pt>
                <c:pt idx="2">
                  <c:v>6.6</c:v>
                </c:pt>
                <c:pt idx="3">
                  <c:v>6.1</c:v>
                </c:pt>
                <c:pt idx="4">
                  <c:v>5.9</c:v>
                </c:pt>
                <c:pt idx="5">
                  <c:v>6.4</c:v>
                </c:pt>
              </c:numCache>
            </c:numRef>
          </c:val>
        </c:ser>
        <c:ser>
          <c:idx val="1"/>
          <c:order val="1"/>
          <c:tx>
            <c:strRef>
              <c:f>Blad1!$C$11</c:f>
              <c:strCache>
                <c:ptCount val="1"/>
                <c:pt idx="0">
                  <c:v>IMP</c:v>
                </c:pt>
              </c:strCache>
            </c:strRef>
          </c:tx>
          <c:cat>
            <c:strRef>
              <c:f>Blad1!$A$12:$A$17</c:f>
              <c:strCache>
                <c:ptCount val="6"/>
                <c:pt idx="0">
                  <c:v>Colour cooked</c:v>
                </c:pt>
                <c:pt idx="1">
                  <c:v>Odour</c:v>
                </c:pt>
                <c:pt idx="2">
                  <c:v>Flavour</c:v>
                </c:pt>
                <c:pt idx="3">
                  <c:v>Juiciness</c:v>
                </c:pt>
                <c:pt idx="4">
                  <c:v>Tenderness</c:v>
                </c:pt>
                <c:pt idx="5">
                  <c:v>General</c:v>
                </c:pt>
              </c:strCache>
            </c:strRef>
          </c:cat>
          <c:val>
            <c:numRef>
              <c:f>Blad1!$C$12:$C$17</c:f>
              <c:numCache>
                <c:formatCode>General</c:formatCode>
                <c:ptCount val="6"/>
                <c:pt idx="0">
                  <c:v>6.4</c:v>
                </c:pt>
                <c:pt idx="1">
                  <c:v>6.3</c:v>
                </c:pt>
                <c:pt idx="2">
                  <c:v>6.5</c:v>
                </c:pt>
                <c:pt idx="3">
                  <c:v>5.8</c:v>
                </c:pt>
                <c:pt idx="4">
                  <c:v>5.8</c:v>
                </c:pt>
                <c:pt idx="5">
                  <c:v>6.2</c:v>
                </c:pt>
              </c:numCache>
            </c:numRef>
          </c:val>
        </c:ser>
        <c:ser>
          <c:idx val="2"/>
          <c:order val="2"/>
          <c:tx>
            <c:strRef>
              <c:f>Blad1!$D$11</c:f>
              <c:strCache>
                <c:ptCount val="1"/>
                <c:pt idx="0">
                  <c:v>BO</c:v>
                </c:pt>
              </c:strCache>
            </c:strRef>
          </c:tx>
          <c:cat>
            <c:strRef>
              <c:f>Blad1!$A$12:$A$17</c:f>
              <c:strCache>
                <c:ptCount val="6"/>
                <c:pt idx="0">
                  <c:v>Colour cooked</c:v>
                </c:pt>
                <c:pt idx="1">
                  <c:v>Odour</c:v>
                </c:pt>
                <c:pt idx="2">
                  <c:v>Flavour</c:v>
                </c:pt>
                <c:pt idx="3">
                  <c:v>Juiciness</c:v>
                </c:pt>
                <c:pt idx="4">
                  <c:v>Tenderness</c:v>
                </c:pt>
                <c:pt idx="5">
                  <c:v>General</c:v>
                </c:pt>
              </c:strCache>
            </c:strRef>
          </c:cat>
          <c:val>
            <c:numRef>
              <c:f>Blad1!$D$12:$D$17</c:f>
              <c:numCache>
                <c:formatCode>General</c:formatCode>
                <c:ptCount val="6"/>
                <c:pt idx="0">
                  <c:v>6.4</c:v>
                </c:pt>
                <c:pt idx="1">
                  <c:v>6.3</c:v>
                </c:pt>
                <c:pt idx="2">
                  <c:v>6.4</c:v>
                </c:pt>
                <c:pt idx="3">
                  <c:v>5.7</c:v>
                </c:pt>
                <c:pt idx="4">
                  <c:v>5.6</c:v>
                </c:pt>
                <c:pt idx="5">
                  <c:v>6.1</c:v>
                </c:pt>
              </c:numCache>
            </c:numRef>
          </c:val>
        </c:ser>
        <c:axId val="50707072"/>
        <c:axId val="46793088"/>
      </c:barChart>
      <c:catAx>
        <c:axId val="5070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46793088"/>
        <c:crosses val="autoZero"/>
        <c:auto val="1"/>
        <c:lblAlgn val="ctr"/>
        <c:lblOffset val="100"/>
      </c:catAx>
      <c:valAx>
        <c:axId val="46793088"/>
        <c:scaling>
          <c:orientation val="minMax"/>
          <c:max val="9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Score</a:t>
                </a:r>
              </a:p>
            </c:rich>
          </c:tx>
          <c:layout>
            <c:manualLayout>
              <c:xMode val="edge"/>
              <c:yMode val="edge"/>
              <c:x val="0"/>
              <c:y val="0.4392180791786195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nl-BE"/>
          </a:p>
        </c:txPr>
        <c:crossAx val="5070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200798091399832"/>
          <c:y val="0.16086620262954368"/>
          <c:w val="0.21473626907747762"/>
          <c:h val="5.5940954016478812E-2"/>
        </c:manualLayout>
      </c:layout>
      <c:txPr>
        <a:bodyPr/>
        <a:lstStyle/>
        <a:p>
          <a:pPr>
            <a:defRPr sz="1600"/>
          </a:pPr>
          <a:endParaRPr lang="nl-BE"/>
        </a:p>
      </c:txPr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86F020C-BE9F-47AD-A549-25733C7B3C5F}">
      <dgm:prSet phldrT="[Tekst]" custT="1"/>
      <dgm:spPr>
        <a:solidFill>
          <a:srgbClr val="C00000"/>
        </a:solidFill>
      </dgm:spPr>
      <dgm:t>
        <a:bodyPr/>
        <a:lstStyle/>
        <a:p>
          <a:r>
            <a:rPr lang="nl-BE" sz="1400" b="1" dirty="0" smtClean="0"/>
            <a:t>AIM</a:t>
          </a:r>
        </a:p>
        <a:p>
          <a:r>
            <a:rPr lang="nl-BE" sz="1400" dirty="0" err="1" smtClean="0"/>
            <a:t>Evaluate</a:t>
          </a:r>
          <a:r>
            <a:rPr lang="nl-BE" sz="1400" dirty="0" smtClean="0"/>
            <a:t> </a:t>
          </a:r>
          <a:r>
            <a:rPr lang="nl-BE" sz="1400" dirty="0" err="1" smtClean="0"/>
            <a:t>reliability</a:t>
          </a:r>
          <a:r>
            <a:rPr lang="nl-BE" sz="1400" dirty="0" smtClean="0"/>
            <a:t>, </a:t>
          </a:r>
          <a:r>
            <a:rPr lang="nl-BE" sz="1400" dirty="0" err="1" smtClean="0"/>
            <a:t>feasibility</a:t>
          </a:r>
          <a:r>
            <a:rPr lang="nl-BE" sz="1400" dirty="0" smtClean="0"/>
            <a:t> &amp; </a:t>
          </a:r>
          <a:r>
            <a:rPr lang="nl-BE" sz="1400" dirty="0" err="1" smtClean="0"/>
            <a:t>quality</a:t>
          </a:r>
          <a:endParaRPr lang="nl-BE" sz="1400" dirty="0"/>
        </a:p>
      </dgm:t>
    </dgm:pt>
    <dgm:pt modelId="{18BD354D-EC34-4A15-9096-4428E72B10EB}" type="parTrans" cxnId="{9872FFBB-67C1-4CBB-B4D1-8122AF9D08BE}">
      <dgm:prSet/>
      <dgm:spPr/>
      <dgm:t>
        <a:bodyPr/>
        <a:lstStyle/>
        <a:p>
          <a:endParaRPr lang="nl-BE" sz="700"/>
        </a:p>
      </dgm:t>
    </dgm:pt>
    <dgm:pt modelId="{B25D197A-CD05-4A7B-B68D-2758E8D9B434}" type="sibTrans" cxnId="{9872FFBB-67C1-4CBB-B4D1-8122AF9D08BE}">
      <dgm:prSet/>
      <dgm:spPr/>
      <dgm:t>
        <a:bodyPr/>
        <a:lstStyle/>
        <a:p>
          <a:endParaRPr lang="nl-BE" sz="700"/>
        </a:p>
      </dgm:t>
    </dgm:pt>
    <dgm:pt modelId="{757490A8-7604-475D-A340-A453D1451DFC}">
      <dgm:prSet phldrT="[Tekst]" custT="1"/>
      <dgm:spPr>
        <a:solidFill>
          <a:srgbClr val="0066FF"/>
        </a:solidFill>
      </dgm:spPr>
      <dgm:t>
        <a:bodyPr/>
        <a:lstStyle/>
        <a:p>
          <a:pPr algn="ctr"/>
          <a:r>
            <a:rPr lang="nl-BE" sz="1600" b="1" dirty="0" smtClean="0"/>
            <a:t>ANIMAL</a:t>
          </a:r>
        </a:p>
        <a:p>
          <a:pPr algn="ctr"/>
          <a:r>
            <a:rPr lang="nl-BE" sz="1600" dirty="0" smtClean="0"/>
            <a:t>Performance</a:t>
          </a:r>
        </a:p>
        <a:p>
          <a:pPr algn="ctr"/>
          <a:r>
            <a:rPr lang="nl-BE" sz="1600" dirty="0" smtClean="0"/>
            <a:t>Health</a:t>
          </a:r>
        </a:p>
        <a:p>
          <a:pPr algn="ctr"/>
          <a:r>
            <a:rPr lang="nl-BE" sz="1600" dirty="0" smtClean="0"/>
            <a:t>Welfare</a:t>
          </a:r>
        </a:p>
      </dgm:t>
    </dgm:pt>
    <dgm:pt modelId="{CB9E2863-555F-4AA1-B5C0-8FF7466B69A9}" type="parTrans" cxnId="{99FEA2EE-9C6D-45C9-AD96-223AC5DC2DD6}">
      <dgm:prSet/>
      <dgm:spPr>
        <a:solidFill>
          <a:srgbClr val="0066FF"/>
        </a:solidFill>
      </dgm:spPr>
      <dgm:t>
        <a:bodyPr/>
        <a:lstStyle/>
        <a:p>
          <a:endParaRPr lang="nl-BE" sz="700"/>
        </a:p>
      </dgm:t>
    </dgm:pt>
    <dgm:pt modelId="{0E6015B0-13FD-4F02-B4D1-605B3187ACF0}" type="sibTrans" cxnId="{99FEA2EE-9C6D-45C9-AD96-223AC5DC2DD6}">
      <dgm:prSet/>
      <dgm:spPr/>
      <dgm:t>
        <a:bodyPr/>
        <a:lstStyle/>
        <a:p>
          <a:endParaRPr lang="nl-BE" sz="700"/>
        </a:p>
      </dgm:t>
    </dgm:pt>
    <dgm:pt modelId="{9A0DE36C-C436-4DA9-A991-5175132B0238}">
      <dgm:prSet phldrT="[Tekst]" custT="1"/>
      <dgm:spPr>
        <a:solidFill>
          <a:srgbClr val="0066FF"/>
        </a:solidFill>
      </dgm:spPr>
      <dgm:t>
        <a:bodyPr/>
        <a:lstStyle/>
        <a:p>
          <a:r>
            <a:rPr lang="nl-BE" sz="1600" b="1" dirty="0" smtClean="0"/>
            <a:t>FARMER</a:t>
          </a:r>
        </a:p>
        <a:p>
          <a:r>
            <a:rPr lang="nl-BE" sz="1600" dirty="0" smtClean="0"/>
            <a:t>Attitude</a:t>
          </a:r>
        </a:p>
        <a:p>
          <a:r>
            <a:rPr lang="nl-BE" sz="1600" dirty="0" err="1" smtClean="0"/>
            <a:t>Experience</a:t>
          </a:r>
          <a:endParaRPr lang="nl-BE" sz="1600" dirty="0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 sz="70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 sz="700"/>
        </a:p>
      </dgm:t>
    </dgm:pt>
    <dgm:pt modelId="{EE48A566-1B37-4E27-9BBE-39BF245A8776}">
      <dgm:prSet phldrT="[Tekst]" custT="1"/>
      <dgm:spPr>
        <a:solidFill>
          <a:srgbClr val="0066FF"/>
        </a:solidFill>
      </dgm:spPr>
      <dgm:t>
        <a:bodyPr/>
        <a:lstStyle/>
        <a:p>
          <a:r>
            <a:rPr lang="nl-BE" sz="1600" b="1" dirty="0" smtClean="0"/>
            <a:t>QUALITY</a:t>
          </a:r>
        </a:p>
        <a:p>
          <a:r>
            <a:rPr lang="nl-BE" sz="1600" dirty="0" err="1" smtClean="0"/>
            <a:t>Boar</a:t>
          </a:r>
          <a:r>
            <a:rPr lang="nl-BE" sz="1600" dirty="0" smtClean="0"/>
            <a:t> </a:t>
          </a:r>
          <a:r>
            <a:rPr lang="nl-BE" sz="1600" dirty="0" err="1" smtClean="0"/>
            <a:t>taint</a:t>
          </a:r>
          <a:endParaRPr lang="nl-BE" sz="1600" dirty="0" smtClean="0"/>
        </a:p>
        <a:p>
          <a:r>
            <a:rPr lang="nl-BE" sz="1600" dirty="0" err="1" smtClean="0"/>
            <a:t>Meat</a:t>
          </a:r>
          <a:r>
            <a:rPr lang="nl-BE" sz="1600" dirty="0" smtClean="0"/>
            <a:t> </a:t>
          </a:r>
          <a:r>
            <a:rPr lang="nl-BE" sz="1600" dirty="0" err="1" smtClean="0"/>
            <a:t>quality</a:t>
          </a:r>
          <a:endParaRPr lang="nl-BE" sz="1600" dirty="0" smtClean="0"/>
        </a:p>
        <a:p>
          <a:r>
            <a:rPr lang="nl-BE" sz="1600" dirty="0" err="1" smtClean="0"/>
            <a:t>Carcass</a:t>
          </a:r>
          <a:r>
            <a:rPr lang="nl-BE" sz="1600" dirty="0" smtClean="0"/>
            <a:t> </a:t>
          </a:r>
          <a:r>
            <a:rPr lang="nl-BE" sz="1600" dirty="0" err="1" smtClean="0"/>
            <a:t>quality</a:t>
          </a:r>
          <a:endParaRPr lang="nl-BE" sz="1600" dirty="0"/>
        </a:p>
      </dgm:t>
    </dgm:pt>
    <dgm:pt modelId="{D58D70C4-14F4-4F9B-A36E-7105892A8780}" type="parTrans" cxnId="{5A237A36-F702-4575-BA74-4D473CBFC5B1}">
      <dgm:prSet/>
      <dgm:spPr>
        <a:solidFill>
          <a:srgbClr val="0066FF"/>
        </a:solidFill>
      </dgm:spPr>
      <dgm:t>
        <a:bodyPr/>
        <a:lstStyle/>
        <a:p>
          <a:endParaRPr lang="nl-BE" sz="700"/>
        </a:p>
      </dgm:t>
    </dgm:pt>
    <dgm:pt modelId="{4B71E736-51F9-4B17-A366-9E62AB094AFB}" type="sibTrans" cxnId="{5A237A36-F702-4575-BA74-4D473CBFC5B1}">
      <dgm:prSet/>
      <dgm:spPr/>
      <dgm:t>
        <a:bodyPr/>
        <a:lstStyle/>
        <a:p>
          <a:endParaRPr lang="nl-BE" sz="700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351D215-B9AB-4E5D-A7DC-0BFE8444A2A5}" type="pres">
      <dgm:prSet presAssocID="{286F020C-BE9F-47AD-A549-25733C7B3C5F}" presName="centerShape" presStyleLbl="node0" presStyleIdx="0" presStyleCnt="1" custScaleX="123141" custScaleY="49510" custLinFactNeighborX="520" custLinFactNeighborY="4878"/>
      <dgm:spPr/>
      <dgm:t>
        <a:bodyPr/>
        <a:lstStyle/>
        <a:p>
          <a:endParaRPr lang="nl-BE"/>
        </a:p>
      </dgm:t>
    </dgm:pt>
    <dgm:pt modelId="{EA49DF95-D510-4052-AAA1-0923B068F8E1}" type="pres">
      <dgm:prSet presAssocID="{CB9E2863-555F-4AA1-B5C0-8FF7466B69A9}" presName="parTrans" presStyleLbl="bgSibTrans2D1" presStyleIdx="0" presStyleCnt="3" custScaleX="132594"/>
      <dgm:spPr/>
      <dgm:t>
        <a:bodyPr/>
        <a:lstStyle/>
        <a:p>
          <a:endParaRPr lang="nl-BE"/>
        </a:p>
      </dgm:t>
    </dgm:pt>
    <dgm:pt modelId="{14739962-E36D-4EBC-83A1-84975EC9FCA7}" type="pres">
      <dgm:prSet presAssocID="{757490A8-7604-475D-A340-A453D1451DFC}" presName="node" presStyleLbl="node1" presStyleIdx="0" presStyleCnt="3" custScaleX="70953" custScaleY="87775" custRadScaleRad="123304" custRadScaleInc="-6819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361E2AF-035C-4782-8A2A-5887211D809E}" type="pres">
      <dgm:prSet presAssocID="{95CFF1EB-8ECF-41A6-B38C-97EFB24C8F41}" presName="parTrans" presStyleLbl="bgSibTrans2D1" presStyleIdx="1" presStyleCnt="3" custScaleX="127166"/>
      <dgm:spPr/>
      <dgm:t>
        <a:bodyPr/>
        <a:lstStyle/>
        <a:p>
          <a:endParaRPr lang="nl-BE"/>
        </a:p>
      </dgm:t>
    </dgm:pt>
    <dgm:pt modelId="{AAEDFF69-7C02-43E9-AD36-B3785739BE88}" type="pres">
      <dgm:prSet presAssocID="{9A0DE36C-C436-4DA9-A991-5175132B0238}" presName="node" presStyleLbl="node1" presStyleIdx="1" presStyleCnt="3" custScaleX="60976" custScaleY="74682" custRadScaleRad="81269" custRadScaleInc="-2596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EC8016-82C6-47DD-B3BD-62E0225DAEAD}" type="pres">
      <dgm:prSet presAssocID="{D58D70C4-14F4-4F9B-A36E-7105892A8780}" presName="parTrans" presStyleLbl="bgSibTrans2D1" presStyleIdx="2" presStyleCnt="3" custScaleX="106760"/>
      <dgm:spPr/>
      <dgm:t>
        <a:bodyPr/>
        <a:lstStyle/>
        <a:p>
          <a:endParaRPr lang="nl-BE"/>
        </a:p>
      </dgm:t>
    </dgm:pt>
    <dgm:pt modelId="{D7545C73-37A7-4990-83C7-F3A3667528E8}" type="pres">
      <dgm:prSet presAssocID="{EE48A566-1B37-4E27-9BBE-39BF245A8776}" presName="node" presStyleLbl="node1" presStyleIdx="2" presStyleCnt="3" custScaleX="85316" custScaleY="91878" custRadScaleRad="126876" custRadScaleInc="2480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CD4FBC6-8B48-4502-8B0D-21CAFB132EFF}" type="presOf" srcId="{EE48A566-1B37-4E27-9BBE-39BF245A8776}" destId="{D7545C73-37A7-4990-83C7-F3A3667528E8}" srcOrd="0" destOrd="0" presId="urn:microsoft.com/office/officeart/2005/8/layout/radial4"/>
    <dgm:cxn modelId="{23D72CD4-E90D-473A-A0EA-45BC71631E54}" type="presOf" srcId="{286F020C-BE9F-47AD-A549-25733C7B3C5F}" destId="{B351D215-B9AB-4E5D-A7DC-0BFE8444A2A5}" srcOrd="0" destOrd="0" presId="urn:microsoft.com/office/officeart/2005/8/layout/radial4"/>
    <dgm:cxn modelId="{34939F2C-C5A2-4C10-BD35-E787F0EADCC0}" srcId="{286F020C-BE9F-47AD-A549-25733C7B3C5F}" destId="{9A0DE36C-C436-4DA9-A991-5175132B0238}" srcOrd="1" destOrd="0" parTransId="{95CFF1EB-8ECF-41A6-B38C-97EFB24C8F41}" sibTransId="{59923917-26A5-43C3-9A2E-B7541D2A44DB}"/>
    <dgm:cxn modelId="{9872FFBB-67C1-4CBB-B4D1-8122AF9D08BE}" srcId="{9F59A89F-5873-4304-9E47-D09C54E7384C}" destId="{286F020C-BE9F-47AD-A549-25733C7B3C5F}" srcOrd="0" destOrd="0" parTransId="{18BD354D-EC34-4A15-9096-4428E72B10EB}" sibTransId="{B25D197A-CD05-4A7B-B68D-2758E8D9B434}"/>
    <dgm:cxn modelId="{99FEA2EE-9C6D-45C9-AD96-223AC5DC2DD6}" srcId="{286F020C-BE9F-47AD-A549-25733C7B3C5F}" destId="{757490A8-7604-475D-A340-A453D1451DFC}" srcOrd="0" destOrd="0" parTransId="{CB9E2863-555F-4AA1-B5C0-8FF7466B69A9}" sibTransId="{0E6015B0-13FD-4F02-B4D1-605B3187ACF0}"/>
    <dgm:cxn modelId="{4BE8F680-A448-4C82-9D72-7BF34D754E39}" type="presOf" srcId="{9F59A89F-5873-4304-9E47-D09C54E7384C}" destId="{57D0B6C2-4DEE-4C8A-9793-CC39A571075F}" srcOrd="0" destOrd="0" presId="urn:microsoft.com/office/officeart/2005/8/layout/radial4"/>
    <dgm:cxn modelId="{D309658C-0CCE-487C-9385-52F83D6608F6}" type="presOf" srcId="{CB9E2863-555F-4AA1-B5C0-8FF7466B69A9}" destId="{EA49DF95-D510-4052-AAA1-0923B068F8E1}" srcOrd="0" destOrd="0" presId="urn:microsoft.com/office/officeart/2005/8/layout/radial4"/>
    <dgm:cxn modelId="{5FB068F3-8068-42BD-88A8-9030340CA825}" type="presOf" srcId="{757490A8-7604-475D-A340-A453D1451DFC}" destId="{14739962-E36D-4EBC-83A1-84975EC9FCA7}" srcOrd="0" destOrd="0" presId="urn:microsoft.com/office/officeart/2005/8/layout/radial4"/>
    <dgm:cxn modelId="{5A237A36-F702-4575-BA74-4D473CBFC5B1}" srcId="{286F020C-BE9F-47AD-A549-25733C7B3C5F}" destId="{EE48A566-1B37-4E27-9BBE-39BF245A8776}" srcOrd="2" destOrd="0" parTransId="{D58D70C4-14F4-4F9B-A36E-7105892A8780}" sibTransId="{4B71E736-51F9-4B17-A366-9E62AB094AFB}"/>
    <dgm:cxn modelId="{AF9E4259-40BD-4110-A662-B9301A3871E4}" type="presOf" srcId="{9A0DE36C-C436-4DA9-A991-5175132B0238}" destId="{AAEDFF69-7C02-43E9-AD36-B3785739BE88}" srcOrd="0" destOrd="0" presId="urn:microsoft.com/office/officeart/2005/8/layout/radial4"/>
    <dgm:cxn modelId="{C205E676-EDAA-4895-9859-DE6022D65450}" type="presOf" srcId="{D58D70C4-14F4-4F9B-A36E-7105892A8780}" destId="{EFEC8016-82C6-47DD-B3BD-62E0225DAEAD}" srcOrd="0" destOrd="0" presId="urn:microsoft.com/office/officeart/2005/8/layout/radial4"/>
    <dgm:cxn modelId="{6024FDA5-10AA-45F3-9CE7-0DFA85D54A9B}" type="presOf" srcId="{95CFF1EB-8ECF-41A6-B38C-97EFB24C8F41}" destId="{A361E2AF-035C-4782-8A2A-5887211D809E}" srcOrd="0" destOrd="0" presId="urn:microsoft.com/office/officeart/2005/8/layout/radial4"/>
    <dgm:cxn modelId="{14ED0DE3-2A92-4E8F-A6EB-DD98D7BB2413}" type="presParOf" srcId="{57D0B6C2-4DEE-4C8A-9793-CC39A571075F}" destId="{B351D215-B9AB-4E5D-A7DC-0BFE8444A2A5}" srcOrd="0" destOrd="0" presId="urn:microsoft.com/office/officeart/2005/8/layout/radial4"/>
    <dgm:cxn modelId="{CFAE9C1F-31C4-4A19-B3D1-3D97A11F8397}" type="presParOf" srcId="{57D0B6C2-4DEE-4C8A-9793-CC39A571075F}" destId="{EA49DF95-D510-4052-AAA1-0923B068F8E1}" srcOrd="1" destOrd="0" presId="urn:microsoft.com/office/officeart/2005/8/layout/radial4"/>
    <dgm:cxn modelId="{D25AB2FA-F11E-4453-B387-54C11433D00E}" type="presParOf" srcId="{57D0B6C2-4DEE-4C8A-9793-CC39A571075F}" destId="{14739962-E36D-4EBC-83A1-84975EC9FCA7}" srcOrd="2" destOrd="0" presId="urn:microsoft.com/office/officeart/2005/8/layout/radial4"/>
    <dgm:cxn modelId="{48BC9CEF-391C-476C-8609-5907BBB5C938}" type="presParOf" srcId="{57D0B6C2-4DEE-4C8A-9793-CC39A571075F}" destId="{A361E2AF-035C-4782-8A2A-5887211D809E}" srcOrd="3" destOrd="0" presId="urn:microsoft.com/office/officeart/2005/8/layout/radial4"/>
    <dgm:cxn modelId="{C3B53DA5-B2B1-46E4-827F-876AC782A74D}" type="presParOf" srcId="{57D0B6C2-4DEE-4C8A-9793-CC39A571075F}" destId="{AAEDFF69-7C02-43E9-AD36-B3785739BE88}" srcOrd="4" destOrd="0" presId="urn:microsoft.com/office/officeart/2005/8/layout/radial4"/>
    <dgm:cxn modelId="{81DA75DA-6FED-483F-8731-ECC778E44458}" type="presParOf" srcId="{57D0B6C2-4DEE-4C8A-9793-CC39A571075F}" destId="{EFEC8016-82C6-47DD-B3BD-62E0225DAEAD}" srcOrd="5" destOrd="0" presId="urn:microsoft.com/office/officeart/2005/8/layout/radial4"/>
    <dgm:cxn modelId="{08C96D2A-9247-4779-8910-FA51ED891DBE}" type="presParOf" srcId="{57D0B6C2-4DEE-4C8A-9793-CC39A571075F}" destId="{D7545C73-37A7-4990-83C7-F3A3667528E8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M&amp;M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7CCBFF44-6132-4969-9B19-B623A02309BC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837197A4-D32D-4F2D-B748-2765A09397F9}" type="presOf" srcId="{9A0DE36C-C436-4DA9-A991-5175132B0238}" destId="{14CC3E02-54D9-4F7B-A138-D04C357C4AB5}" srcOrd="0" destOrd="0" presId="urn:microsoft.com/office/officeart/2005/8/layout/radial4"/>
    <dgm:cxn modelId="{2B03B942-2453-4FFC-A578-BDFDECD63929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Results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7A3EBCFF-E837-499B-B072-F0232DC15C96}" type="presOf" srcId="{9F59A89F-5873-4304-9E47-D09C54E7384C}" destId="{57D0B6C2-4DEE-4C8A-9793-CC39A571075F}" srcOrd="0" destOrd="0" presId="urn:microsoft.com/office/officeart/2005/8/layout/radial4"/>
    <dgm:cxn modelId="{0800ED61-F3BB-4256-B451-5A4081927BBC}" type="presOf" srcId="{9A0DE36C-C436-4DA9-A991-5175132B0238}" destId="{14CC3E02-54D9-4F7B-A138-D04C357C4AB5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5F34DCF5-4436-4DCE-BD10-9CD217171BE6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Results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33A6A807-BAB3-4B71-A100-A421FACCBBC8}" type="presOf" srcId="{9A0DE36C-C436-4DA9-A991-5175132B0238}" destId="{14CC3E02-54D9-4F7B-A138-D04C357C4AB5}" srcOrd="0" destOrd="0" presId="urn:microsoft.com/office/officeart/2005/8/layout/radial4"/>
    <dgm:cxn modelId="{E7D9A43F-63C5-4075-B5D4-B4DCF4113F57}" type="presOf" srcId="{9F59A89F-5873-4304-9E47-D09C54E7384C}" destId="{57D0B6C2-4DEE-4C8A-9793-CC39A571075F}" srcOrd="0" destOrd="0" presId="urn:microsoft.com/office/officeart/2005/8/layout/radial4"/>
    <dgm:cxn modelId="{391E5E06-AF49-4F2B-AA1B-B924269A6F5B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Results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8B7B186B-5B8D-46A8-AB3A-0F562052015C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39BD09B3-2197-49EB-A6AB-FBCD1A281FA3}" type="presOf" srcId="{9A0DE36C-C436-4DA9-A991-5175132B0238}" destId="{14CC3E02-54D9-4F7B-A138-D04C357C4AB5}" srcOrd="0" destOrd="0" presId="urn:microsoft.com/office/officeart/2005/8/layout/radial4"/>
    <dgm:cxn modelId="{4B46A2C4-B0FE-4C20-AC19-21422266FCCD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Conclusion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36B90FC3-F94D-4152-B44F-7BF1FB5891C0}" type="presOf" srcId="{9A0DE36C-C436-4DA9-A991-5175132B0238}" destId="{14CC3E02-54D9-4F7B-A138-D04C357C4AB5}" srcOrd="0" destOrd="0" presId="urn:microsoft.com/office/officeart/2005/8/layout/radial4"/>
    <dgm:cxn modelId="{026C1DC2-26F2-4B4E-8364-11332ECF6615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0826D66C-0FD1-48BE-8E9B-D9ECE98714B0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1800" b="1" dirty="0" smtClean="0"/>
            <a:t>M&amp;M</a:t>
          </a:r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64E09E43-9D49-4730-9BB2-90AA38AE1BB7}" type="presOf" srcId="{9A0DE36C-C436-4DA9-A991-5175132B0238}" destId="{14CC3E02-54D9-4F7B-A138-D04C357C4AB5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247E09E2-66F8-4E08-8F55-B7B58DCD8B85}" type="presOf" srcId="{9F59A89F-5873-4304-9E47-D09C54E7384C}" destId="{57D0B6C2-4DEE-4C8A-9793-CC39A571075F}" srcOrd="0" destOrd="0" presId="urn:microsoft.com/office/officeart/2005/8/layout/radial4"/>
    <dgm:cxn modelId="{A84A0B4F-6744-46AF-B796-F4030FBB2C21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1800" b="1" dirty="0" smtClean="0"/>
            <a:t>M&amp;M</a:t>
          </a:r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5AFCD972-F880-4D86-8881-630A11ABB68C}" type="presOf" srcId="{9A0DE36C-C436-4DA9-A991-5175132B0238}" destId="{14CC3E02-54D9-4F7B-A138-D04C357C4AB5}" srcOrd="0" destOrd="0" presId="urn:microsoft.com/office/officeart/2005/8/layout/radial4"/>
    <dgm:cxn modelId="{1478A688-02ED-4CC5-884A-F0D49DB48503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0E40964D-2B83-4C4E-B263-0045628133B0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</dgm:ptLst>
  <dgm:cxnLst>
    <dgm:cxn modelId="{7253FFC3-C271-4326-8629-B094C3065C36}" type="presOf" srcId="{9F59A89F-5873-4304-9E47-D09C54E7384C}" destId="{57D0B6C2-4DEE-4C8A-9793-CC39A571075F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1800" b="1" dirty="0" smtClean="0"/>
            <a:t>M&amp;M</a:t>
          </a:r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F0DF362C-2CC4-4106-9E82-005FC548B50B}" type="presOf" srcId="{9A0DE36C-C436-4DA9-A991-5175132B0238}" destId="{14CC3E02-54D9-4F7B-A138-D04C357C4AB5}" srcOrd="0" destOrd="0" presId="urn:microsoft.com/office/officeart/2005/8/layout/radial4"/>
    <dgm:cxn modelId="{65D40AFF-F4C4-4124-9081-1AD7F2FA16A4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65415563-8AB7-4AE8-822A-5CE84EDD48F5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</dgm:ptLst>
  <dgm:cxnLst>
    <dgm:cxn modelId="{9B2EFBE3-B410-47A8-A20E-0931B2F5778E}" type="presOf" srcId="{9F59A89F-5873-4304-9E47-D09C54E7384C}" destId="{57D0B6C2-4DEE-4C8A-9793-CC39A571075F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Farmer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D99028A4-7915-4373-9F81-DCE68B00881A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693699F4-3633-4466-A381-F6D39B8255C5}" type="presOf" srcId="{9A0DE36C-C436-4DA9-A991-5175132B0238}" destId="{14CC3E02-54D9-4F7B-A138-D04C357C4AB5}" srcOrd="0" destOrd="0" presId="urn:microsoft.com/office/officeart/2005/8/layout/radial4"/>
    <dgm:cxn modelId="{19160B09-0F6A-4359-9A4F-B80862A7C60B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Farmer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CBEC4E3F-D48B-496C-A239-2E59233E5082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FF199AEE-9892-4E79-9B2D-692129C2E7D8}" type="presOf" srcId="{9A0DE36C-C436-4DA9-A991-5175132B0238}" destId="{14CC3E02-54D9-4F7B-A138-D04C357C4AB5}" srcOrd="0" destOrd="0" presId="urn:microsoft.com/office/officeart/2005/8/layout/radial4"/>
    <dgm:cxn modelId="{EEDC13BC-8A0A-494B-9BD7-5628941ED45C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Farmer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2820" custLinFactNeighborY="-8072"/>
      <dgm:spPr/>
      <dgm:t>
        <a:bodyPr/>
        <a:lstStyle/>
        <a:p>
          <a:endParaRPr lang="nl-BE"/>
        </a:p>
      </dgm:t>
    </dgm:pt>
  </dgm:ptLst>
  <dgm:cxnLst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846BB5CB-41FB-46E6-819B-C200EB874A4C}" type="presOf" srcId="{9A0DE36C-C436-4DA9-A991-5175132B0238}" destId="{14CC3E02-54D9-4F7B-A138-D04C357C4AB5}" srcOrd="0" destOrd="0" presId="urn:microsoft.com/office/officeart/2005/8/layout/radial4"/>
    <dgm:cxn modelId="{D189ED6C-6420-456E-B42D-76B906FBD663}" type="presOf" srcId="{9F59A89F-5873-4304-9E47-D09C54E7384C}" destId="{57D0B6C2-4DEE-4C8A-9793-CC39A571075F}" srcOrd="0" destOrd="0" presId="urn:microsoft.com/office/officeart/2005/8/layout/radial4"/>
    <dgm:cxn modelId="{DCC74844-BEE1-4C62-8D6C-8E6CFE75B2DC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Farmer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2820" custLinFactNeighborY="-8072"/>
      <dgm:spPr/>
      <dgm:t>
        <a:bodyPr/>
        <a:lstStyle/>
        <a:p>
          <a:endParaRPr lang="nl-BE"/>
        </a:p>
      </dgm:t>
    </dgm:pt>
  </dgm:ptLst>
  <dgm:cxnLst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64778EDA-50F7-4A3A-8D21-5D51C69CB7D6}" type="presOf" srcId="{9F59A89F-5873-4304-9E47-D09C54E7384C}" destId="{57D0B6C2-4DEE-4C8A-9793-CC39A571075F}" srcOrd="0" destOrd="0" presId="urn:microsoft.com/office/officeart/2005/8/layout/radial4"/>
    <dgm:cxn modelId="{B4231D34-8A59-4DF8-8182-BB4E40C77B2B}" type="presOf" srcId="{9A0DE36C-C436-4DA9-A991-5175132B0238}" destId="{14CC3E02-54D9-4F7B-A138-D04C357C4AB5}" srcOrd="0" destOrd="0" presId="urn:microsoft.com/office/officeart/2005/8/layout/radial4"/>
    <dgm:cxn modelId="{14ED6008-DE29-4AA5-BC43-CEC54D3955E9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Consumer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AC898285-A21B-46A6-A93E-3CAA3FDC6AA6}" type="presOf" srcId="{9F59A89F-5873-4304-9E47-D09C54E7384C}" destId="{57D0B6C2-4DEE-4C8A-9793-CC39A571075F}" srcOrd="0" destOrd="0" presId="urn:microsoft.com/office/officeart/2005/8/layout/radial4"/>
    <dgm:cxn modelId="{809651D0-F780-4030-AA2E-18FCB97A36E9}" type="presOf" srcId="{9A0DE36C-C436-4DA9-A991-5175132B0238}" destId="{14CC3E02-54D9-4F7B-A138-D04C357C4AB5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B9CA6CA9-3AD0-4088-AAA2-1330DFA0746B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Consumer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53FFFFBB-CDF9-4681-B907-06E6EE330551}" type="presOf" srcId="{9A0DE36C-C436-4DA9-A991-5175132B0238}" destId="{14CC3E02-54D9-4F7B-A138-D04C357C4AB5}" srcOrd="0" destOrd="0" presId="urn:microsoft.com/office/officeart/2005/8/layout/radial4"/>
    <dgm:cxn modelId="{0F4FEEA4-7B29-495D-9AA7-E63E1AE25018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4EFE1516-EC31-4045-9269-4FECE6706DD2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smtClean="0"/>
            <a:t>M&amp;M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1FCAAC0B-F1A0-43DC-954E-74AA5E2680D3}" type="presOf" srcId="{9A0DE36C-C436-4DA9-A991-5175132B0238}" destId="{14CC3E02-54D9-4F7B-A138-D04C357C4AB5}" srcOrd="0" destOrd="0" presId="urn:microsoft.com/office/officeart/2005/8/layout/radial4"/>
    <dgm:cxn modelId="{D27E81E2-3D09-4AF5-B7F1-8ABB96A48FBB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F01B1E58-8946-4CBC-9AC0-940E221EE421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59A89F-5873-4304-9E47-D09C54E73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A0DE36C-C436-4DA9-A991-5175132B0238}">
      <dgm:prSet phldrT="[Tekst]" custT="1"/>
      <dgm:spPr>
        <a:solidFill>
          <a:srgbClr val="003399"/>
        </a:solidFill>
      </dgm:spPr>
      <dgm:t>
        <a:bodyPr/>
        <a:lstStyle/>
        <a:p>
          <a:r>
            <a:rPr lang="nl-BE" sz="2000" b="1" dirty="0" err="1" smtClean="0"/>
            <a:t>Results</a:t>
          </a:r>
          <a:endParaRPr lang="nl-BE" sz="1800" b="1" dirty="0" smtClean="0"/>
        </a:p>
      </dgm:t>
    </dgm:pt>
    <dgm:pt modelId="{59923917-26A5-43C3-9A2E-B7541D2A44DB}" type="sibTrans" cxnId="{34939F2C-C5A2-4C10-BD35-E787F0EADCC0}">
      <dgm:prSet/>
      <dgm:spPr/>
      <dgm:t>
        <a:bodyPr/>
        <a:lstStyle/>
        <a:p>
          <a:endParaRPr lang="nl-BE"/>
        </a:p>
      </dgm:t>
    </dgm:pt>
    <dgm:pt modelId="{95CFF1EB-8ECF-41A6-B38C-97EFB24C8F41}" type="parTrans" cxnId="{34939F2C-C5A2-4C10-BD35-E787F0EADCC0}">
      <dgm:prSet/>
      <dgm:spPr>
        <a:solidFill>
          <a:srgbClr val="0066FF"/>
        </a:solidFill>
      </dgm:spPr>
      <dgm:t>
        <a:bodyPr/>
        <a:lstStyle/>
        <a:p>
          <a:endParaRPr lang="nl-BE"/>
        </a:p>
      </dgm:t>
    </dgm:pt>
    <dgm:pt modelId="{57D0B6C2-4DEE-4C8A-9793-CC39A571075F}" type="pres">
      <dgm:prSet presAssocID="{9F59A89F-5873-4304-9E47-D09C54E738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4CC3E02-54D9-4F7B-A138-D04C357C4AB5}" type="pres">
      <dgm:prSet presAssocID="{9A0DE36C-C436-4DA9-A991-5175132B0238}" presName="centerShape" presStyleLbl="node0" presStyleIdx="0" presStyleCnt="1" custScaleX="455318" custScaleY="92482" custLinFactNeighborX="-1072" custLinFactNeighborY="-1193"/>
      <dgm:spPr/>
      <dgm:t>
        <a:bodyPr/>
        <a:lstStyle/>
        <a:p>
          <a:endParaRPr lang="nl-BE"/>
        </a:p>
      </dgm:t>
    </dgm:pt>
  </dgm:ptLst>
  <dgm:cxnLst>
    <dgm:cxn modelId="{160D6167-2CC2-4470-A891-4F2390F1F1D4}" type="presOf" srcId="{9F59A89F-5873-4304-9E47-D09C54E7384C}" destId="{57D0B6C2-4DEE-4C8A-9793-CC39A571075F}" srcOrd="0" destOrd="0" presId="urn:microsoft.com/office/officeart/2005/8/layout/radial4"/>
    <dgm:cxn modelId="{34939F2C-C5A2-4C10-BD35-E787F0EADCC0}" srcId="{9F59A89F-5873-4304-9E47-D09C54E7384C}" destId="{9A0DE36C-C436-4DA9-A991-5175132B0238}" srcOrd="0" destOrd="0" parTransId="{95CFF1EB-8ECF-41A6-B38C-97EFB24C8F41}" sibTransId="{59923917-26A5-43C3-9A2E-B7541D2A44DB}"/>
    <dgm:cxn modelId="{34074DB2-991B-44F5-94B1-4596062C4DCB}" type="presOf" srcId="{9A0DE36C-C436-4DA9-A991-5175132B0238}" destId="{14CC3E02-54D9-4F7B-A138-D04C357C4AB5}" srcOrd="0" destOrd="0" presId="urn:microsoft.com/office/officeart/2005/8/layout/radial4"/>
    <dgm:cxn modelId="{12627DDF-0CBC-4A2C-A959-75CE012654AB}" type="presParOf" srcId="{57D0B6C2-4DEE-4C8A-9793-CC39A571075F}" destId="{14CC3E02-54D9-4F7B-A138-D04C357C4AB5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1D215-B9AB-4E5D-A7DC-0BFE8444A2A5}">
      <dsp:nvSpPr>
        <dsp:cNvPr id="0" name=""/>
        <dsp:cNvSpPr/>
      </dsp:nvSpPr>
      <dsp:spPr>
        <a:xfrm>
          <a:off x="3042913" y="3360671"/>
          <a:ext cx="2507257" cy="100806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AIM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err="1" smtClean="0"/>
            <a:t>Evaluate</a:t>
          </a:r>
          <a:r>
            <a:rPr lang="nl-BE" sz="1400" kern="1200" dirty="0" smtClean="0"/>
            <a:t> </a:t>
          </a:r>
          <a:r>
            <a:rPr lang="nl-BE" sz="1400" kern="1200" dirty="0" err="1" smtClean="0"/>
            <a:t>reliability</a:t>
          </a:r>
          <a:r>
            <a:rPr lang="nl-BE" sz="1400" kern="1200" dirty="0" smtClean="0"/>
            <a:t>, </a:t>
          </a:r>
          <a:r>
            <a:rPr lang="nl-BE" sz="1400" kern="1200" dirty="0" err="1" smtClean="0"/>
            <a:t>feasibility</a:t>
          </a:r>
          <a:r>
            <a:rPr lang="nl-BE" sz="1400" kern="1200" dirty="0" smtClean="0"/>
            <a:t> &amp; </a:t>
          </a:r>
          <a:r>
            <a:rPr lang="nl-BE" sz="1400" kern="1200" dirty="0" err="1" smtClean="0"/>
            <a:t>quality</a:t>
          </a:r>
          <a:endParaRPr lang="nl-BE" sz="1400" kern="1200" dirty="0"/>
        </a:p>
      </dsp:txBody>
      <dsp:txXfrm>
        <a:off x="3042913" y="3360671"/>
        <a:ext cx="2507257" cy="1008066"/>
      </dsp:txXfrm>
    </dsp:sp>
    <dsp:sp modelId="{EA49DF95-D510-4052-AAA1-0923B068F8E1}">
      <dsp:nvSpPr>
        <dsp:cNvPr id="0" name=""/>
        <dsp:cNvSpPr/>
      </dsp:nvSpPr>
      <dsp:spPr>
        <a:xfrm rot="10882566">
          <a:off x="677669" y="3518509"/>
          <a:ext cx="2570929" cy="580284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39962-E36D-4EBC-83A1-84975EC9FCA7}">
      <dsp:nvSpPr>
        <dsp:cNvPr id="0" name=""/>
        <dsp:cNvSpPr/>
      </dsp:nvSpPr>
      <dsp:spPr>
        <a:xfrm>
          <a:off x="307723" y="3106243"/>
          <a:ext cx="1372431" cy="1358252"/>
        </a:xfrm>
        <a:prstGeom prst="roundRect">
          <a:avLst>
            <a:gd name="adj" fmla="val 10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/>
            <a:t>ANIMAL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Performance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Health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Welfare</a:t>
          </a:r>
        </a:p>
      </dsp:txBody>
      <dsp:txXfrm>
        <a:off x="307723" y="3106243"/>
        <a:ext cx="1372431" cy="1358252"/>
      </dsp:txXfrm>
    </dsp:sp>
    <dsp:sp modelId="{A361E2AF-035C-4782-8A2A-5887211D809E}">
      <dsp:nvSpPr>
        <dsp:cNvPr id="0" name=""/>
        <dsp:cNvSpPr/>
      </dsp:nvSpPr>
      <dsp:spPr>
        <a:xfrm rot="15326556">
          <a:off x="2764874" y="2097655"/>
          <a:ext cx="2296270" cy="580284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DFF69-7C02-43E9-AD36-B3785739BE88}">
      <dsp:nvSpPr>
        <dsp:cNvPr id="0" name=""/>
        <dsp:cNvSpPr/>
      </dsp:nvSpPr>
      <dsp:spPr>
        <a:xfrm>
          <a:off x="3096350" y="936095"/>
          <a:ext cx="1179447" cy="1155648"/>
        </a:xfrm>
        <a:prstGeom prst="roundRect">
          <a:avLst>
            <a:gd name="adj" fmla="val 10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/>
            <a:t>FARMER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Attitude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Experience</a:t>
          </a:r>
          <a:endParaRPr lang="nl-BE" sz="1600" kern="1200" dirty="0"/>
        </a:p>
      </dsp:txBody>
      <dsp:txXfrm>
        <a:off x="3096350" y="936095"/>
        <a:ext cx="1179447" cy="1155648"/>
      </dsp:txXfrm>
    </dsp:sp>
    <dsp:sp modelId="{EFEC8016-82C6-47DD-B3BD-62E0225DAEAD}">
      <dsp:nvSpPr>
        <dsp:cNvPr id="0" name=""/>
        <dsp:cNvSpPr/>
      </dsp:nvSpPr>
      <dsp:spPr>
        <a:xfrm rot="20140311">
          <a:off x="5069063" y="2644573"/>
          <a:ext cx="2568965" cy="580284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45C73-37A7-4990-83C7-F3A3667528E8}">
      <dsp:nvSpPr>
        <dsp:cNvPr id="0" name=""/>
        <dsp:cNvSpPr/>
      </dsp:nvSpPr>
      <dsp:spPr>
        <a:xfrm>
          <a:off x="6624731" y="1728191"/>
          <a:ext cx="1650252" cy="1421743"/>
        </a:xfrm>
        <a:prstGeom prst="roundRect">
          <a:avLst>
            <a:gd name="adj" fmla="val 10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/>
            <a:t>QUALITY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Boar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taint</a:t>
          </a:r>
          <a:endParaRPr lang="nl-B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Meat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quality</a:t>
          </a:r>
          <a:endParaRPr lang="nl-B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Carcass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quality</a:t>
          </a:r>
          <a:endParaRPr lang="nl-BE" sz="1600" kern="1200" dirty="0"/>
        </a:p>
      </dsp:txBody>
      <dsp:txXfrm>
        <a:off x="6624731" y="1728191"/>
        <a:ext cx="1650252" cy="142174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14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Farmer</a:t>
          </a:r>
          <a:endParaRPr lang="nl-BE" sz="1800" b="1" kern="1200" dirty="0" smtClean="0"/>
        </a:p>
      </dsp:txBody>
      <dsp:txXfrm>
        <a:off x="14" y="0"/>
        <a:ext cx="3278141" cy="665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14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Farmer</a:t>
          </a:r>
          <a:endParaRPr lang="nl-BE" sz="1800" b="1" kern="1200" dirty="0" smtClean="0"/>
        </a:p>
      </dsp:txBody>
      <dsp:txXfrm>
        <a:off x="14" y="0"/>
        <a:ext cx="3278141" cy="665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0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Farmer</a:t>
          </a:r>
          <a:endParaRPr lang="nl-BE" sz="1800" b="1" kern="1200" dirty="0" smtClean="0"/>
        </a:p>
      </dsp:txBody>
      <dsp:txXfrm>
        <a:off x="0" y="0"/>
        <a:ext cx="3278141" cy="665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0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Farmer</a:t>
          </a:r>
          <a:endParaRPr lang="nl-BE" sz="1800" b="1" kern="1200" dirty="0" smtClean="0"/>
        </a:p>
      </dsp:txBody>
      <dsp:txXfrm>
        <a:off x="0" y="0"/>
        <a:ext cx="3278141" cy="665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14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Consumer</a:t>
          </a:r>
          <a:endParaRPr lang="nl-BE" sz="1800" b="1" kern="1200" dirty="0" smtClean="0"/>
        </a:p>
      </dsp:txBody>
      <dsp:txXfrm>
        <a:off x="14" y="0"/>
        <a:ext cx="3278141" cy="665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14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Consumer</a:t>
          </a:r>
          <a:endParaRPr lang="nl-BE" sz="1800" b="1" kern="1200" dirty="0" smtClean="0"/>
        </a:p>
      </dsp:txBody>
      <dsp:txXfrm>
        <a:off x="14" y="0"/>
        <a:ext cx="3278141" cy="665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C3E02-54D9-4F7B-A138-D04C357C4AB5}">
      <dsp:nvSpPr>
        <dsp:cNvPr id="0" name=""/>
        <dsp:cNvSpPr/>
      </dsp:nvSpPr>
      <dsp:spPr>
        <a:xfrm>
          <a:off x="14" y="0"/>
          <a:ext cx="3278141" cy="665840"/>
        </a:xfrm>
        <a:prstGeom prst="ellipse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M&amp;M</a:t>
          </a:r>
          <a:endParaRPr lang="nl-BE" sz="1800" b="1" kern="1200" dirty="0" smtClean="0"/>
        </a:p>
      </dsp:txBody>
      <dsp:txXfrm>
        <a:off x="14" y="0"/>
        <a:ext cx="3278141" cy="665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C7AC4C-DF5C-41B9-8007-80A57C49DF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5175"/>
            <a:ext cx="4903788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9800"/>
            <a:ext cx="4953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3400"/>
            <a:ext cx="2895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EC4A2-3C11-4351-9EF7-DBE93ACD41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 smtClean="0"/>
              <a:t>voorblad</a:t>
            </a: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C0379-1897-463C-8E31-D3A4BB9DF057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70FC4-4269-4EE3-A5EB-FA76ADD4391C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D0DA4-6DE9-4E1E-B70D-0E68296DB7B3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EE3DE-2DAF-4C4E-BB40-BE4B9DD228A9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890F7-BC4D-4091-8BD1-C31A98C5C29D}" type="slidenum">
              <a:rPr lang="nl-NL" smtClean="0"/>
              <a:pPr/>
              <a:t>14</a:t>
            </a:fld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BE798-ED6E-426E-AE4F-BD6CAA7883F3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2EBE6-3458-498F-A5A8-833FDECB6C11}" type="slidenum">
              <a:rPr lang="nl-NL" smtClean="0"/>
              <a:pPr/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EAF81-5B54-453F-ADF4-95C7D4F9B8D3}" type="slidenum">
              <a:rPr lang="nl-NL" smtClean="0"/>
              <a:pPr/>
              <a:t>17</a:t>
            </a:fld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FE8AF-C394-48B2-B562-2DA2CC03B254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A31A-37D7-47E2-B2BF-D933F92504D8}" type="slidenum">
              <a:rPr lang="nl-NL" smtClean="0"/>
              <a:pPr/>
              <a:t>19</a:t>
            </a:fld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A7BCF-1A7A-4C1E-B3C9-F481904F34F8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134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FDB5C-E600-46D4-83AE-936FD9FEBBAE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A7BCF-1A7A-4C1E-B3C9-F481904F34F8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 smtClean="0"/>
              <a:t>voorblad</a:t>
            </a: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BF106-C317-4A09-85D8-F7A337884475}" type="slidenum">
              <a:rPr lang="nl-NL" smtClean="0"/>
              <a:pPr/>
              <a:t>22</a:t>
            </a:fld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 smtClean="0"/>
              <a:t>voorblad</a:t>
            </a: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BF106-C317-4A09-85D8-F7A337884475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134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FDB5C-E600-46D4-83AE-936FD9FEBBAE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0738C-A15A-423C-87AA-5E8D683F8C01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1228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6D851-948C-4C0D-93A8-13E91ECE39B0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134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FDB5C-E600-46D4-83AE-936FD9FEBBAE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 err="1" smtClean="0"/>
              <a:t>Farmsnummers</a:t>
            </a:r>
            <a:r>
              <a:rPr lang="nl-BE" baseline="0" dirty="0" smtClean="0"/>
              <a:t> kloppen niet</a:t>
            </a:r>
            <a:endParaRPr lang="nl-BE" dirty="0" smtClean="0"/>
          </a:p>
        </p:txBody>
      </p:sp>
      <p:sp>
        <p:nvSpPr>
          <p:cNvPr id="134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FDB5C-E600-46D4-83AE-936FD9FEBBAE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dirty="0" smtClean="0"/>
              <a:t>voorblad</a:t>
            </a: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BF106-C317-4A09-85D8-F7A337884475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4016E-0B14-4C4E-BCC9-BFED68CA51C1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AB05-FE92-48A4-9C61-AD976C249C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xfrm>
            <a:off x="1357313" y="63103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1604-4AE7-45B6-A800-7121CB4C004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392238"/>
            <a:ext cx="9144000" cy="36512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0" y="857232"/>
            <a:ext cx="9144000" cy="571504"/>
          </a:xfrm>
        </p:spPr>
        <p:txBody>
          <a:bodyPr anchor="b"/>
          <a:lstStyle>
            <a:lvl1pPr marL="0" indent="0" algn="ctr">
              <a:buNone/>
              <a:defRPr sz="3200" b="0" cap="sm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D7422"/>
          </a:solidFill>
        </p:spPr>
        <p:txBody>
          <a:bodyPr/>
          <a:lstStyle>
            <a:lvl1pPr algn="ctr"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9D96-C0E4-4B3E-9734-086E8998DF8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92238"/>
            <a:ext cx="9144000" cy="36512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8429684" cy="207170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57158" y="3571876"/>
            <a:ext cx="8501122" cy="228601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D7422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0" y="857232"/>
            <a:ext cx="9144000" cy="571504"/>
          </a:xfrm>
        </p:spPr>
        <p:txBody>
          <a:bodyPr anchor="b"/>
          <a:lstStyle>
            <a:lvl1pPr marL="0" indent="0" algn="ctr">
              <a:buNone/>
              <a:defRPr sz="3200" b="0" cap="sm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4DC9-4608-4C8D-9B13-78E04B6CB8D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285875"/>
            <a:ext cx="9144000" cy="36513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D7422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6EFA-11FA-49DE-9700-5B848C47E12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LVO final bis (10cm) bewerk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315075"/>
            <a:ext cx="1179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leeuw-G+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3" y="6357938"/>
            <a:ext cx="6365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D7422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BF42-715B-4421-8DD7-BF40B8E03B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DCAC-8FB6-4B80-994C-CDA6E9A7B19B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pic>
        <p:nvPicPr>
          <p:cNvPr id="4100" name="Picture 10" descr="ILVO final bis (10cm) bewerk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315075"/>
            <a:ext cx="1179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9063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594E31-7A55-4E38-BDE8-B1F0E73AE5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4102" name="Picture 10" descr="leeuw-G+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99463" y="6357938"/>
            <a:ext cx="6365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7" r:id="rId2"/>
    <p:sldLayoutId id="2147484499" r:id="rId3"/>
    <p:sldLayoutId id="2147484500" r:id="rId4"/>
    <p:sldLayoutId id="2147484501" r:id="rId5"/>
    <p:sldLayoutId id="2147484502" r:id="rId6"/>
    <p:sldLayoutId id="2147484503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558924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0" y="134076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farm comparison of different alternatives for surgical castration without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anaesthesia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rabicParenR"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Carcass quality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boar taint prevalence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evaluation on 20 commercial farms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2) Comparison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meat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quality and eating quality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5229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11A311"/>
                </a:solidFill>
                <a:latin typeface="Arial" charset="0"/>
              </a:rPr>
              <a:t>Boars heading for 2018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450912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Aluwé M., Millet S., Langendries K.C.M, Bekaert K.M</a:t>
            </a:r>
            <a:r>
              <a:rPr lang="nl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., </a:t>
            </a:r>
            <a:r>
              <a:rPr lang="nl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De Brabander D.L</a:t>
            </a:r>
            <a:r>
              <a:rPr lang="nl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., Tuyttens F.A.M</a:t>
            </a:r>
            <a:endParaRPr lang="nl-BE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nl-BE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nl-BE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Contact</a:t>
            </a:r>
            <a:r>
              <a:rPr lang="nl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: Marijke.Aluwe@ilvo.vlaanderen.be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47" name="Picture 7" descr="FotoU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0" y="573325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i="1" dirty="0" smtClean="0">
                <a:latin typeface="Arial" pitchFamily="34" charset="0"/>
                <a:cs typeface="Arial" pitchFamily="34" charset="0"/>
              </a:rPr>
              <a:t>This study was funded by </a:t>
            </a:r>
          </a:p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The Agriculture and Fisheries Agency (Flemish government),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Boerenbond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Belporc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Flemish Centre for Agricultural and Fisheries Marketing (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VLAM)</a:t>
            </a:r>
            <a:endParaRPr lang="nl-B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11A311"/>
          </a:solidFill>
        </p:spPr>
        <p:txBody>
          <a:bodyPr/>
          <a:lstStyle/>
          <a:p>
            <a:pPr eaLnBrk="1" hangingPunct="1">
              <a:defRPr/>
            </a:pPr>
            <a:r>
              <a:rPr lang="nl-BE" cap="small" dirty="0" err="1" smtClean="0"/>
              <a:t>Aim</a:t>
            </a:r>
            <a:endParaRPr lang="nl-BE" cap="small" dirty="0"/>
          </a:p>
        </p:txBody>
      </p:sp>
      <p:sp>
        <p:nvSpPr>
          <p:cNvPr id="12291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9C3804-94A8-4E62-A5B1-9478C33843B0}" type="slidenum">
              <a:rPr lang="nl-NL" smtClean="0">
                <a:latin typeface="Arial" charset="0"/>
                <a:cs typeface="Arial" charset="0"/>
              </a:rPr>
              <a:pPr/>
              <a:t>10</a:t>
            </a:fld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12292" name="Afbeelding 7" descr="ge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84313"/>
            <a:ext cx="6350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250825" y="4451350"/>
            <a:ext cx="84248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algn="ctr" defTabSz="3998913">
              <a:buClr>
                <a:schemeClr val="accent6">
                  <a:lumMod val="75000"/>
                </a:schemeClr>
              </a:buClr>
              <a:defRPr/>
            </a:pPr>
            <a:endParaRPr lang="en-GB" sz="4800" dirty="0">
              <a:latin typeface="Arial" charset="0"/>
              <a:cs typeface="Arial" charset="0"/>
            </a:endParaRPr>
          </a:p>
          <a:p>
            <a:pPr marL="6223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4800" dirty="0">
                <a:latin typeface="Arial" charset="0"/>
                <a:cs typeface="Arial" charset="0"/>
              </a:rPr>
              <a:t>Is boar taint the only issue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11A311"/>
          </a:solidFill>
        </p:spPr>
        <p:txBody>
          <a:bodyPr/>
          <a:lstStyle/>
          <a:p>
            <a:pPr eaLnBrk="1" hangingPunct="1">
              <a:defRPr/>
            </a:pPr>
            <a:r>
              <a:rPr lang="nl-BE" cap="small" dirty="0" err="1" smtClean="0"/>
              <a:t>Aim</a:t>
            </a:r>
            <a:endParaRPr lang="nl-BE" cap="small" dirty="0"/>
          </a:p>
        </p:txBody>
      </p:sp>
      <p:sp>
        <p:nvSpPr>
          <p:cNvPr id="13315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095759-18FD-4157-BD7E-311BDD0DB5EB}" type="slidenum">
              <a:rPr lang="nl-NL" smtClean="0">
                <a:latin typeface="Arial" charset="0"/>
                <a:cs typeface="Arial" charset="0"/>
              </a:rPr>
              <a:pPr/>
              <a:t>11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1844675"/>
            <a:ext cx="8964488" cy="4451534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pPr marL="1879600" defTabSz="3998913">
              <a:defRPr/>
            </a:pPr>
            <a:r>
              <a:rPr lang="en-GB" sz="2800" dirty="0">
                <a:latin typeface="Arial" charset="0"/>
                <a:cs typeface="Arial" charset="0"/>
              </a:rPr>
              <a:t>Extensive evaluation of</a:t>
            </a: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>
                <a:latin typeface="Arial" charset="0"/>
                <a:cs typeface="Arial" charset="0"/>
              </a:rPr>
              <a:t>Carcass quality</a:t>
            </a:r>
            <a:endParaRPr lang="en-GB" dirty="0">
              <a:latin typeface="Arial" charset="0"/>
              <a:cs typeface="Arial" charset="0"/>
            </a:endParaRP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Boar taint</a:t>
            </a: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Meat quality measurements</a:t>
            </a:r>
            <a:endParaRPr lang="en-GB" sz="2800" dirty="0">
              <a:latin typeface="Arial" charset="0"/>
              <a:cs typeface="Arial" charset="0"/>
            </a:endParaRP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Eating </a:t>
            </a:r>
            <a:r>
              <a:rPr lang="en-GB" sz="2800" dirty="0">
                <a:latin typeface="Arial" charset="0"/>
                <a:cs typeface="Arial" charset="0"/>
              </a:rPr>
              <a:t>quality</a:t>
            </a: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n-GB" sz="1000" dirty="0">
              <a:latin typeface="Arial" charset="0"/>
              <a:cs typeface="Arial" charset="0"/>
            </a:endParaRPr>
          </a:p>
          <a:p>
            <a:pPr marL="1879600" defTabSz="3998913">
              <a:defRPr/>
            </a:pPr>
            <a:r>
              <a:rPr lang="en-GB" sz="2800" dirty="0">
                <a:latin typeface="Arial" charset="0"/>
                <a:cs typeface="Arial" charset="0"/>
              </a:rPr>
              <a:t>of </a:t>
            </a: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Barrows</a:t>
            </a:r>
            <a:endParaRPr lang="en-GB" sz="2800" dirty="0">
              <a:latin typeface="Arial" charset="0"/>
              <a:cs typeface="Arial" charset="0"/>
            </a:endParaRP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Vaccinated </a:t>
            </a:r>
            <a:r>
              <a:rPr lang="en-GB" sz="2800" dirty="0">
                <a:latin typeface="Arial" charset="0"/>
                <a:cs typeface="Arial" charset="0"/>
              </a:rPr>
              <a:t>against </a:t>
            </a:r>
            <a:r>
              <a:rPr lang="en-GB" sz="2800" dirty="0" err="1" smtClean="0">
                <a:latin typeface="Arial" charset="0"/>
                <a:cs typeface="Arial" charset="0"/>
              </a:rPr>
              <a:t>GnRH</a:t>
            </a:r>
            <a:endParaRPr lang="en-GB" sz="2800" dirty="0">
              <a:latin typeface="Arial" charset="0"/>
              <a:cs typeface="Arial" charset="0"/>
            </a:endParaRPr>
          </a:p>
          <a:p>
            <a:pPr marL="2514600" indent="-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Entire male pigs</a:t>
            </a:r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5" name="PIJL-RECHTS 4"/>
          <p:cNvSpPr/>
          <p:nvPr/>
        </p:nvSpPr>
        <p:spPr>
          <a:xfrm rot="5400000">
            <a:off x="4103688" y="1160463"/>
            <a:ext cx="792162" cy="5762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0BE460-D9CA-4A54-ACC1-EB1FE9C602D4}" type="slidenum">
              <a:rPr lang="nl-NL" smtClean="0">
                <a:latin typeface="Arial" charset="0"/>
                <a:cs typeface="Arial" charset="0"/>
              </a:rPr>
              <a:pPr/>
              <a:t>12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23850" y="980728"/>
            <a:ext cx="8820150" cy="5559529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r>
              <a:rPr lang="nl-BE" i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Animals</a:t>
            </a:r>
            <a:r>
              <a:rPr lang="nl-BE" i="1" dirty="0">
                <a:solidFill>
                  <a:srgbClr val="FF6600"/>
                </a:solidFill>
                <a:latin typeface="Arial" charset="0"/>
                <a:cs typeface="Arial" charset="0"/>
              </a:rPr>
              <a:t> (</a:t>
            </a:r>
            <a:r>
              <a:rPr lang="nl-BE" sz="1800" i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Hybrid</a:t>
            </a:r>
            <a:r>
              <a:rPr lang="nl-BE" sz="1800" i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nl-BE" sz="1800" i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sow</a:t>
            </a:r>
            <a:r>
              <a:rPr lang="nl-BE" sz="1800" i="1" dirty="0">
                <a:solidFill>
                  <a:srgbClr val="FF6600"/>
                </a:solidFill>
                <a:latin typeface="Arial" charset="0"/>
                <a:cs typeface="Arial" charset="0"/>
              </a:rPr>
              <a:t> x </a:t>
            </a:r>
            <a:r>
              <a:rPr lang="nl-BE" sz="1800" i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Pietrain</a:t>
            </a:r>
            <a:r>
              <a:rPr lang="nl-BE" sz="1800" i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nl-BE" sz="1800" i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boar</a:t>
            </a:r>
            <a:r>
              <a:rPr lang="nl-BE" sz="1800" i="1" dirty="0">
                <a:solidFill>
                  <a:srgbClr val="FF6600"/>
                </a:solidFill>
                <a:latin typeface="Arial" charset="0"/>
                <a:cs typeface="Arial" charset="0"/>
              </a:rPr>
              <a:t>)</a:t>
            </a:r>
          </a:p>
          <a:p>
            <a:endParaRPr lang="nl-BE" sz="1800" dirty="0">
              <a:latin typeface="Arial" charset="0"/>
              <a:cs typeface="Arial" charset="0"/>
            </a:endParaRPr>
          </a:p>
          <a:p>
            <a:pPr>
              <a:buClr>
                <a:srgbClr val="E46C0A"/>
              </a:buClr>
              <a:buFont typeface="Wingdings" pitchFamily="2" charset="2"/>
              <a:buChar char="ü"/>
            </a:pPr>
            <a:r>
              <a:rPr lang="en-GB" sz="1800" b="1" dirty="0">
                <a:latin typeface="Arial" charset="0"/>
                <a:cs typeface="Arial" charset="0"/>
              </a:rPr>
              <a:t>108 barrows (BA)</a:t>
            </a:r>
            <a:endParaRPr lang="en-GB" sz="1800" dirty="0">
              <a:latin typeface="Arial" charset="0"/>
              <a:cs typeface="Arial" charset="0"/>
            </a:endParaRP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Castrated at 4 days of age</a:t>
            </a: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Standard diet, ad lib</a:t>
            </a:r>
          </a:p>
          <a:p>
            <a:pPr>
              <a:buClr>
                <a:srgbClr val="E46C0A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>
              <a:buClr>
                <a:srgbClr val="E46C0A"/>
              </a:buClr>
              <a:buFont typeface="Wingdings" pitchFamily="2" charset="2"/>
              <a:buChar char="ü"/>
            </a:pPr>
            <a:r>
              <a:rPr lang="en-GB" sz="1800" b="1" dirty="0">
                <a:latin typeface="Arial" charset="0"/>
                <a:cs typeface="Arial" charset="0"/>
              </a:rPr>
              <a:t>105 </a:t>
            </a:r>
            <a:r>
              <a:rPr lang="en-GB" sz="1800" b="1" dirty="0" smtClean="0">
                <a:latin typeface="Arial" charset="0"/>
                <a:cs typeface="Arial" charset="0"/>
              </a:rPr>
              <a:t>vaccinated </a:t>
            </a:r>
            <a:r>
              <a:rPr lang="en-GB" sz="1800" b="1" dirty="0">
                <a:latin typeface="Arial" charset="0"/>
                <a:cs typeface="Arial" charset="0"/>
              </a:rPr>
              <a:t>against </a:t>
            </a:r>
            <a:r>
              <a:rPr lang="en-GB" sz="1800" b="1" dirty="0" err="1">
                <a:latin typeface="Arial" charset="0"/>
                <a:cs typeface="Arial" charset="0"/>
              </a:rPr>
              <a:t>GnRH</a:t>
            </a:r>
            <a:r>
              <a:rPr lang="en-GB" sz="1800" b="1" dirty="0">
                <a:latin typeface="Arial" charset="0"/>
                <a:cs typeface="Arial" charset="0"/>
              </a:rPr>
              <a:t> </a:t>
            </a:r>
            <a:r>
              <a:rPr lang="en-GB" sz="1800" b="1" dirty="0" smtClean="0">
                <a:latin typeface="Arial" charset="0"/>
                <a:cs typeface="Arial" charset="0"/>
              </a:rPr>
              <a:t>(VACC)</a:t>
            </a:r>
            <a:endParaRPr lang="en-GB" sz="1800" b="1" dirty="0">
              <a:latin typeface="Arial" charset="0"/>
              <a:cs typeface="Arial" charset="0"/>
            </a:endParaRP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 err="1">
                <a:latin typeface="Arial" charset="0"/>
                <a:cs typeface="Arial" charset="0"/>
              </a:rPr>
              <a:t>Improvac</a:t>
            </a:r>
            <a:r>
              <a:rPr lang="en-GB" sz="1800" dirty="0">
                <a:latin typeface="Arial" charset="0"/>
                <a:cs typeface="Arial" charset="0"/>
              </a:rPr>
              <a:t> </a:t>
            </a:r>
            <a:r>
              <a:rPr lang="en-GB" sz="1400" dirty="0">
                <a:latin typeface="Arial" charset="0"/>
                <a:cs typeface="Arial" charset="0"/>
              </a:rPr>
              <a:t>®</a:t>
            </a:r>
            <a:r>
              <a:rPr lang="en-GB" sz="1800" dirty="0">
                <a:latin typeface="Arial" charset="0"/>
                <a:cs typeface="Arial" charset="0"/>
              </a:rPr>
              <a:t>, 2 ml, subcutaneous</a:t>
            </a: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1</a:t>
            </a:r>
            <a:r>
              <a:rPr lang="en-GB" sz="1800" baseline="30000" dirty="0">
                <a:latin typeface="Arial" charset="0"/>
                <a:cs typeface="Arial" charset="0"/>
              </a:rPr>
              <a:t>st</a:t>
            </a:r>
            <a:r>
              <a:rPr lang="en-GB" sz="1800" dirty="0">
                <a:latin typeface="Arial" charset="0"/>
                <a:cs typeface="Arial" charset="0"/>
              </a:rPr>
              <a:t> vaccination: </a:t>
            </a:r>
            <a:r>
              <a:rPr lang="en-GB" sz="1800" dirty="0" smtClean="0">
                <a:latin typeface="Arial" charset="0"/>
                <a:cs typeface="Arial" charset="0"/>
              </a:rPr>
              <a:t>19 weeks</a:t>
            </a:r>
            <a:endParaRPr lang="en-GB" sz="1800" dirty="0">
              <a:latin typeface="Arial" charset="0"/>
              <a:cs typeface="Arial" charset="0"/>
            </a:endParaRP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2</a:t>
            </a:r>
            <a:r>
              <a:rPr lang="en-GB" sz="1800" baseline="30000" dirty="0">
                <a:latin typeface="Arial" charset="0"/>
                <a:cs typeface="Arial" charset="0"/>
              </a:rPr>
              <a:t>nd</a:t>
            </a:r>
            <a:r>
              <a:rPr lang="en-GB" sz="1800" dirty="0">
                <a:latin typeface="Arial" charset="0"/>
                <a:cs typeface="Arial" charset="0"/>
              </a:rPr>
              <a:t> vaccination: </a:t>
            </a:r>
            <a:r>
              <a:rPr lang="en-GB" sz="1800" dirty="0" smtClean="0">
                <a:latin typeface="Arial" charset="0"/>
                <a:cs typeface="Arial" charset="0"/>
              </a:rPr>
              <a:t>4 </a:t>
            </a:r>
            <a:r>
              <a:rPr lang="en-GB" sz="1800" dirty="0">
                <a:latin typeface="Arial" charset="0"/>
                <a:cs typeface="Arial" charset="0"/>
              </a:rPr>
              <a:t>weeks before </a:t>
            </a:r>
            <a:r>
              <a:rPr lang="en-GB" sz="1800" dirty="0" smtClean="0">
                <a:latin typeface="Arial" charset="0"/>
                <a:cs typeface="Arial" charset="0"/>
              </a:rPr>
              <a:t>slaughter</a:t>
            </a:r>
            <a:endParaRPr lang="en-GB" sz="1800" dirty="0">
              <a:latin typeface="Arial" charset="0"/>
              <a:cs typeface="Arial" charset="0"/>
            </a:endParaRPr>
          </a:p>
          <a:p>
            <a:pPr marL="1701800" lvl="1" indent="-355600">
              <a:buClr>
                <a:srgbClr val="E46C0A"/>
              </a:buClr>
              <a:buFont typeface="Arial" charset="0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Standard diet, ad lib</a:t>
            </a:r>
          </a:p>
          <a:p>
            <a:pPr marL="1701800" lvl="1" indent="-355600">
              <a:buClr>
                <a:srgbClr val="E46C0A"/>
              </a:buClr>
              <a:buFont typeface="Wingdings" pitchFamily="2" charset="2"/>
              <a:buChar char="ü"/>
            </a:pPr>
            <a:endParaRPr lang="en-GB" sz="1800" b="1" dirty="0">
              <a:latin typeface="Arial" charset="0"/>
              <a:cs typeface="Arial" charset="0"/>
            </a:endParaRPr>
          </a:p>
          <a:p>
            <a:pPr>
              <a:buClr>
                <a:srgbClr val="E46C0A"/>
              </a:buClr>
              <a:buFont typeface="Wingdings" pitchFamily="2" charset="2"/>
              <a:buChar char="ü"/>
            </a:pPr>
            <a:r>
              <a:rPr lang="en-GB" sz="1800" b="1" dirty="0">
                <a:latin typeface="Arial" charset="0"/>
                <a:cs typeface="Arial" charset="0"/>
              </a:rPr>
              <a:t>105 </a:t>
            </a:r>
            <a:r>
              <a:rPr lang="en-GB" sz="1800" b="1" dirty="0" smtClean="0">
                <a:latin typeface="Arial" charset="0"/>
                <a:cs typeface="Arial" charset="0"/>
              </a:rPr>
              <a:t>entire male pigs (EM)</a:t>
            </a:r>
            <a:endParaRPr lang="en-GB" sz="1800" dirty="0">
              <a:latin typeface="Arial" charset="0"/>
              <a:cs typeface="Arial" charset="0"/>
            </a:endParaRPr>
          </a:p>
          <a:p>
            <a:pPr marL="1701800" lvl="1" indent="-355600" eaLnBrk="0" hangingPunct="0"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nl-BE" sz="1800" u="sng" dirty="0" err="1">
                <a:latin typeface="Arial" charset="0"/>
                <a:cs typeface="Arial" charset="0"/>
              </a:rPr>
              <a:t>Control</a:t>
            </a:r>
            <a:r>
              <a:rPr lang="nl-BE" sz="1800" u="sng" dirty="0">
                <a:latin typeface="Arial" charset="0"/>
                <a:cs typeface="Arial" charset="0"/>
              </a:rPr>
              <a:t> (n=53): Standard </a:t>
            </a:r>
            <a:r>
              <a:rPr lang="nl-BE" sz="1800" u="sng" dirty="0" err="1">
                <a:latin typeface="Arial" charset="0"/>
                <a:cs typeface="Arial" charset="0"/>
              </a:rPr>
              <a:t>diet</a:t>
            </a:r>
            <a:r>
              <a:rPr lang="nl-BE" sz="1800" u="sng" dirty="0">
                <a:latin typeface="Arial" charset="0"/>
                <a:cs typeface="Arial" charset="0"/>
              </a:rPr>
              <a:t>, ad </a:t>
            </a:r>
            <a:r>
              <a:rPr lang="nl-BE" sz="1800" u="sng" dirty="0" err="1">
                <a:latin typeface="Arial" charset="0"/>
                <a:cs typeface="Arial" charset="0"/>
              </a:rPr>
              <a:t>lib</a:t>
            </a:r>
            <a:endParaRPr lang="nl-BE" sz="1800" u="sng" dirty="0">
              <a:latin typeface="Arial" charset="0"/>
              <a:cs typeface="Arial" charset="0"/>
            </a:endParaRPr>
          </a:p>
          <a:p>
            <a:pPr marL="1701800" lvl="1" indent="-355600" eaLnBrk="0" hangingPunct="0"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nl-BE" sz="1800" dirty="0">
                <a:latin typeface="Arial" charset="0"/>
                <a:cs typeface="Arial" charset="0"/>
              </a:rPr>
              <a:t>Test (n=47): + 5% </a:t>
            </a:r>
            <a:r>
              <a:rPr lang="nl-BE" sz="1800" dirty="0" err="1">
                <a:latin typeface="Arial" charset="0"/>
                <a:cs typeface="Arial" charset="0"/>
              </a:rPr>
              <a:t>chicory</a:t>
            </a:r>
            <a:r>
              <a:rPr lang="nl-BE" sz="1800" dirty="0">
                <a:latin typeface="Arial" charset="0"/>
                <a:cs typeface="Arial" charset="0"/>
              </a:rPr>
              <a:t> pulp +</a:t>
            </a:r>
            <a:r>
              <a:rPr lang="en-GB" sz="1800" dirty="0">
                <a:latin typeface="Arial" charset="0"/>
                <a:cs typeface="Arial" charset="0"/>
              </a:rPr>
              <a:t> 5% dried chicory </a:t>
            </a:r>
            <a:r>
              <a:rPr lang="en-GB" sz="1800" dirty="0" smtClean="0">
                <a:latin typeface="Arial" charset="0"/>
                <a:cs typeface="Arial" charset="0"/>
              </a:rPr>
              <a:t>roots</a:t>
            </a:r>
          </a:p>
          <a:p>
            <a:pPr>
              <a:buClr>
                <a:srgbClr val="E46C0A"/>
              </a:buClr>
            </a:pPr>
            <a:r>
              <a:rPr lang="nl-BE" i="1" dirty="0" err="1" smtClean="0">
                <a:solidFill>
                  <a:srgbClr val="FF6600"/>
                </a:solidFill>
                <a:latin typeface="Arial" charset="0"/>
                <a:cs typeface="Arial" charset="0"/>
              </a:rPr>
              <a:t>Slaughter</a:t>
            </a:r>
            <a:endParaRPr lang="en-GB" i="1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>
              <a:buClr>
                <a:srgbClr val="E46C0A"/>
              </a:buClr>
              <a:buFont typeface="Wingdings" pitchFamily="2" charset="2"/>
              <a:buChar char="ü"/>
            </a:pPr>
            <a:endParaRPr lang="nl-BE" sz="900" b="1" dirty="0" smtClean="0">
              <a:latin typeface="Arial" charset="0"/>
              <a:cs typeface="Arial" charset="0"/>
            </a:endParaRPr>
          </a:p>
          <a:p>
            <a:pPr marL="809625" indent="-95250">
              <a:buClr>
                <a:srgbClr val="E46C0A"/>
              </a:buClr>
              <a:buFont typeface="Wingdings" pitchFamily="2" charset="2"/>
              <a:buChar char="ü"/>
            </a:pPr>
            <a:r>
              <a:rPr lang="nl-BE" sz="1800" b="1" dirty="0" smtClean="0">
                <a:latin typeface="Arial" charset="0"/>
                <a:cs typeface="Arial" charset="0"/>
              </a:rPr>
              <a:t>All </a:t>
            </a:r>
            <a:r>
              <a:rPr lang="nl-BE" sz="1800" b="1" dirty="0" err="1" smtClean="0">
                <a:latin typeface="Arial" charset="0"/>
                <a:cs typeface="Arial" charset="0"/>
              </a:rPr>
              <a:t>slaughtered</a:t>
            </a:r>
            <a:r>
              <a:rPr lang="nl-BE" sz="1800" b="1" dirty="0" smtClean="0">
                <a:latin typeface="Arial" charset="0"/>
                <a:cs typeface="Arial" charset="0"/>
              </a:rPr>
              <a:t> at the </a:t>
            </a:r>
            <a:r>
              <a:rPr lang="nl-BE" sz="1800" b="1" dirty="0" err="1" smtClean="0">
                <a:latin typeface="Arial" charset="0"/>
                <a:cs typeface="Arial" charset="0"/>
              </a:rPr>
              <a:t>same</a:t>
            </a:r>
            <a:r>
              <a:rPr lang="nl-BE" sz="1800" b="1" dirty="0" smtClean="0">
                <a:latin typeface="Arial" charset="0"/>
                <a:cs typeface="Arial" charset="0"/>
              </a:rPr>
              <a:t> </a:t>
            </a:r>
            <a:r>
              <a:rPr lang="nl-BE" sz="1800" b="1" dirty="0" err="1" smtClean="0">
                <a:latin typeface="Arial" charset="0"/>
                <a:cs typeface="Arial" charset="0"/>
              </a:rPr>
              <a:t>day</a:t>
            </a:r>
            <a:endParaRPr lang="nl-BE" sz="900" dirty="0">
              <a:latin typeface="Arial" charset="0"/>
              <a:cs typeface="Arial" charset="0"/>
            </a:endParaRPr>
          </a:p>
        </p:txBody>
      </p:sp>
      <p:sp>
        <p:nvSpPr>
          <p:cNvPr id="10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Animals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and management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E25A41-98D5-4E0C-A205-20B513F1AE20}" type="slidenum">
              <a:rPr lang="nl-NL" smtClean="0">
                <a:latin typeface="Arial" charset="0"/>
                <a:cs typeface="Arial" charset="0"/>
              </a:rPr>
              <a:pPr/>
              <a:t>13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84213" y="5445224"/>
            <a:ext cx="7848600" cy="760959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415603" tIns="72000" rIns="415603" bIns="72000">
            <a:spAutoFit/>
          </a:bodyPr>
          <a:lstStyle/>
          <a:p>
            <a:pPr marL="625475" indent="-2667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VACC </a:t>
            </a:r>
            <a:r>
              <a:rPr lang="nl-B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better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meat thickness compared to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EM, </a:t>
            </a:r>
          </a:p>
          <a:p>
            <a:pPr marL="625475" indent="-2667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nl-B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while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meat% =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755576" y="1916832"/>
          <a:ext cx="7952418" cy="3168354"/>
        </p:xfrm>
        <a:graphic>
          <a:graphicData uri="http://schemas.openxmlformats.org/drawingml/2006/table">
            <a:tbl>
              <a:tblPr/>
              <a:tblGrid>
                <a:gridCol w="2616835"/>
                <a:gridCol w="1134463"/>
                <a:gridCol w="1163246"/>
                <a:gridCol w="1161720"/>
                <a:gridCol w="873197"/>
                <a:gridCol w="1002957"/>
              </a:tblGrid>
              <a:tr h="63675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BA</a:t>
                      </a:r>
                      <a:endParaRPr lang="nl-B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VACC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EM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s.e</a:t>
                      </a:r>
                      <a:r>
                        <a:rPr lang="en-GB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</a:t>
                      </a:r>
                      <a:endParaRPr lang="nl-BE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P-value</a:t>
                      </a:r>
                      <a:endParaRPr lang="nl-BE" sz="20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1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n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90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98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52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631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Carcass</a:t>
                      </a:r>
                      <a:r>
                        <a:rPr lang="en-GB" sz="1800" baseline="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 w</a:t>
                      </a: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eight </a:t>
                      </a:r>
                      <a:r>
                        <a:rPr lang="en-GB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(kg</a:t>
                      </a: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93.6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92.9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90.1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0.59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0.074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31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Lean meat (%)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57.7</a:t>
                      </a:r>
                      <a:r>
                        <a:rPr lang="en-GB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60.6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60.3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0.19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31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Muscle thickness </a:t>
                      </a:r>
                      <a:r>
                        <a:rPr lang="en-GB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(mm</a:t>
                      </a: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62.4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62.5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60.4</a:t>
                      </a:r>
                      <a:r>
                        <a:rPr lang="en-GB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0.31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0.021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319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Fat thickness (mm)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17.7</a:t>
                      </a:r>
                      <a:r>
                        <a:rPr lang="en-GB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14.2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13.6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0.21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Carcass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hoek 11"/>
          <p:cNvSpPr/>
          <p:nvPr/>
        </p:nvSpPr>
        <p:spPr>
          <a:xfrm>
            <a:off x="683568" y="112474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800" dirty="0" err="1" smtClean="0">
                <a:latin typeface="Arial" charset="0"/>
                <a:cs typeface="Arial" charset="0"/>
              </a:rPr>
              <a:t>Measured</a:t>
            </a:r>
            <a:r>
              <a:rPr lang="nl-BE" sz="1800" dirty="0" smtClean="0">
                <a:latin typeface="Arial" charset="0"/>
                <a:cs typeface="Arial" charset="0"/>
              </a:rPr>
              <a:t> at the </a:t>
            </a:r>
            <a:r>
              <a:rPr lang="nl-BE" sz="1800" dirty="0" err="1" smtClean="0">
                <a:latin typeface="Arial" charset="0"/>
                <a:cs typeface="Arial" charset="0"/>
              </a:rPr>
              <a:t>slaughterline</a:t>
            </a:r>
            <a:r>
              <a:rPr lang="nl-BE" sz="1800" dirty="0" smtClean="0">
                <a:latin typeface="Arial" charset="0"/>
                <a:cs typeface="Arial" charset="0"/>
              </a:rPr>
              <a:t> PG200</a:t>
            </a:r>
            <a:endParaRPr lang="nl-BE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16AF20-BC72-49D2-8BA7-8AAC7CE47CAB}" type="slidenum">
              <a:rPr lang="nl-NL" smtClean="0">
                <a:latin typeface="Arial" charset="0"/>
                <a:cs typeface="Arial" charset="0"/>
              </a:rPr>
              <a:pPr/>
              <a:t>14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23850" y="1149350"/>
            <a:ext cx="8712200" cy="3805203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415603" tIns="207801" rIns="415603" bIns="207801">
            <a:spAutoFit/>
          </a:bodyPr>
          <a:lstStyle/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Boar </a:t>
            </a:r>
            <a:r>
              <a:rPr lang="en-GB" sz="2200" dirty="0">
                <a:latin typeface="Arial" charset="0"/>
                <a:cs typeface="Arial" charset="0"/>
              </a:rPr>
              <a:t>taint 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defRPr/>
            </a:pPr>
            <a:r>
              <a:rPr lang="en-GB" sz="2200" dirty="0">
                <a:latin typeface="Arial" charset="0"/>
                <a:cs typeface="Arial" charset="0"/>
              </a:rPr>
              <a:t>Hot iron method (scale 0=neutral to 4=strong)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defRPr/>
            </a:pPr>
            <a:r>
              <a:rPr lang="en-GB" sz="2200" dirty="0">
                <a:latin typeface="Arial" charset="0"/>
                <a:cs typeface="Arial" charset="0"/>
              </a:rPr>
              <a:t>Analysis of </a:t>
            </a:r>
            <a:r>
              <a:rPr lang="en-GB" sz="2200" dirty="0" err="1">
                <a:latin typeface="Arial" charset="0"/>
                <a:cs typeface="Arial" charset="0"/>
              </a:rPr>
              <a:t>indole</a:t>
            </a:r>
            <a:r>
              <a:rPr lang="en-GB" sz="2200" dirty="0">
                <a:latin typeface="Arial" charset="0"/>
                <a:cs typeface="Arial" charset="0"/>
              </a:rPr>
              <a:t>, </a:t>
            </a:r>
            <a:r>
              <a:rPr lang="en-GB" sz="2200" dirty="0" err="1">
                <a:latin typeface="Arial" charset="0"/>
                <a:cs typeface="Arial" charset="0"/>
              </a:rPr>
              <a:t>skatole</a:t>
            </a:r>
            <a:r>
              <a:rPr lang="en-GB" sz="2200" dirty="0">
                <a:latin typeface="Arial" charset="0"/>
                <a:cs typeface="Arial" charset="0"/>
              </a:rPr>
              <a:t> and </a:t>
            </a:r>
            <a:r>
              <a:rPr lang="en-GB" sz="2200" dirty="0" err="1">
                <a:latin typeface="Arial" charset="0"/>
                <a:cs typeface="Arial" charset="0"/>
              </a:rPr>
              <a:t>androstenone</a:t>
            </a:r>
            <a:endParaRPr lang="en-GB" sz="2200" dirty="0">
              <a:latin typeface="Arial" charset="0"/>
              <a:cs typeface="Arial" charset="0"/>
            </a:endParaRP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200" dirty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Ultimate pH</a:t>
            </a:r>
            <a:endParaRPr lang="en-GB" sz="2200" dirty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rial" charset="0"/>
                <a:cs typeface="Arial" charset="0"/>
              </a:rPr>
              <a:t>Colour determinants L*,a*,b* -&gt; </a:t>
            </a:r>
            <a:r>
              <a:rPr lang="en-GB" sz="2200" dirty="0" err="1">
                <a:latin typeface="Arial" charset="0"/>
                <a:cs typeface="Arial" charset="0"/>
              </a:rPr>
              <a:t>Hunterlab</a:t>
            </a:r>
            <a:r>
              <a:rPr lang="en-GB" sz="2200" dirty="0">
                <a:latin typeface="Arial" charset="0"/>
                <a:cs typeface="Arial" charset="0"/>
              </a:rPr>
              <a:t> </a:t>
            </a:r>
            <a:r>
              <a:rPr lang="en-GB" sz="2200" dirty="0" err="1">
                <a:latin typeface="Arial" charset="0"/>
                <a:cs typeface="Arial" charset="0"/>
              </a:rPr>
              <a:t>miniscan</a:t>
            </a:r>
            <a:endParaRPr lang="en-GB" sz="2200" dirty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rial" charset="0"/>
                <a:cs typeface="Arial" charset="0"/>
              </a:rPr>
              <a:t>Drip loss (24h)</a:t>
            </a: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200" dirty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rial" charset="0"/>
                <a:cs typeface="Arial" charset="0"/>
              </a:rPr>
              <a:t>Shear force</a:t>
            </a: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Arial" charset="0"/>
                <a:cs typeface="Arial" charset="0"/>
              </a:rPr>
              <a:t>Cooking loss</a:t>
            </a:r>
          </a:p>
        </p:txBody>
      </p:sp>
      <p:sp>
        <p:nvSpPr>
          <p:cNvPr id="6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Meat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2B9F15-D8C5-43D5-B5D8-49D749FC9FBF}" type="slidenum">
              <a:rPr lang="nl-NL" smtClean="0">
                <a:latin typeface="Arial" charset="0"/>
                <a:cs typeface="Arial" charset="0"/>
              </a:rPr>
              <a:pPr/>
              <a:t>15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55650" y="5567363"/>
            <a:ext cx="7632700" cy="454025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415603" tIns="72000" rIns="415603" bIns="72000">
            <a:spAutoFit/>
          </a:bodyPr>
          <a:lstStyle/>
          <a:p>
            <a:pPr marL="625475" indent="-2667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More boar taint in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EM </a:t>
            </a:r>
            <a:r>
              <a:rPr lang="nl-B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compared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to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VACC and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BA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611560" y="1268760"/>
          <a:ext cx="7632849" cy="1435649"/>
        </p:xfrm>
        <a:graphic>
          <a:graphicData uri="http://schemas.openxmlformats.org/drawingml/2006/table">
            <a:tbl>
              <a:tblPr/>
              <a:tblGrid>
                <a:gridCol w="2297266"/>
                <a:gridCol w="1134463"/>
                <a:gridCol w="1163246"/>
                <a:gridCol w="1161720"/>
                <a:gridCol w="873197"/>
                <a:gridCol w="1002957"/>
              </a:tblGrid>
              <a:tr h="554241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BA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VACC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EM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s.e</a:t>
                      </a:r>
                      <a:r>
                        <a:rPr lang="en-GB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</a:t>
                      </a:r>
                      <a:endParaRPr lang="nl-BE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P-value</a:t>
                      </a:r>
                      <a:endParaRPr lang="nl-BE" sz="20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4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n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25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46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53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0704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Hot iron score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0.2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0.5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1.2</a:t>
                      </a:r>
                      <a:r>
                        <a:rPr lang="en-GB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11560" y="2852936"/>
            <a:ext cx="1655762" cy="13239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0: </a:t>
            </a:r>
            <a:r>
              <a:rPr lang="nl-BE" sz="1600" dirty="0" err="1">
                <a:latin typeface="Arial" pitchFamily="34" charset="0"/>
                <a:cs typeface="Arial" pitchFamily="34" charset="0"/>
              </a:rPr>
              <a:t>good</a:t>
            </a:r>
            <a:endParaRPr lang="nl-BE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1: </a:t>
            </a:r>
            <a:r>
              <a:rPr lang="nl-BE" sz="16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600" dirty="0" err="1" smtClean="0">
                <a:latin typeface="Arial" pitchFamily="34" charset="0"/>
                <a:cs typeface="Arial" pitchFamily="34" charset="0"/>
              </a:rPr>
              <a:t>light</a:t>
            </a:r>
            <a:endParaRPr lang="nl-BE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2: </a:t>
            </a:r>
            <a:r>
              <a:rPr lang="nl-BE" sz="1600" dirty="0" err="1">
                <a:latin typeface="Arial" pitchFamily="34" charset="0"/>
                <a:cs typeface="Arial" pitchFamily="34" charset="0"/>
              </a:rPr>
              <a:t>light</a:t>
            </a:r>
            <a:endParaRPr lang="nl-BE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3: </a:t>
            </a:r>
            <a:r>
              <a:rPr lang="nl-BE" sz="1600" dirty="0" err="1">
                <a:latin typeface="Arial" pitchFamily="34" charset="0"/>
                <a:cs typeface="Arial" pitchFamily="34" charset="0"/>
              </a:rPr>
              <a:t>strong</a:t>
            </a:r>
            <a:endParaRPr lang="nl-BE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4: </a:t>
            </a:r>
            <a:r>
              <a:rPr lang="nl-BE" sz="1600" dirty="0" err="1">
                <a:latin typeface="Arial" pitchFamily="34" charset="0"/>
                <a:cs typeface="Arial" pitchFamily="34" charset="0"/>
              </a:rPr>
              <a:t>very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1600" dirty="0" err="1">
                <a:latin typeface="Arial" pitchFamily="34" charset="0"/>
                <a:cs typeface="Arial" pitchFamily="34" charset="0"/>
              </a:rPr>
              <a:t>strong</a:t>
            </a:r>
            <a:endParaRPr lang="nl-BE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5580112" y="2708920"/>
            <a:ext cx="0" cy="504056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419872" y="3212976"/>
            <a:ext cx="3024336" cy="64633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800" dirty="0" smtClean="0">
                <a:latin typeface="Arial" pitchFamily="34" charset="0"/>
                <a:cs typeface="Arial" pitchFamily="34" charset="0"/>
              </a:rPr>
              <a:t>14%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boar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taint</a:t>
            </a: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800" dirty="0" smtClean="0">
                <a:latin typeface="Arial" pitchFamily="34" charset="0"/>
                <a:cs typeface="Arial" pitchFamily="34" charset="0"/>
              </a:rPr>
              <a:t>26 %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light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boar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taint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699792" y="4005064"/>
            <a:ext cx="3779912" cy="92333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Indole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: 8%&gt;100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ppb</a:t>
            </a: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Skatole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:1%&gt;250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ppb</a:t>
            </a: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Androstenone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: 26%&gt;1000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ppb</a:t>
            </a:r>
            <a:endParaRPr lang="nl-B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Boar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taint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588224" y="3284984"/>
            <a:ext cx="2376264" cy="1435323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pPr marL="266700" indent="-263525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1800" b="1" dirty="0" smtClean="0">
                <a:latin typeface="Arial" charset="0"/>
                <a:cs typeface="Arial" charset="0"/>
              </a:rPr>
              <a:t>Correlation</a:t>
            </a:r>
            <a:endParaRPr lang="en-GB" sz="1800" b="1" dirty="0">
              <a:latin typeface="Arial" charset="0"/>
              <a:cs typeface="Arial" charset="0"/>
            </a:endParaRPr>
          </a:p>
          <a:p>
            <a:pPr marL="542925" indent="-177800" algn="ctr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542925" algn="l"/>
              </a:tabLst>
              <a:defRPr/>
            </a:pPr>
            <a:r>
              <a:rPr lang="en-GB" sz="1600" dirty="0">
                <a:latin typeface="Arial" charset="0"/>
                <a:cs typeface="Arial" charset="0"/>
              </a:rPr>
              <a:t>IND: 0.50</a:t>
            </a:r>
          </a:p>
          <a:p>
            <a:pPr marL="542925" indent="-177800" algn="ctr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542925" algn="l"/>
              </a:tabLst>
              <a:defRPr/>
            </a:pPr>
            <a:r>
              <a:rPr lang="en-GB" sz="1600" dirty="0">
                <a:latin typeface="Arial" charset="0"/>
                <a:cs typeface="Arial" charset="0"/>
              </a:rPr>
              <a:t>SKA: 0.15</a:t>
            </a:r>
          </a:p>
          <a:p>
            <a:pPr marL="542925" indent="-177800" algn="ctr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542925" algn="l"/>
              </a:tabLst>
              <a:defRPr/>
            </a:pPr>
            <a:r>
              <a:rPr lang="en-GB" sz="1600" dirty="0">
                <a:latin typeface="Arial" charset="0"/>
                <a:cs typeface="Arial" charset="0"/>
              </a:rPr>
              <a:t>AND: 0.57</a:t>
            </a:r>
            <a:endParaRPr lang="en-GB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6785D9-7A5C-4D7A-97AF-1DAD65783A43}" type="slidenum">
              <a:rPr lang="nl-NL" smtClean="0">
                <a:latin typeface="Arial" charset="0"/>
                <a:cs typeface="Arial" charset="0"/>
              </a:rPr>
              <a:pPr/>
              <a:t>16</a:t>
            </a:fld>
            <a:endParaRPr lang="nl-NL" smtClean="0">
              <a:latin typeface="Arial" charset="0"/>
              <a:cs typeface="Arial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467545" y="1340768"/>
          <a:ext cx="8103928" cy="2997686"/>
        </p:xfrm>
        <a:graphic>
          <a:graphicData uri="http://schemas.openxmlformats.org/drawingml/2006/table">
            <a:tbl>
              <a:tblPr/>
              <a:tblGrid>
                <a:gridCol w="3152365"/>
                <a:gridCol w="1172973"/>
                <a:gridCol w="992780"/>
                <a:gridCol w="1026351"/>
                <a:gridCol w="738356"/>
                <a:gridCol w="1021103"/>
              </a:tblGrid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44145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BA</a:t>
                      </a:r>
                      <a:endParaRPr lang="nl-BE" sz="180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VACC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EM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s.e</a:t>
                      </a:r>
                      <a:r>
                        <a:rPr lang="en-GB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</a:t>
                      </a:r>
                      <a:endParaRPr lang="nl-BE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20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P-value</a:t>
                      </a:r>
                      <a:endParaRPr lang="nl-BE" sz="20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44145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97</a:t>
                      </a:r>
                      <a:endParaRPr lang="nl-BE" sz="18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100</a:t>
                      </a:r>
                      <a:endParaRPr lang="nl-BE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54</a:t>
                      </a:r>
                      <a:endParaRPr lang="nl-BE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err="1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pH</a:t>
                      </a:r>
                      <a:r>
                        <a:rPr lang="en-GB" sz="1800" baseline="-25000" dirty="0" err="1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ultimate</a:t>
                      </a:r>
                      <a:endParaRPr lang="nl-BE" sz="1800" baseline="-25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5.6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5.6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5.4</a:t>
                      </a:r>
                      <a:r>
                        <a:rPr lang="en-GB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0.01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66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nl-BE" sz="6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L</a:t>
                      </a: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* (0=black, 100=white)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57.3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56.3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57.2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0.21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0.066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a</a:t>
                      </a: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* (-100=green, +100=</a:t>
                      </a:r>
                      <a:r>
                        <a:rPr lang="en-GB" sz="1800" i="1" baseline="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red</a:t>
                      </a: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8.5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8.9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8.8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xy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0.020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</a:t>
                      </a: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* ( -100=blue, +100=yellow)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16.4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xy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16.4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16.8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0.05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0.020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vaal 10"/>
          <p:cNvSpPr/>
          <p:nvPr/>
        </p:nvSpPr>
        <p:spPr>
          <a:xfrm>
            <a:off x="4787949" y="3501355"/>
            <a:ext cx="792163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</p:txBody>
      </p:sp>
      <p:sp>
        <p:nvSpPr>
          <p:cNvPr id="12" name="Ovaal 11"/>
          <p:cNvSpPr/>
          <p:nvPr/>
        </p:nvSpPr>
        <p:spPr>
          <a:xfrm>
            <a:off x="5724054" y="3933775"/>
            <a:ext cx="936625" cy="3603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5576" y="5085184"/>
            <a:ext cx="7632700" cy="760412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415603" tIns="72000" rIns="415603" bIns="72000">
            <a:spAutoFit/>
          </a:bodyPr>
          <a:lstStyle/>
          <a:p>
            <a:pPr marL="625475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Significant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effects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but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differences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are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small</a:t>
            </a: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625475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Conflicting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results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in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literature</a:t>
            </a: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Meat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pH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&amp; colour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ABC426-6F2B-4BCD-A2B4-5467C7BADA06}" type="slidenum">
              <a:rPr lang="nl-NL" smtClean="0">
                <a:latin typeface="Arial" charset="0"/>
                <a:cs typeface="Arial" charset="0"/>
              </a:rPr>
              <a:pPr/>
              <a:t>17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95536" y="4653136"/>
            <a:ext cx="8496175" cy="1068736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360000" tIns="72000" rIns="360000" bIns="72000">
            <a:spAutoFit/>
          </a:bodyPr>
          <a:lstStyle/>
          <a:p>
            <a:pPr marL="2667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Water holding capacity is lower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for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EM and VACC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compared to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BA</a:t>
            </a: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667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Highest cooking loss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for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VACC</a:t>
            </a: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667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No effect on shear force / tenderness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755576" y="1556792"/>
          <a:ext cx="7552105" cy="2310130"/>
        </p:xfrm>
        <a:graphic>
          <a:graphicData uri="http://schemas.openxmlformats.org/drawingml/2006/table">
            <a:tbl>
              <a:tblPr/>
              <a:tblGrid>
                <a:gridCol w="2448198"/>
                <a:gridCol w="1152202"/>
                <a:gridCol w="1215401"/>
                <a:gridCol w="1008112"/>
                <a:gridCol w="725235"/>
                <a:gridCol w="1002957"/>
              </a:tblGrid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441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BA</a:t>
                      </a:r>
                      <a:endParaRPr lang="nl-B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VACC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EM</a:t>
                      </a:r>
                      <a:endParaRPr lang="nl-BE" sz="11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s.e</a:t>
                      </a:r>
                      <a:r>
                        <a:rPr lang="en-GB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P-value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n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44145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97</a:t>
                      </a:r>
                      <a:endParaRPr lang="nl-B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100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i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54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endParaRPr lang="en-GB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Drip loss (%)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2.9</a:t>
                      </a:r>
                      <a:r>
                        <a:rPr lang="en-GB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3.8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C00000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3.8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rgbClr val="C00000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0.10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66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Cooking loss (%)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28.3</a:t>
                      </a:r>
                      <a:r>
                        <a:rPr lang="en-US" sz="1800" baseline="30000" dirty="0">
                          <a:solidFill>
                            <a:srgbClr val="176724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x</a:t>
                      </a:r>
                      <a:endParaRPr lang="nl-BE" sz="1800" dirty="0">
                        <a:solidFill>
                          <a:srgbClr val="176724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30.8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z</a:t>
                      </a:r>
                      <a:endParaRPr lang="nl-BE" sz="1800" dirty="0">
                        <a:solidFill>
                          <a:srgbClr val="C00000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29.8</a:t>
                      </a:r>
                      <a:r>
                        <a:rPr lang="en-US" sz="180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y</a:t>
                      </a:r>
                      <a:endParaRPr lang="nl-B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0.15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&lt;0.001</a:t>
                      </a:r>
                      <a:endParaRPr lang="nl-BE" sz="18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Shear force (N)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28.0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28.4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28.1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0.30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0.778</a:t>
                      </a:r>
                      <a:endParaRPr lang="nl-BE" sz="18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36195" marR="36195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Meat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: WHC and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tenderness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12FC95-A9A2-4D45-BFB5-718492C23025}" type="slidenum">
              <a:rPr lang="nl-NL" smtClean="0">
                <a:latin typeface="Arial" charset="0"/>
                <a:cs typeface="Arial" charset="0"/>
              </a:rPr>
              <a:pPr/>
              <a:t>18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8788" y="1042988"/>
            <a:ext cx="8280400" cy="4105275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lIns="415603" tIns="207801" rIns="415603" bIns="207801">
            <a:spAutoFit/>
          </a:bodyPr>
          <a:lstStyle/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31775">
              <a:defRPr/>
            </a:pPr>
            <a:endParaRPr lang="nl-BE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468313" y="1052513"/>
          <a:ext cx="8208910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1782"/>
                <a:gridCol w="1641782"/>
                <a:gridCol w="1540972"/>
                <a:gridCol w="1800200"/>
                <a:gridCol w="1584174"/>
              </a:tblGrid>
              <a:tr h="514231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General</a:t>
                      </a:r>
                      <a:endParaRPr lang="nl-B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BA</a:t>
                      </a:r>
                      <a:endParaRPr lang="nl-B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VACC</a:t>
                      </a:r>
                      <a:endParaRPr lang="nl-B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EM</a:t>
                      </a:r>
                      <a:endParaRPr lang="nl-BE" sz="2800" dirty="0"/>
                    </a:p>
                  </a:txBody>
                  <a:tcPr anchor="ctr"/>
                </a:tc>
              </a:tr>
              <a:tr h="5294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Carcass</a:t>
                      </a:r>
                      <a:r>
                        <a:rPr lang="nl-BE" b="1" dirty="0" smtClean="0"/>
                        <a:t> </a:t>
                      </a:r>
                      <a:r>
                        <a:rPr lang="nl-BE" b="1" dirty="0" err="1" smtClean="0"/>
                        <a:t>quality</a:t>
                      </a:r>
                      <a:endParaRPr lang="nl-BE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Lean</a:t>
                      </a:r>
                      <a:endParaRPr lang="nl-BE" dirty="0" smtClean="0"/>
                    </a:p>
                    <a:p>
                      <a:r>
                        <a:rPr lang="nl-BE" baseline="0" dirty="0" err="1" smtClean="0"/>
                        <a:t>Meat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thickness</a:t>
                      </a:r>
                      <a:r>
                        <a:rPr lang="nl-BE" baseline="0" dirty="0" smtClean="0"/>
                        <a:t>↑</a:t>
                      </a:r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Lean</a:t>
                      </a:r>
                      <a:endParaRPr lang="nl-BE" dirty="0" smtClean="0"/>
                    </a:p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94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Meat</a:t>
                      </a:r>
                      <a:r>
                        <a:rPr lang="nl-BE" b="1" dirty="0" smtClean="0"/>
                        <a:t> </a:t>
                      </a:r>
                      <a:r>
                        <a:rPr lang="nl-BE" b="1" dirty="0" err="1" smtClean="0"/>
                        <a:t>quality</a:t>
                      </a:r>
                      <a:endParaRPr lang="nl-BE" b="1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 err="1" smtClean="0"/>
                        <a:t>Small</a:t>
                      </a:r>
                      <a:r>
                        <a:rPr lang="nl-BE" b="0" dirty="0" smtClean="0"/>
                        <a:t> </a:t>
                      </a:r>
                      <a:r>
                        <a:rPr lang="nl-BE" b="0" dirty="0" err="1" smtClean="0"/>
                        <a:t>differences</a:t>
                      </a:r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25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nl-BE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</a:t>
                      </a:r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taint</a:t>
                      </a:r>
                      <a:endParaRPr lang="nl-BE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Present!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962">
                <a:tc>
                  <a:txBody>
                    <a:bodyPr/>
                    <a:lstStyle/>
                    <a:p>
                      <a:r>
                        <a:rPr lang="nl-BE" b="0" dirty="0" smtClean="0"/>
                        <a:t>   Colour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Red</a:t>
                      </a:r>
                      <a:r>
                        <a:rPr lang="nl-BE" b="0" baseline="0" dirty="0" smtClean="0"/>
                        <a:t> </a:t>
                      </a:r>
                      <a:r>
                        <a:rPr lang="nl-BE" sz="1100" baseline="0" dirty="0" smtClean="0"/>
                        <a:t>↑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Yellow</a:t>
                      </a:r>
                      <a:r>
                        <a:rPr lang="nl-BE" b="0" dirty="0" smtClean="0"/>
                        <a:t> </a:t>
                      </a:r>
                      <a:r>
                        <a:rPr lang="nl-BE" sz="1100" baseline="0" dirty="0" smtClean="0"/>
                        <a:t>↑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537">
                <a:tc>
                  <a:txBody>
                    <a:bodyPr/>
                    <a:lstStyle/>
                    <a:p>
                      <a:r>
                        <a:rPr lang="nl-BE" b="0" dirty="0" smtClean="0"/>
                        <a:t>    </a:t>
                      </a:r>
                      <a:r>
                        <a:rPr lang="nl-BE" b="0" dirty="0" err="1" smtClean="0"/>
                        <a:t>pH</a:t>
                      </a:r>
                      <a:r>
                        <a:rPr lang="nl-BE" b="0" baseline="-25000" dirty="0" err="1" smtClean="0"/>
                        <a:t>ultimate</a:t>
                      </a:r>
                      <a:endParaRPr lang="nl-BE" b="0" baseline="-25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Lowest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537">
                <a:tc>
                  <a:txBody>
                    <a:bodyPr/>
                    <a:lstStyle/>
                    <a:p>
                      <a:r>
                        <a:rPr lang="nl-BE" b="0" dirty="0" smtClean="0"/>
                        <a:t>    </a:t>
                      </a:r>
                      <a:r>
                        <a:rPr lang="nl-BE" b="0" dirty="0" err="1" smtClean="0"/>
                        <a:t>Drip</a:t>
                      </a:r>
                      <a:r>
                        <a:rPr lang="nl-BE" b="0" dirty="0" smtClean="0"/>
                        <a:t> loss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Highest</a:t>
                      </a:r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Highest</a:t>
                      </a:r>
                      <a:endParaRPr lang="nl-B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537">
                <a:tc>
                  <a:txBody>
                    <a:bodyPr/>
                    <a:lstStyle/>
                    <a:p>
                      <a:r>
                        <a:rPr lang="nl-BE" b="0" baseline="0" dirty="0" smtClean="0"/>
                        <a:t>    </a:t>
                      </a:r>
                      <a:r>
                        <a:rPr lang="nl-BE" b="0" baseline="0" dirty="0" err="1" smtClean="0"/>
                        <a:t>Cooking</a:t>
                      </a:r>
                      <a:r>
                        <a:rPr lang="nl-BE" b="0" baseline="0" dirty="0" smtClean="0"/>
                        <a:t> loss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Lowest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Highest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err="1" smtClean="0"/>
                        <a:t>Intermediate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537">
                <a:tc>
                  <a:txBody>
                    <a:bodyPr/>
                    <a:lstStyle/>
                    <a:p>
                      <a:r>
                        <a:rPr lang="nl-BE" b="0" dirty="0" smtClean="0"/>
                        <a:t>    </a:t>
                      </a:r>
                      <a:r>
                        <a:rPr lang="nl-BE" b="0" dirty="0" err="1" smtClean="0"/>
                        <a:t>Shear</a:t>
                      </a:r>
                      <a:r>
                        <a:rPr lang="nl-BE" b="0" dirty="0" smtClean="0"/>
                        <a:t> </a:t>
                      </a:r>
                      <a:r>
                        <a:rPr lang="nl-BE" b="0" dirty="0" err="1" smtClean="0"/>
                        <a:t>force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No effect</a:t>
                      </a:r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IJL-OMLAAG 9"/>
          <p:cNvSpPr/>
          <p:nvPr/>
        </p:nvSpPr>
        <p:spPr>
          <a:xfrm>
            <a:off x="4427538" y="5300663"/>
            <a:ext cx="431800" cy="2889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3492500" y="5805488"/>
            <a:ext cx="2735263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latin typeface="Arial" pitchFamily="34" charset="0"/>
                <a:cs typeface="Arial" pitchFamily="34" charset="0"/>
              </a:rPr>
              <a:t>? </a:t>
            </a:r>
            <a:r>
              <a:rPr lang="nl-BE" dirty="0" err="1">
                <a:latin typeface="Arial" pitchFamily="34" charset="0"/>
                <a:cs typeface="Arial" pitchFamily="34" charset="0"/>
              </a:rPr>
              <a:t>Eating</a:t>
            </a:r>
            <a:r>
              <a:rPr lang="nl-BE" dirty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>
                <a:latin typeface="Arial" pitchFamily="34" charset="0"/>
                <a:cs typeface="Arial" pitchFamily="34" charset="0"/>
              </a:rPr>
              <a:t>quality</a:t>
            </a:r>
            <a:r>
              <a:rPr lang="nl-BE" dirty="0">
                <a:latin typeface="Arial" pitchFamily="34" charset="0"/>
                <a:cs typeface="Arial" pitchFamily="34" charset="0"/>
              </a:rPr>
              <a:t> ? </a:t>
            </a:r>
          </a:p>
        </p:txBody>
      </p:sp>
      <p:sp>
        <p:nvSpPr>
          <p:cNvPr id="12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Meat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1C5931-02AD-42B6-AE5F-B5E517708CC1}" type="slidenum">
              <a:rPr lang="nl-NL" smtClean="0">
                <a:latin typeface="Arial" charset="0"/>
                <a:cs typeface="Arial" charset="0"/>
              </a:rPr>
              <a:pPr/>
              <a:t>19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23850" y="1149351"/>
            <a:ext cx="8712646" cy="3743647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pPr marL="355600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n-GB" sz="1000" b="1" dirty="0" smtClean="0">
              <a:latin typeface="Arial" charset="0"/>
              <a:cs typeface="Arial" charset="0"/>
            </a:endParaRPr>
          </a:p>
          <a:p>
            <a:pPr marL="812800" lvl="1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Home </a:t>
            </a:r>
            <a:r>
              <a:rPr lang="en-GB" b="1" dirty="0">
                <a:latin typeface="Arial" charset="0"/>
                <a:cs typeface="Arial" charset="0"/>
              </a:rPr>
              <a:t>consumer </a:t>
            </a:r>
            <a:r>
              <a:rPr lang="en-GB" b="1" dirty="0" smtClean="0">
                <a:latin typeface="Arial" charset="0"/>
                <a:cs typeface="Arial" charset="0"/>
              </a:rPr>
              <a:t>panel (n=400)</a:t>
            </a:r>
            <a:endParaRPr lang="en-GB" b="1" dirty="0">
              <a:latin typeface="Arial" charset="0"/>
              <a:cs typeface="Arial" charset="0"/>
            </a:endParaRPr>
          </a:p>
          <a:p>
            <a:pPr marL="812800" lvl="1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b="1" dirty="0">
                <a:latin typeface="Arial" charset="0"/>
                <a:cs typeface="Arial" charset="0"/>
              </a:rPr>
              <a:t>Cook + </a:t>
            </a:r>
            <a:r>
              <a:rPr lang="en-GB" b="1" dirty="0" smtClean="0">
                <a:latin typeface="Arial" charset="0"/>
                <a:cs typeface="Arial" charset="0"/>
              </a:rPr>
              <a:t>taster</a:t>
            </a:r>
            <a:endParaRPr lang="en-GB" sz="2800" b="1" dirty="0">
              <a:latin typeface="Arial" charset="0"/>
              <a:cs typeface="Arial" charset="0"/>
            </a:endParaRPr>
          </a:p>
          <a:p>
            <a:pPr marL="1079500" lvl="1" defTabSz="3998913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n-GB" sz="1000" b="1" dirty="0">
              <a:latin typeface="Arial" charset="0"/>
              <a:cs typeface="Arial" charset="0"/>
            </a:endParaRPr>
          </a:p>
          <a:p>
            <a:pPr marL="14351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GB" dirty="0" smtClean="0">
                <a:latin typeface="Arial" charset="0"/>
                <a:cs typeface="Arial" charset="0"/>
              </a:rPr>
              <a:t>Evaluation of</a:t>
            </a:r>
            <a:endParaRPr lang="en-GB" dirty="0">
              <a:latin typeface="Arial" charset="0"/>
              <a:cs typeface="Arial" charset="0"/>
            </a:endParaRPr>
          </a:p>
          <a:p>
            <a:pPr marL="1882775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tabLst>
                <a:tab pos="1790700" algn="l"/>
              </a:tabLst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Colour</a:t>
            </a:r>
            <a:r>
              <a:rPr lang="en-GB" sz="2000" dirty="0">
                <a:latin typeface="Arial" charset="0"/>
                <a:cs typeface="Arial" charset="0"/>
              </a:rPr>
              <a:t>, odour, flavour, juiciness, </a:t>
            </a:r>
            <a:r>
              <a:rPr lang="en-GB" sz="2000" dirty="0" smtClean="0">
                <a:latin typeface="Arial" charset="0"/>
                <a:cs typeface="Arial" charset="0"/>
              </a:rPr>
              <a:t>tenderness, general</a:t>
            </a:r>
            <a:endParaRPr lang="en-GB" sz="2000" dirty="0">
              <a:latin typeface="Arial" charset="0"/>
              <a:cs typeface="Arial" charset="0"/>
            </a:endParaRPr>
          </a:p>
          <a:p>
            <a:pPr marL="1882775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tabLst>
                <a:tab pos="1790700" algn="l"/>
              </a:tabLst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Colour </a:t>
            </a:r>
            <a:r>
              <a:rPr lang="en-GB" sz="2000" dirty="0">
                <a:latin typeface="Arial" charset="0"/>
                <a:cs typeface="Arial" charset="0"/>
              </a:rPr>
              <a:t>uncooked, cooking </a:t>
            </a:r>
            <a:r>
              <a:rPr lang="en-GB" sz="2000" dirty="0" smtClean="0">
                <a:latin typeface="Arial" charset="0"/>
                <a:cs typeface="Arial" charset="0"/>
              </a:rPr>
              <a:t>odour (cook)</a:t>
            </a:r>
          </a:p>
          <a:p>
            <a:pPr marL="2349500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tabLst>
                <a:tab pos="1790700" algn="l"/>
              </a:tabLst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14351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GB" dirty="0" smtClean="0">
                <a:latin typeface="Arial" charset="0"/>
                <a:cs typeface="Arial" charset="0"/>
              </a:rPr>
              <a:t>1 meat package/week with 4 cuts/animal</a:t>
            </a:r>
          </a:p>
          <a:p>
            <a:pPr marL="2349500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tabLst>
                <a:tab pos="1790700" algn="l"/>
              </a:tabLst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On three consecutive weeks</a:t>
            </a:r>
          </a:p>
          <a:p>
            <a:pPr marL="2349500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─"/>
              <a:tabLst>
                <a:tab pos="1790700" algn="l"/>
              </a:tabLst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Balanced design</a:t>
            </a:r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6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Eating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51520" y="1484784"/>
          <a:ext cx="86764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fgeronde rechthoek 3"/>
          <p:cNvSpPr/>
          <p:nvPr/>
        </p:nvSpPr>
        <p:spPr>
          <a:xfrm>
            <a:off x="0" y="6142911"/>
            <a:ext cx="9144000" cy="715089"/>
          </a:xfrm>
          <a:prstGeom prst="roundRect">
            <a:avLst/>
          </a:prstGeom>
          <a:solidFill>
            <a:srgbClr val="C00000"/>
          </a:solidFill>
          <a:ln>
            <a:solidFill>
              <a:schemeClr val="bg2"/>
            </a:solidFill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800" b="0" dirty="0">
                <a:solidFill>
                  <a:schemeClr val="bg1"/>
                </a:solidFill>
                <a:latin typeface="Arial" charset="0"/>
              </a:rPr>
              <a:t>All treatments are performed on 20 farms, with 120 male piglets per </a:t>
            </a:r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treatment.</a:t>
            </a:r>
          </a:p>
          <a:p>
            <a:pPr algn="l">
              <a:defRPr/>
            </a:pPr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Different </a:t>
            </a:r>
            <a:r>
              <a:rPr lang="en-GB" sz="1800" b="0" dirty="0">
                <a:solidFill>
                  <a:schemeClr val="bg1"/>
                </a:solidFill>
                <a:latin typeface="Arial" charset="0"/>
              </a:rPr>
              <a:t>sexes are always reared </a:t>
            </a:r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separately</a:t>
            </a:r>
            <a:endParaRPr lang="nl-BE" sz="18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939115" y="9388475"/>
            <a:ext cx="196691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17623" tIns="208812" rIns="417623" bIns="208812" anchor="b">
            <a:spAutoFit/>
          </a:bodyPr>
          <a:lstStyle/>
          <a:p>
            <a:endParaRPr lang="nl-BE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9939115" y="9388475"/>
            <a:ext cx="196691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17623" tIns="208812" rIns="417623" bIns="208812" anchor="b">
            <a:spAutoFit/>
          </a:bodyPr>
          <a:lstStyle/>
          <a:p>
            <a:endParaRPr lang="nl-BE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9939115" y="9388475"/>
            <a:ext cx="196691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17623" tIns="208812" rIns="417623" bIns="208812" anchor="b">
            <a:spAutoFit/>
          </a:bodyPr>
          <a:lstStyle/>
          <a:p>
            <a:endParaRPr lang="nl-BE"/>
          </a:p>
        </p:txBody>
      </p:sp>
      <p:pic>
        <p:nvPicPr>
          <p:cNvPr id="9" name="Picture 21" descr="DSC075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564904"/>
            <a:ext cx="1643818" cy="12961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2" descr="DSC082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869160"/>
            <a:ext cx="1634054" cy="120561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852936"/>
            <a:ext cx="1656184" cy="13427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fgeronde rechthoek 28"/>
          <p:cNvSpPr>
            <a:spLocks noChangeArrowheads="1"/>
          </p:cNvSpPr>
          <p:nvPr/>
        </p:nvSpPr>
        <p:spPr bwMode="auto">
          <a:xfrm>
            <a:off x="16019240" y="1916112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417623" tIns="208812" rIns="417623" bIns="208812" anchor="ctr"/>
          <a:lstStyle/>
          <a:p>
            <a:pPr defTabSz="4176713"/>
            <a:endParaRPr lang="nl-BE" sz="7000"/>
          </a:p>
        </p:txBody>
      </p:sp>
      <p:sp>
        <p:nvSpPr>
          <p:cNvPr id="14" name="Tekstvak 13"/>
          <p:cNvSpPr txBox="1"/>
          <p:nvPr/>
        </p:nvSpPr>
        <p:spPr>
          <a:xfrm>
            <a:off x="899592" y="764704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Surgical castration without anaesthesia (CONT)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Surgical castration with general anaesthesia (CO</a:t>
            </a:r>
            <a:r>
              <a:rPr lang="en-GB" sz="1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Surgical castration with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analgesia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(MET)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Vaccination against boar taint (VACC)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Entire male pigs (EM)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11A31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Aim</a:t>
            </a:r>
            <a:endParaRPr kumimoji="0" lang="nl-BE" sz="4400" b="0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ek 7"/>
          <p:cNvGraphicFramePr/>
          <p:nvPr/>
        </p:nvGraphicFramePr>
        <p:xfrm>
          <a:off x="539552" y="1196752"/>
          <a:ext cx="792088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2119DA-B05D-40B4-AD3D-8D99210BD589}" type="slidenum">
              <a:rPr lang="nl-NL" smtClean="0">
                <a:latin typeface="Arial" charset="0"/>
                <a:cs typeface="Arial" charset="0"/>
              </a:rPr>
              <a:pPr/>
              <a:t>20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588125" y="2492698"/>
            <a:ext cx="863600" cy="28082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7658" name="Tekstvak 10"/>
          <p:cNvSpPr txBox="1">
            <a:spLocks noChangeArrowheads="1"/>
          </p:cNvSpPr>
          <p:nvPr/>
        </p:nvSpPr>
        <p:spPr bwMode="auto">
          <a:xfrm>
            <a:off x="250825" y="162909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BE" sz="1800" dirty="0" err="1">
                <a:latin typeface="Arial" charset="0"/>
                <a:cs typeface="Arial" charset="0"/>
              </a:rPr>
              <a:t>Good</a:t>
            </a:r>
            <a:endParaRPr lang="nl-BE" sz="1800" dirty="0">
              <a:latin typeface="Arial" charset="0"/>
              <a:cs typeface="Arial" charset="0"/>
            </a:endParaRPr>
          </a:p>
        </p:txBody>
      </p:sp>
      <p:sp>
        <p:nvSpPr>
          <p:cNvPr id="27659" name="Tekstvak 11"/>
          <p:cNvSpPr txBox="1">
            <a:spLocks noChangeArrowheads="1"/>
          </p:cNvSpPr>
          <p:nvPr/>
        </p:nvSpPr>
        <p:spPr bwMode="auto">
          <a:xfrm>
            <a:off x="260350" y="4499298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BE" sz="1800">
                <a:latin typeface="Arial" charset="0"/>
                <a:cs typeface="Arial" charset="0"/>
              </a:rPr>
              <a:t>Bad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 rot="5400000">
            <a:off x="-250824" y="3211835"/>
            <a:ext cx="2303462" cy="158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1560" y="5733256"/>
            <a:ext cx="8064500" cy="381000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415603" tIns="36000" rIns="415603" bIns="36000">
            <a:spAutoFit/>
          </a:bodyPr>
          <a:lstStyle/>
          <a:p>
            <a:pPr defTabSz="3998913">
              <a:defRPr/>
            </a:pP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Boar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taint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?	                         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Tenderness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132138" y="2492698"/>
            <a:ext cx="2592387" cy="28082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88125" y="2216473"/>
            <a:ext cx="1008063" cy="276225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31775">
              <a:defRPr/>
            </a:pPr>
            <a:r>
              <a:rPr lang="nl-BE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P=0.044</a:t>
            </a:r>
            <a:endParaRPr lang="nl-B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Tekstvak 21"/>
          <p:cNvSpPr txBox="1">
            <a:spLocks noChangeArrowheads="1"/>
          </p:cNvSpPr>
          <p:nvPr/>
        </p:nvSpPr>
        <p:spPr bwMode="auto">
          <a:xfrm>
            <a:off x="6659563" y="249269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800">
                <a:latin typeface="Arial" charset="0"/>
                <a:cs typeface="Arial" charset="0"/>
              </a:rPr>
              <a:t>y xy x</a:t>
            </a:r>
          </a:p>
        </p:txBody>
      </p:sp>
      <p:sp>
        <p:nvSpPr>
          <p:cNvPr id="16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Eating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5840016" y="2690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kstvak 18"/>
          <p:cNvSpPr txBox="1"/>
          <p:nvPr/>
        </p:nvSpPr>
        <p:spPr>
          <a:xfrm>
            <a:off x="4528867" y="1844824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VACC</a:t>
            </a:r>
            <a:endParaRPr lang="nl-BE" sz="1100" dirty="0">
              <a:latin typeface="+mj-lt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148064" y="1844824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EMP</a:t>
            </a:r>
            <a:endParaRPr lang="nl-BE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ek 18"/>
          <p:cNvGraphicFramePr/>
          <p:nvPr/>
        </p:nvGraphicFramePr>
        <p:xfrm>
          <a:off x="467544" y="1484784"/>
          <a:ext cx="8352928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2119DA-B05D-40B4-AD3D-8D99210BD589}" type="slidenum">
              <a:rPr lang="nl-NL" smtClean="0">
                <a:latin typeface="Arial" charset="0"/>
                <a:cs typeface="Arial" charset="0"/>
              </a:rPr>
              <a:pPr/>
              <a:t>21</a:t>
            </a:fld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6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Eating</a:t>
            </a:r>
            <a:r>
              <a:rPr lang="nl-B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BE" kern="0" dirty="0" err="1" smtClean="0">
                <a:solidFill>
                  <a:schemeClr val="bg1"/>
                </a:solidFill>
                <a:latin typeface="+mn-lt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5840016" y="2690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9750" y="5797550"/>
            <a:ext cx="8064500" cy="381000"/>
          </a:xfrm>
          <a:prstGeom prst="rect">
            <a:avLst/>
          </a:prstGeom>
          <a:solidFill>
            <a:srgbClr val="FFD597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415603" tIns="36000" rIns="415603" bIns="36000">
            <a:spAutoFit/>
          </a:bodyPr>
          <a:lstStyle/>
          <a:p>
            <a:pPr defTabSz="3998913">
              <a:defRPr/>
            </a:pP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Boar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taint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?	                          </a:t>
            </a:r>
            <a:r>
              <a:rPr lang="nl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Juiciness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23" name="Tekstvak 10"/>
          <p:cNvSpPr txBox="1">
            <a:spLocks noChangeArrowheads="1"/>
          </p:cNvSpPr>
          <p:nvPr/>
        </p:nvSpPr>
        <p:spPr bwMode="auto">
          <a:xfrm>
            <a:off x="179512" y="1916832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BE" sz="1800" dirty="0" err="1">
                <a:latin typeface="Arial" charset="0"/>
                <a:cs typeface="Arial" charset="0"/>
              </a:rPr>
              <a:t>Good</a:t>
            </a:r>
            <a:endParaRPr lang="nl-BE" sz="1800" dirty="0">
              <a:latin typeface="Arial" charset="0"/>
              <a:cs typeface="Arial" charset="0"/>
            </a:endParaRPr>
          </a:p>
        </p:txBody>
      </p:sp>
      <p:sp>
        <p:nvSpPr>
          <p:cNvPr id="24" name="Tekstvak 11"/>
          <p:cNvSpPr txBox="1">
            <a:spLocks noChangeArrowheads="1"/>
          </p:cNvSpPr>
          <p:nvPr/>
        </p:nvSpPr>
        <p:spPr bwMode="auto">
          <a:xfrm>
            <a:off x="187820" y="4931048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BE" sz="1800">
                <a:latin typeface="Arial" charset="0"/>
                <a:cs typeface="Arial" charset="0"/>
              </a:rPr>
              <a:t>Bad</a:t>
            </a: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827582" y="2348882"/>
            <a:ext cx="2" cy="244722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5076825" y="2824163"/>
            <a:ext cx="1079500" cy="27368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148263" y="2503488"/>
            <a:ext cx="1008062" cy="246062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31775">
              <a:defRPr/>
            </a:pP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P=0.049</a:t>
            </a:r>
            <a:endParaRPr lang="nl-B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7596188" y="2841625"/>
            <a:ext cx="1079500" cy="27368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667625" y="2503488"/>
            <a:ext cx="1008063" cy="246062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31775">
              <a:defRPr/>
            </a:pPr>
            <a:r>
              <a:rPr lang="nl-BE" sz="16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P=0.087</a:t>
            </a:r>
            <a:endParaRPr lang="nl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716016" y="2132856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VACC</a:t>
            </a:r>
            <a:endParaRPr lang="nl-BE" sz="11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64088" y="2132856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EMP</a:t>
            </a:r>
            <a:endParaRPr lang="nl-BE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835696" y="6021288"/>
            <a:ext cx="55694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Institute for Agricultural and Fisheries Research</a:t>
            </a:r>
          </a:p>
          <a:p>
            <a:pPr algn="ctr"/>
            <a:r>
              <a:rPr lang="en-US" sz="1200" dirty="0" smtClean="0">
                <a:latin typeface="Arial" charset="0"/>
              </a:rPr>
              <a:t>Contact: </a:t>
            </a:r>
            <a:r>
              <a:rPr lang="en-US" sz="1200" u="sng" dirty="0" smtClean="0">
                <a:latin typeface="Arial" charset="0"/>
              </a:rPr>
              <a:t>marijke.aluwe@ilvo.vlaanderen.be</a:t>
            </a:r>
            <a:endParaRPr lang="en-US" sz="1200" u="sng" dirty="0">
              <a:latin typeface="Arial" charset="0"/>
            </a:endParaRPr>
          </a:p>
        </p:txBody>
      </p:sp>
      <p:pic>
        <p:nvPicPr>
          <p:cNvPr id="31749" name="Picture 7" descr="FotoU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7" descr="geu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5197872" cy="32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1331640" y="1484784"/>
            <a:ext cx="84248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3200" dirty="0" smtClean="0">
                <a:latin typeface="Arial" charset="0"/>
                <a:cs typeface="Arial" charset="0"/>
              </a:rPr>
              <a:t>Is </a:t>
            </a:r>
            <a:r>
              <a:rPr lang="en-GB" sz="3200" dirty="0">
                <a:latin typeface="Arial" charset="0"/>
                <a:cs typeface="Arial" charset="0"/>
              </a:rPr>
              <a:t>boar taint the only issue ? </a:t>
            </a:r>
          </a:p>
        </p:txBody>
      </p:sp>
      <p:sp>
        <p:nvSpPr>
          <p:cNvPr id="31750" name="Text Box 74"/>
          <p:cNvSpPr txBox="1">
            <a:spLocks noChangeArrowheads="1"/>
          </p:cNvSpPr>
          <p:nvPr/>
        </p:nvSpPr>
        <p:spPr bwMode="auto">
          <a:xfrm>
            <a:off x="2915816" y="2276872"/>
            <a:ext cx="6516216" cy="31280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pPr algn="ctr" defTabSz="3998913"/>
            <a:r>
              <a:rPr lang="en-GB" dirty="0" smtClean="0">
                <a:latin typeface="Arial" charset="0"/>
                <a:cs typeface="Arial" charset="0"/>
              </a:rPr>
              <a:t>Boar taint</a:t>
            </a:r>
          </a:p>
          <a:p>
            <a:pPr algn="ctr" defTabSz="3998913"/>
            <a:r>
              <a:rPr lang="en-GB" dirty="0" smtClean="0">
                <a:latin typeface="Arial" charset="0"/>
                <a:cs typeface="Arial" charset="0"/>
              </a:rPr>
              <a:t>Drip &amp; cooking loss</a:t>
            </a:r>
          </a:p>
          <a:p>
            <a:pPr algn="ctr" defTabSz="3998913"/>
            <a:r>
              <a:rPr lang="en-GB" sz="2800" b="1" dirty="0" smtClean="0">
                <a:latin typeface="Arial" charset="0"/>
                <a:cs typeface="Arial" charset="0"/>
              </a:rPr>
              <a:t>Meat quality measurements</a:t>
            </a:r>
          </a:p>
          <a:p>
            <a:pPr algn="ctr" defTabSz="3998913"/>
            <a:r>
              <a:rPr lang="en-GB" dirty="0" smtClean="0">
                <a:latin typeface="Arial" charset="0"/>
                <a:cs typeface="Arial" charset="0"/>
              </a:rPr>
              <a:t> ↕</a:t>
            </a:r>
          </a:p>
          <a:p>
            <a:pPr algn="ctr" defTabSz="3998913"/>
            <a:r>
              <a:rPr lang="en-GB" sz="2800" b="1" dirty="0" smtClean="0">
                <a:latin typeface="Arial" charset="0"/>
                <a:cs typeface="Arial" charset="0"/>
              </a:rPr>
              <a:t>Eating </a:t>
            </a:r>
            <a:r>
              <a:rPr lang="en-GB" sz="2800" b="1" dirty="0">
                <a:latin typeface="Arial" charset="0"/>
                <a:cs typeface="Arial" charset="0"/>
              </a:rPr>
              <a:t>quality</a:t>
            </a:r>
          </a:p>
          <a:p>
            <a:pPr algn="ctr" defTabSz="3998913"/>
            <a:r>
              <a:rPr lang="en-GB" dirty="0" smtClean="0">
                <a:latin typeface="Arial" charset="0"/>
                <a:cs typeface="Arial" charset="0"/>
              </a:rPr>
              <a:t>Tenderness</a:t>
            </a:r>
          </a:p>
          <a:p>
            <a:pPr algn="ctr" defTabSz="3998913"/>
            <a:r>
              <a:rPr lang="en-GB" dirty="0" smtClean="0">
                <a:latin typeface="Arial" charset="0"/>
                <a:cs typeface="Arial" charset="0"/>
              </a:rPr>
              <a:t>Juiciness</a:t>
            </a:r>
            <a:endParaRPr lang="nl-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835696" y="6021288"/>
            <a:ext cx="55694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Institute for Agricultural and Fisheries Research</a:t>
            </a:r>
          </a:p>
          <a:p>
            <a:pPr algn="ctr"/>
            <a:r>
              <a:rPr lang="en-US" sz="1200" dirty="0" smtClean="0">
                <a:latin typeface="Arial" charset="0"/>
              </a:rPr>
              <a:t>Contact: </a:t>
            </a:r>
            <a:r>
              <a:rPr lang="en-US" sz="1200" u="sng" dirty="0" smtClean="0">
                <a:latin typeface="Arial" charset="0"/>
              </a:rPr>
              <a:t>marijke.aluwe@ilvo.vlaanderen.be</a:t>
            </a:r>
            <a:endParaRPr lang="en-US" sz="1200" u="sng" dirty="0">
              <a:latin typeface="Arial" charset="0"/>
            </a:endParaRPr>
          </a:p>
        </p:txBody>
      </p:sp>
      <p:pic>
        <p:nvPicPr>
          <p:cNvPr id="31749" name="Picture 7" descr="FotoU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251520" y="1700808"/>
            <a:ext cx="84248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Thank you for </a:t>
            </a:r>
            <a:r>
              <a:rPr lang="en-GB" sz="320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your attention !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475656" y="2996952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266700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Lean meat: VACC +0.5 %; EM+2.0%</a:t>
            </a:r>
          </a:p>
          <a:p>
            <a:pPr marL="1965325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Farm variation -&gt; management</a:t>
            </a:r>
          </a:p>
          <a:p>
            <a:pPr marL="1508125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Boar taint prevalence: 3%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Low and high prevalence boar taint</a:t>
            </a: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Meat quality measurements &lt;-&gt; Eating quality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Boar taint &amp; tenderness</a:t>
            </a:r>
            <a:endParaRPr lang="nl-BE" sz="2000" dirty="0"/>
          </a:p>
        </p:txBody>
      </p:sp>
      <p:sp>
        <p:nvSpPr>
          <p:cNvPr id="11" name="Rechthoek 10"/>
          <p:cNvSpPr/>
          <p:nvPr/>
        </p:nvSpPr>
        <p:spPr>
          <a:xfrm>
            <a:off x="323528" y="1700808"/>
            <a:ext cx="84248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algn="ctr" defTabSz="3998913">
              <a:buClr>
                <a:schemeClr val="accent6">
                  <a:lumMod val="75000"/>
                </a:schemeClr>
              </a:buClr>
              <a:defRPr/>
            </a:pP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Conclusions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1560" y="31409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Part 1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1560" y="44371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Part 2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683568" y="3861048"/>
            <a:ext cx="792088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251520" y="971389"/>
          <a:ext cx="8680574" cy="5280528"/>
        </p:xfrm>
        <a:graphic>
          <a:graphicData uri="http://schemas.openxmlformats.org/drawingml/2006/table">
            <a:tbl>
              <a:tblPr/>
              <a:tblGrid>
                <a:gridCol w="3312368"/>
                <a:gridCol w="1832393"/>
                <a:gridCol w="1590342"/>
                <a:gridCol w="1945471"/>
              </a:tblGrid>
              <a:tr h="1383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nl-BE" sz="2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</a:t>
                      </a:r>
                      <a:endParaRPr lang="nl-BE" sz="2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VACC</a:t>
                      </a:r>
                      <a:r>
                        <a:rPr lang="nl-BE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BE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vs</a:t>
                      </a:r>
                      <a:r>
                        <a:rPr lang="nl-BE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BE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</a:t>
                      </a:r>
                      <a:endParaRPr lang="nl-BE" sz="20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 </a:t>
                      </a:r>
                      <a:r>
                        <a:rPr lang="nl-BE" sz="20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vs</a:t>
                      </a:r>
                      <a:r>
                        <a:rPr lang="nl-BE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</a:t>
                      </a:r>
                      <a:endParaRPr lang="nl-BE" sz="20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779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Cold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BE" sz="20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carcass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BE" sz="20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weight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(kg)</a:t>
                      </a:r>
                      <a:endParaRPr lang="nl-BE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90.9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+0.8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Lean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BE" sz="20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meat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percentage (%)</a:t>
                      </a:r>
                      <a:endParaRPr lang="nl-BE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60.8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+0.5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+2.0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Meat</a:t>
                      </a: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thickness</a:t>
                      </a: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(mm)</a:t>
                      </a:r>
                      <a:endParaRPr lang="nl-BE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66.8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Fat </a:t>
                      </a: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thickness</a:t>
                      </a: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(mm)</a:t>
                      </a:r>
                      <a:endParaRPr lang="nl-BE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14.8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nl-BE" sz="2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nl-BE" sz="2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Cold</a:t>
                      </a: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BE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Dressing</a:t>
                      </a:r>
                      <a:r>
                        <a:rPr lang="nl-BE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(%)</a:t>
                      </a:r>
                      <a:endParaRPr lang="nl-BE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81.6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-1.3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-1.2</a:t>
                      </a:r>
                      <a:endParaRPr lang="nl-BE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095" marR="290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Carcass</a:t>
            </a: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hoek 5"/>
          <p:cNvSpPr/>
          <p:nvPr/>
        </p:nvSpPr>
        <p:spPr>
          <a:xfrm>
            <a:off x="3995936" y="321297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4067944" y="4005064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3995936" y="4797152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995936" y="5589240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5580112" y="2492896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9360"/>
            <a:ext cx="7935488" cy="58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Carcass</a:t>
            </a: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156176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out of 120 VACC</a:t>
            </a:r>
          </a:p>
          <a:p>
            <a:r>
              <a:rPr lang="nl-BE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identified</a:t>
            </a:r>
            <a:r>
              <a:rPr lang="nl-BE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 EM</a:t>
            </a:r>
            <a:endParaRPr lang="nl-BE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5796136" y="1628800"/>
            <a:ext cx="504056" cy="10081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251522" y="1628804"/>
          <a:ext cx="8712967" cy="4209096"/>
        </p:xfrm>
        <a:graphic>
          <a:graphicData uri="http://schemas.openxmlformats.org/drawingml/2006/table">
            <a:tbl>
              <a:tblPr/>
              <a:tblGrid>
                <a:gridCol w="2448270"/>
                <a:gridCol w="1066203"/>
                <a:gridCol w="805400"/>
                <a:gridCol w="1171492"/>
                <a:gridCol w="1170586"/>
                <a:gridCol w="1025961"/>
                <a:gridCol w="1025055"/>
              </a:tblGrid>
              <a:tr h="447270">
                <a:tc>
                  <a:txBody>
                    <a:bodyPr/>
                    <a:lstStyle/>
                    <a:p>
                      <a:r>
                        <a:rPr lang="nl-BE" sz="1800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ILVO</a:t>
                      </a:r>
                      <a:endParaRPr lang="nl-BE" sz="18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CONT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nl-BE" sz="1800" baseline="-25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nl-BE" sz="1800" baseline="-25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MET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VACC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EM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p-waarde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Slaughter</a:t>
                      </a:r>
                      <a:r>
                        <a:rPr lang="nl-BE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BE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weight</a:t>
                      </a:r>
                      <a:r>
                        <a:rPr lang="nl-BE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(kg</a:t>
                      </a:r>
                      <a:r>
                        <a:rPr lang="nl-BE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89.0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90.6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90.0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87.7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85.2</a:t>
                      </a: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0.279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Meat</a:t>
                      </a:r>
                      <a:r>
                        <a:rPr lang="nl-BE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percentage(%)</a:t>
                      </a: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59.5</a:t>
                      </a:r>
                      <a:r>
                        <a:rPr lang="nl-BE" sz="1800" baseline="30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59.4</a:t>
                      </a:r>
                      <a:r>
                        <a:rPr lang="nl-BE" sz="1800" baseline="30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59.7</a:t>
                      </a:r>
                      <a:r>
                        <a:rPr lang="nl-BE" sz="18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ab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60.4</a:t>
                      </a:r>
                      <a:r>
                        <a:rPr lang="nl-BE" sz="18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ab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62.6</a:t>
                      </a:r>
                      <a:r>
                        <a:rPr lang="nl-BE" sz="1800" baseline="300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b</a:t>
                      </a:r>
                      <a:endParaRPr lang="nl-BE" sz="1800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0.021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Dressing</a:t>
                      </a: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78.9</a:t>
                      </a:r>
                      <a:r>
                        <a:rPr lang="nl-BE" sz="1800" baseline="300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c</a:t>
                      </a:r>
                      <a:endParaRPr lang="nl-BE" sz="1800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78.6</a:t>
                      </a:r>
                      <a:r>
                        <a:rPr lang="nl-BE" sz="1800" baseline="300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bc</a:t>
                      </a:r>
                      <a:endParaRPr lang="nl-BE" sz="1800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79.0</a:t>
                      </a:r>
                      <a:r>
                        <a:rPr lang="nl-BE" sz="1800" baseline="30000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Arial"/>
                        </a:rPr>
                        <a:t>c</a:t>
                      </a:r>
                      <a:endParaRPr lang="nl-BE" sz="1800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77.2</a:t>
                      </a:r>
                      <a:r>
                        <a:rPr lang="nl-BE" sz="1800" baseline="30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77.9</a:t>
                      </a:r>
                      <a:r>
                        <a:rPr lang="nl-BE" sz="18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ab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nl-BE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0.001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Stomach-intestines</a:t>
                      </a:r>
                      <a:r>
                        <a:rPr lang="nl-BE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BE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(kg</a:t>
                      </a:r>
                      <a:r>
                        <a:rPr lang="nl-BE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nl-B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7.7</a:t>
                      </a:r>
                      <a:r>
                        <a:rPr lang="nl-BE" sz="1800" baseline="300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8.3</a:t>
                      </a:r>
                      <a:r>
                        <a:rPr lang="nl-BE" sz="18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ab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7.8</a:t>
                      </a:r>
                      <a:r>
                        <a:rPr lang="nl-BE" sz="1800" baseline="300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8.9</a:t>
                      </a:r>
                      <a:r>
                        <a:rPr lang="nl-BE" sz="1800" baseline="30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</a:t>
                      </a:r>
                      <a:endParaRPr lang="nl-BE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7.6</a:t>
                      </a:r>
                      <a:r>
                        <a:rPr lang="nl-BE" sz="1800" baseline="30000" dirty="0" smtClean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nl-BE" sz="18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0.001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Fat (+ testes)</a:t>
                      </a:r>
                      <a:r>
                        <a:rPr lang="nl-BE" sz="18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BE" sz="1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>
                          <a:latin typeface="Calibri"/>
                        </a:rPr>
                        <a:t>?</a:t>
                      </a:r>
                      <a:endParaRPr lang="nl-BE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815</a:t>
                      </a:r>
                      <a:endParaRPr lang="nl-BE" sz="18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968</a:t>
                      </a:r>
                      <a:endParaRPr lang="nl-BE" sz="18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1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D8AE23-C02C-4411-BE65-B3108BF1F791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11" name="Ovaal 10"/>
          <p:cNvSpPr/>
          <p:nvPr/>
        </p:nvSpPr>
        <p:spPr>
          <a:xfrm>
            <a:off x="5508104" y="5301208"/>
            <a:ext cx="2664296" cy="3600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5508104" y="4797152"/>
            <a:ext cx="2664296" cy="3600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2411760" y="2924944"/>
            <a:ext cx="5904656" cy="57606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5508104" y="4365104"/>
            <a:ext cx="2664296" cy="3600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ijdelijke aanduiding voor inhoud 9"/>
          <p:cNvSpPr txBox="1">
            <a:spLocks/>
          </p:cNvSpPr>
          <p:nvPr/>
        </p:nvSpPr>
        <p:spPr bwMode="auto">
          <a:xfrm>
            <a:off x="0" y="260648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Carcass</a:t>
            </a: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quality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V:\Data Marijke\P SECTOR\Boeren\Info per boer\Alles\20101122\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515966" cy="6021288"/>
          </a:xfrm>
          <a:prstGeom prst="rect">
            <a:avLst/>
          </a:prstGeom>
          <a:noFill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585" y="1484784"/>
            <a:ext cx="66783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96" name="Tijdelijke aanduiding voor dia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12EB8B-98DF-4F04-B874-E3B9E0679E93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18" name="Tijdelijke aanduiding voor inhoud 9"/>
          <p:cNvSpPr txBox="1">
            <a:spLocks/>
          </p:cNvSpPr>
          <p:nvPr/>
        </p:nvSpPr>
        <p:spPr bwMode="auto">
          <a:xfrm>
            <a:off x="0" y="260648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Testes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weight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chthoek 16"/>
          <p:cNvSpPr/>
          <p:nvPr/>
        </p:nvSpPr>
        <p:spPr>
          <a:xfrm>
            <a:off x="2897657" y="1844824"/>
            <a:ext cx="1368152" cy="3096344"/>
          </a:xfrm>
          <a:prstGeom prst="rect">
            <a:avLst/>
          </a:prstGeom>
          <a:noFill/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5921993" y="1844824"/>
            <a:ext cx="1368152" cy="3096344"/>
          </a:xfrm>
          <a:prstGeom prst="rect">
            <a:avLst/>
          </a:prstGeom>
          <a:noFill/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/>
          <p:cNvSpPr txBox="1"/>
          <p:nvPr/>
        </p:nvSpPr>
        <p:spPr>
          <a:xfrm>
            <a:off x="2969665" y="1844824"/>
            <a:ext cx="8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96%</a:t>
            </a:r>
            <a:endParaRPr lang="nl-BE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066009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nl-BE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255044" y="5373216"/>
            <a:ext cx="3829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itchFamily="34" charset="0"/>
                <a:cs typeface="Arial" pitchFamily="34" charset="0"/>
              </a:rPr>
              <a:t>VACC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588224" y="5373216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itchFamily="34" charset="0"/>
                <a:cs typeface="Arial" pitchFamily="34" charset="0"/>
              </a:rPr>
              <a:t>EM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716016" y="1268760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weight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(g)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 rot="16200000">
            <a:off x="1886944" y="3449760"/>
            <a:ext cx="1130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Number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 animBg="1"/>
      <p:bldP spid="2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étry 080513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229" y="5229200"/>
            <a:ext cx="259028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Boar</a:t>
            </a: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taint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908720"/>
            <a:ext cx="7974140" cy="41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 txBox="1">
            <a:spLocks/>
          </p:cNvSpPr>
          <p:nvPr/>
        </p:nvSpPr>
        <p:spPr bwMode="auto">
          <a:xfrm>
            <a:off x="0" y="188640"/>
            <a:ext cx="7272808" cy="461665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Boar</a:t>
            </a:r>
            <a:r>
              <a:rPr lang="nl-BE" sz="2400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nl-BE" sz="2400" kern="0" dirty="0" err="1" smtClean="0">
                <a:solidFill>
                  <a:schemeClr val="bg1"/>
                </a:solidFill>
                <a:latin typeface="+mn-lt"/>
                <a:cs typeface="+mn-cs"/>
              </a:rPr>
              <a:t>taint</a:t>
            </a:r>
            <a:endParaRPr lang="nl-BE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5687616" y="116632"/>
          <a:ext cx="345638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11560" y="858111"/>
          <a:ext cx="7920879" cy="5462255"/>
        </p:xfrm>
        <a:graphic>
          <a:graphicData uri="http://schemas.openxmlformats.org/drawingml/2006/table">
            <a:tbl>
              <a:tblPr/>
              <a:tblGrid>
                <a:gridCol w="2640293"/>
                <a:gridCol w="2640293"/>
                <a:gridCol w="2640293"/>
              </a:tblGrid>
              <a:tr h="3242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Farm </a:t>
                      </a:r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Light</a:t>
                      </a:r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boar</a:t>
                      </a:r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taint</a:t>
                      </a:r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(%)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Strong </a:t>
                      </a:r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boar</a:t>
                      </a:r>
                      <a:r>
                        <a:rPr lang="nl-BE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BE" sz="18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taint</a:t>
                      </a:r>
                      <a:r>
                        <a:rPr lang="nl-BE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(%)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5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1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591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591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52943"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835696" y="6021288"/>
            <a:ext cx="55694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Institute for Agricultural and Fisheries Research</a:t>
            </a:r>
          </a:p>
          <a:p>
            <a:pPr algn="ctr"/>
            <a:r>
              <a:rPr lang="en-US" sz="1200" dirty="0" smtClean="0">
                <a:latin typeface="Arial" charset="0"/>
              </a:rPr>
              <a:t>Contact: </a:t>
            </a:r>
            <a:r>
              <a:rPr lang="en-US" sz="1200" u="sng" dirty="0" smtClean="0">
                <a:latin typeface="Arial" charset="0"/>
              </a:rPr>
              <a:t>marijke.aluwe@ilvo.vlaanderen.be</a:t>
            </a:r>
            <a:endParaRPr lang="en-US" sz="1200" u="sng" dirty="0">
              <a:latin typeface="Arial" charset="0"/>
            </a:endParaRPr>
          </a:p>
        </p:txBody>
      </p:sp>
      <p:pic>
        <p:nvPicPr>
          <p:cNvPr id="31749" name="Picture 7" descr="FotoU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124744"/>
            <a:ext cx="9324528" cy="4482311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 lIns="415603" tIns="207801" rIns="415603" bIns="207801">
            <a:spAutoFit/>
          </a:bodyPr>
          <a:lstStyle/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Slaughter results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Average results in line with literature</a:t>
            </a:r>
          </a:p>
          <a:p>
            <a:pPr marL="2349500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Lean meat</a:t>
            </a:r>
          </a:p>
          <a:p>
            <a:pPr marL="2806700" lvl="3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VACC +0.5 %</a:t>
            </a:r>
          </a:p>
          <a:p>
            <a:pPr marL="2806700" lvl="3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EM+2.0%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Farm variation -&gt; management (feed, timing 2</a:t>
            </a:r>
            <a:r>
              <a:rPr lang="en-GB" sz="2200" baseline="30000" dirty="0" smtClean="0">
                <a:latin typeface="Arial" charset="0"/>
                <a:cs typeface="Arial" charset="0"/>
              </a:rPr>
              <a:t>th</a:t>
            </a:r>
            <a:r>
              <a:rPr lang="en-GB" sz="2200" dirty="0" smtClean="0"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latin typeface="Arial" charset="0"/>
                <a:cs typeface="Arial" charset="0"/>
              </a:rPr>
              <a:t>vacc</a:t>
            </a:r>
            <a:r>
              <a:rPr lang="en-GB" sz="2200" dirty="0" smtClean="0">
                <a:latin typeface="Arial" charset="0"/>
                <a:cs typeface="Arial" charset="0"/>
              </a:rPr>
              <a:t>)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Dressing %</a:t>
            </a: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200" dirty="0" smtClean="0">
              <a:latin typeface="Arial" charset="0"/>
              <a:cs typeface="Arial" charset="0"/>
            </a:endParaRPr>
          </a:p>
          <a:p>
            <a:pPr marL="1435100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Boar taint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Average prevalence: 3%</a:t>
            </a:r>
          </a:p>
          <a:p>
            <a:pPr marL="1892300" lvl="1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Farm variation:</a:t>
            </a:r>
          </a:p>
          <a:p>
            <a:pPr marL="2349500" lvl="2" indent="-266700" defTabSz="3998913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Low and high prevalence boar taint farms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VO_dier_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1174</Words>
  <Application>Microsoft Office PowerPoint</Application>
  <PresentationFormat>Diavoorstelling (4:3)</PresentationFormat>
  <Paragraphs>528</Paragraphs>
  <Slides>23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ILVO_dier_EN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Aim</vt:lpstr>
      <vt:lpstr>Aim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Ellen Claeys</dc:creator>
  <cp:lastModifiedBy>Marijke Aluwé</cp:lastModifiedBy>
  <cp:revision>158</cp:revision>
  <dcterms:created xsi:type="dcterms:W3CDTF">2010-03-25T09:32:39Z</dcterms:created>
  <dcterms:modified xsi:type="dcterms:W3CDTF">2011-11-30T22:26:49Z</dcterms:modified>
</cp:coreProperties>
</file>