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7" r:id="rId2"/>
    <p:sldId id="268" r:id="rId3"/>
    <p:sldId id="296" r:id="rId4"/>
    <p:sldId id="312" r:id="rId5"/>
    <p:sldId id="307" r:id="rId6"/>
    <p:sldId id="305" r:id="rId7"/>
    <p:sldId id="306" r:id="rId8"/>
    <p:sldId id="300" r:id="rId9"/>
    <p:sldId id="301" r:id="rId10"/>
    <p:sldId id="279" r:id="rId11"/>
    <p:sldId id="311" r:id="rId12"/>
    <p:sldId id="304" r:id="rId13"/>
    <p:sldId id="274" r:id="rId1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4750C"/>
    <a:srgbClr val="0033CC"/>
    <a:srgbClr val="99CCFF"/>
  </p:clrMru>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0" autoAdjust="0"/>
    <p:restoredTop sz="97286" autoAdjust="0"/>
  </p:normalViewPr>
  <p:slideViewPr>
    <p:cSldViewPr>
      <p:cViewPr>
        <p:scale>
          <a:sx n="100" d="100"/>
          <a:sy n="100" d="100"/>
        </p:scale>
        <p:origin x="-10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wmf"/><Relationship Id="rId4"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A2DA28E-9B34-48BB-8526-00D479D97076}" type="datetimeFigureOut">
              <a:rPr lang="de-DE"/>
              <a:pPr>
                <a:defRPr/>
              </a:pPr>
              <a:t>01.12.2011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567A4BA-8F5E-48ED-A9BE-5352532712E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p:spPr>
      </p:sp>
      <p:sp>
        <p:nvSpPr>
          <p:cNvPr id="184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84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3E2589-4C6E-4D2A-81E8-6FB21883AE0F}" type="slidenum">
              <a:rPr lang="de-DE" smtClean="0">
                <a:latin typeface="Arial" pitchFamily="34" charset="0"/>
              </a:rPr>
              <a:pPr/>
              <a:t>1</a:t>
            </a:fld>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p:spPr>
      </p:sp>
      <p:sp>
        <p:nvSpPr>
          <p:cNvPr id="194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94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63CE34-812C-48F5-B61C-2E6D43E0BC54}" type="slidenum">
              <a:rPr lang="de-DE" smtClean="0">
                <a:latin typeface="Arial" pitchFamily="34" charset="0"/>
              </a:rPr>
              <a:pPr/>
              <a:t>2</a:t>
            </a:fld>
            <a:endParaRPr 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Now let’s have a look at the sample preparation. For sample preparation we melt the diced back fat samples in a microwave and after melting we separate the connective tissue from the liquid fat. Then we weigh in 500mg liquid fat and add the isotopic internal standards. After spiking it is important to mix thoroughly in order to dispense the isotopic standard equally within the fatty matrix. After reaching equilibration, the liquid fat is mixed thoroughly with methanol to achieve analyte-extraction. Subsequently, the fat-solvent mixture is again separated by a combined freezing and centrifugation step. The obtained methanolic supernatant is decanted into a headspace vial, evaporated to dryness in a stream of compressed air and finally passed to the fully automated HS-SPME-GC/MS procedure.</a:t>
            </a:r>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p:spPr>
      </p:sp>
      <p:sp>
        <p:nvSpPr>
          <p:cNvPr id="225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225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2E1352-5881-4C78-A4F5-AFAFFC2E3A62}" type="slidenum">
              <a:rPr lang="de-DE" smtClean="0">
                <a:latin typeface="Arial" pitchFamily="34" charset="0"/>
              </a:rPr>
              <a:pPr/>
              <a:t>10</a:t>
            </a:fld>
            <a:endParaRPr 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p:spPr>
      </p:sp>
      <p:sp>
        <p:nvSpPr>
          <p:cNvPr id="235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235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D8672A-75AC-41F5-9AB3-04C721933B94}" type="slidenum">
              <a:rPr lang="de-DE" smtClean="0">
                <a:latin typeface="Arial" pitchFamily="34" charset="0"/>
              </a:rPr>
              <a:pPr/>
              <a:t>11</a:t>
            </a:fld>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9FAE814-B0FE-4F25-8A4E-291C1A0B6B32}" type="slidenum">
              <a:rPr lang="de-DE"/>
              <a:pPr>
                <a:defRPr/>
              </a:pPr>
              <a:t>‹Nr.›</a:t>
            </a:fld>
            <a:endParaRPr lang="de-DE">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624A56E-760E-43BC-AEAC-78AD87AE9568}" type="slidenum">
              <a:rPr lang="de-DE"/>
              <a:pPr>
                <a:defRPr/>
              </a:pPr>
              <a:t>‹Nr.›</a:t>
            </a:fld>
            <a:endParaRPr lang="de-DE">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1143000"/>
            <a:ext cx="1866900" cy="49831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43000" y="1143000"/>
            <a:ext cx="5448300" cy="49831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9756BA0-834A-4BFB-A226-EB5267927295}" type="slidenum">
              <a:rPr lang="de-DE"/>
              <a:pPr>
                <a:defRPr/>
              </a:pPr>
              <a:t>‹Nr.›</a:t>
            </a:fld>
            <a:endParaRPr lang="de-DE">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3D013FB-D6D9-4D30-A272-E9B6AC8A618A}" type="slidenum">
              <a:rPr lang="de-DE"/>
              <a:pPr>
                <a:defRPr/>
              </a:pPr>
              <a:t>‹Nr.›</a:t>
            </a:fld>
            <a:endParaRPr lang="de-DE">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7A4265-9F1A-41C2-9969-A070C0154AE2}" type="slidenum">
              <a:rPr lang="de-DE"/>
              <a:pPr>
                <a:defRPr/>
              </a:pPr>
              <a:t>‹Nr.›</a:t>
            </a:fld>
            <a:endParaRPr lang="de-DE">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43000" y="2362200"/>
            <a:ext cx="3657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2362200"/>
            <a:ext cx="3657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7CE5F2E-6E3C-483E-BDF7-F79BAEF37E04}" type="slidenum">
              <a:rPr lang="de-DE"/>
              <a:pPr>
                <a:defRPr/>
              </a:pPr>
              <a:t>‹Nr.›</a:t>
            </a:fld>
            <a:endParaRPr lang="de-DE">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EF6D239-9992-4F30-B98C-4B6DC70621AD}" type="slidenum">
              <a:rPr lang="de-DE"/>
              <a:pPr>
                <a:defRPr/>
              </a:pPr>
              <a:t>‹Nr.›</a:t>
            </a:fld>
            <a:endParaRPr lang="de-DE">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4375712-1A75-47F8-BC39-6DEAD6C700B4}" type="slidenum">
              <a:rPr lang="de-DE"/>
              <a:pPr>
                <a:defRPr/>
              </a:pPr>
              <a:t>‹Nr.›</a:t>
            </a:fld>
            <a:endParaRPr lang="de-DE">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907F840-6CED-41FA-A168-D4DC87ECDADC}" type="slidenum">
              <a:rPr lang="de-DE"/>
              <a:pPr>
                <a:defRPr/>
              </a:pPr>
              <a:t>‹Nr.›</a:t>
            </a:fld>
            <a:endParaRPr lang="de-DE">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4701E30-8C7A-4C06-8A61-87D4A1DCCFB1}" type="slidenum">
              <a:rPr lang="de-DE"/>
              <a:pPr>
                <a:defRPr/>
              </a:pPr>
              <a:t>‹Nr.›</a:t>
            </a:fld>
            <a:endParaRPr lang="de-DE">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en-US"/>
              <a:t>“Boars heading for 2018“ - Scientific Satellite Program                                                                                Amsterdam 02.12. 2011</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4AB8189-474B-4496-9E8B-2C45D1EAD166}" type="slidenum">
              <a:rPr lang="de-DE"/>
              <a:pPr>
                <a:defRPr/>
              </a:pPr>
              <a:t>‹Nr.›</a:t>
            </a:fld>
            <a:endParaRPr lang="de-DE">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143000" y="1143000"/>
            <a:ext cx="7467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Rectangle 3"/>
          <p:cNvSpPr>
            <a:spLocks noGrp="1" noChangeArrowheads="1"/>
          </p:cNvSpPr>
          <p:nvPr>
            <p:ph type="body" idx="1"/>
          </p:nvPr>
        </p:nvSpPr>
        <p:spPr bwMode="auto">
          <a:xfrm>
            <a:off x="1143000" y="2362200"/>
            <a:ext cx="7467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“Boars heading for 2018“ - Scientific Satellite Program                                                                                Amsterdam 02.12. 2011</a:t>
            </a: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42B866F-034F-4FE3-81FC-630D2E667123}" type="slidenum">
              <a:rPr lang="de-DE"/>
              <a:pPr>
                <a:defRPr/>
              </a:pPr>
              <a:t>‹Nr.›</a:t>
            </a:fld>
            <a:endParaRPr lang="de-DE">
              <a:latin typeface="+mn-lt"/>
            </a:endParaRPr>
          </a:p>
        </p:txBody>
      </p:sp>
      <p:grpSp>
        <p:nvGrpSpPr>
          <p:cNvPr id="5127" name="Group 13"/>
          <p:cNvGrpSpPr>
            <a:grpSpLocks/>
          </p:cNvGrpSpPr>
          <p:nvPr/>
        </p:nvGrpSpPr>
        <p:grpSpPr bwMode="auto">
          <a:xfrm>
            <a:off x="8763000" y="236538"/>
            <a:ext cx="144463" cy="2879725"/>
            <a:chOff x="1104" y="149"/>
            <a:chExt cx="91" cy="1814"/>
          </a:xfrm>
        </p:grpSpPr>
        <p:sp>
          <p:nvSpPr>
            <p:cNvPr id="1038" name="Rectangle 14"/>
            <p:cNvSpPr>
              <a:spLocks noChangeArrowheads="1"/>
            </p:cNvSpPr>
            <p:nvPr/>
          </p:nvSpPr>
          <p:spPr bwMode="auto">
            <a:xfrm>
              <a:off x="1104" y="149"/>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sp>
          <p:nvSpPr>
            <p:cNvPr id="1039" name="Rectangle 15"/>
            <p:cNvSpPr>
              <a:spLocks noChangeArrowheads="1"/>
            </p:cNvSpPr>
            <p:nvPr/>
          </p:nvSpPr>
          <p:spPr bwMode="auto">
            <a:xfrm>
              <a:off x="1104" y="437"/>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sp>
          <p:nvSpPr>
            <p:cNvPr id="1040" name="Rectangle 16"/>
            <p:cNvSpPr>
              <a:spLocks noChangeArrowheads="1"/>
            </p:cNvSpPr>
            <p:nvPr/>
          </p:nvSpPr>
          <p:spPr bwMode="auto">
            <a:xfrm>
              <a:off x="1104" y="725"/>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sp>
          <p:nvSpPr>
            <p:cNvPr id="1041" name="Rectangle 17"/>
            <p:cNvSpPr>
              <a:spLocks noChangeArrowheads="1"/>
            </p:cNvSpPr>
            <p:nvPr/>
          </p:nvSpPr>
          <p:spPr bwMode="auto">
            <a:xfrm>
              <a:off x="1104" y="1013"/>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sp>
          <p:nvSpPr>
            <p:cNvPr id="1042" name="Rectangle 18"/>
            <p:cNvSpPr>
              <a:spLocks noChangeArrowheads="1"/>
            </p:cNvSpPr>
            <p:nvPr/>
          </p:nvSpPr>
          <p:spPr bwMode="auto">
            <a:xfrm>
              <a:off x="1104" y="1301"/>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sp>
          <p:nvSpPr>
            <p:cNvPr id="1043" name="Rectangle 19"/>
            <p:cNvSpPr>
              <a:spLocks noChangeArrowheads="1"/>
            </p:cNvSpPr>
            <p:nvPr/>
          </p:nvSpPr>
          <p:spPr bwMode="auto">
            <a:xfrm>
              <a:off x="1104" y="1589"/>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sp>
          <p:nvSpPr>
            <p:cNvPr id="1044" name="Rectangle 20"/>
            <p:cNvSpPr>
              <a:spLocks noChangeArrowheads="1"/>
            </p:cNvSpPr>
            <p:nvPr/>
          </p:nvSpPr>
          <p:spPr bwMode="auto">
            <a:xfrm>
              <a:off x="1104" y="1872"/>
              <a:ext cx="91" cy="91"/>
            </a:xfrm>
            <a:prstGeom prst="rect">
              <a:avLst/>
            </a:prstGeom>
            <a:solidFill>
              <a:srgbClr val="0031B5"/>
            </a:solidFill>
            <a:ln w="9525">
              <a:noFill/>
              <a:miter lim="800000"/>
              <a:headEnd/>
              <a:tailEnd/>
            </a:ln>
            <a:effectLst/>
          </p:spPr>
          <p:txBody>
            <a:bodyPr wrap="none" anchor="ctr"/>
            <a:lstStyle/>
            <a:p>
              <a:pPr>
                <a:defRPr/>
              </a:pPr>
              <a:endParaRPr lang="de-DE">
                <a:latin typeface="Arial" charset="0"/>
              </a:endParaRPr>
            </a:p>
          </p:txBody>
        </p:sp>
      </p:grpSp>
      <p:pic>
        <p:nvPicPr>
          <p:cNvPr id="5128" name="Picture 23" descr="Uni-Bonn_IEL"/>
          <p:cNvPicPr>
            <a:picLocks noChangeAspect="1" noChangeArrowheads="1"/>
          </p:cNvPicPr>
          <p:nvPr userDrawn="1"/>
        </p:nvPicPr>
        <p:blipFill>
          <a:blip r:embed="rId13" cstate="print"/>
          <a:srcRect/>
          <a:stretch>
            <a:fillRect/>
          </a:stretch>
        </p:blipFill>
        <p:spPr bwMode="auto">
          <a:xfrm>
            <a:off x="179388" y="188913"/>
            <a:ext cx="2017712" cy="596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4400" b="1">
          <a:solidFill>
            <a:srgbClr val="0031B5"/>
          </a:solidFill>
          <a:latin typeface="+mj-lt"/>
          <a:ea typeface="+mj-ea"/>
          <a:cs typeface="+mj-cs"/>
        </a:defRPr>
      </a:lvl1pPr>
      <a:lvl2pPr algn="l" rtl="0" eaLnBrk="0" fontAlgn="base" hangingPunct="0">
        <a:spcBef>
          <a:spcPct val="0"/>
        </a:spcBef>
        <a:spcAft>
          <a:spcPct val="0"/>
        </a:spcAft>
        <a:defRPr sz="4400" b="1">
          <a:solidFill>
            <a:srgbClr val="0031B5"/>
          </a:solidFill>
          <a:latin typeface="News Gothic MT" pitchFamily="34" charset="0"/>
        </a:defRPr>
      </a:lvl2pPr>
      <a:lvl3pPr algn="l" rtl="0" eaLnBrk="0" fontAlgn="base" hangingPunct="0">
        <a:spcBef>
          <a:spcPct val="0"/>
        </a:spcBef>
        <a:spcAft>
          <a:spcPct val="0"/>
        </a:spcAft>
        <a:defRPr sz="4400" b="1">
          <a:solidFill>
            <a:srgbClr val="0031B5"/>
          </a:solidFill>
          <a:latin typeface="News Gothic MT" pitchFamily="34" charset="0"/>
        </a:defRPr>
      </a:lvl3pPr>
      <a:lvl4pPr algn="l" rtl="0" eaLnBrk="0" fontAlgn="base" hangingPunct="0">
        <a:spcBef>
          <a:spcPct val="0"/>
        </a:spcBef>
        <a:spcAft>
          <a:spcPct val="0"/>
        </a:spcAft>
        <a:defRPr sz="4400" b="1">
          <a:solidFill>
            <a:srgbClr val="0031B5"/>
          </a:solidFill>
          <a:latin typeface="News Gothic MT" pitchFamily="34" charset="0"/>
        </a:defRPr>
      </a:lvl4pPr>
      <a:lvl5pPr algn="l" rtl="0" eaLnBrk="0" fontAlgn="base" hangingPunct="0">
        <a:spcBef>
          <a:spcPct val="0"/>
        </a:spcBef>
        <a:spcAft>
          <a:spcPct val="0"/>
        </a:spcAft>
        <a:defRPr sz="4400" b="1">
          <a:solidFill>
            <a:srgbClr val="0031B5"/>
          </a:solidFill>
          <a:latin typeface="News Gothic MT" pitchFamily="34" charset="0"/>
        </a:defRPr>
      </a:lvl5pPr>
      <a:lvl6pPr marL="457200" algn="l" rtl="0" fontAlgn="base">
        <a:spcBef>
          <a:spcPct val="0"/>
        </a:spcBef>
        <a:spcAft>
          <a:spcPct val="0"/>
        </a:spcAft>
        <a:defRPr sz="4400" b="1">
          <a:solidFill>
            <a:srgbClr val="0031B5"/>
          </a:solidFill>
          <a:latin typeface="News Gothic MT" pitchFamily="34" charset="0"/>
        </a:defRPr>
      </a:lvl6pPr>
      <a:lvl7pPr marL="914400" algn="l" rtl="0" fontAlgn="base">
        <a:spcBef>
          <a:spcPct val="0"/>
        </a:spcBef>
        <a:spcAft>
          <a:spcPct val="0"/>
        </a:spcAft>
        <a:defRPr sz="4400" b="1">
          <a:solidFill>
            <a:srgbClr val="0031B5"/>
          </a:solidFill>
          <a:latin typeface="News Gothic MT" pitchFamily="34" charset="0"/>
        </a:defRPr>
      </a:lvl7pPr>
      <a:lvl8pPr marL="1371600" algn="l" rtl="0" fontAlgn="base">
        <a:spcBef>
          <a:spcPct val="0"/>
        </a:spcBef>
        <a:spcAft>
          <a:spcPct val="0"/>
        </a:spcAft>
        <a:defRPr sz="4400" b="1">
          <a:solidFill>
            <a:srgbClr val="0031B5"/>
          </a:solidFill>
          <a:latin typeface="News Gothic MT" pitchFamily="34" charset="0"/>
        </a:defRPr>
      </a:lvl8pPr>
      <a:lvl9pPr marL="1828800" algn="l" rtl="0" fontAlgn="base">
        <a:spcBef>
          <a:spcPct val="0"/>
        </a:spcBef>
        <a:spcAft>
          <a:spcPct val="0"/>
        </a:spcAft>
        <a:defRPr sz="4400" b="1">
          <a:solidFill>
            <a:srgbClr val="0031B5"/>
          </a:solidFill>
          <a:latin typeface="News Gothic MT"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mages.google.de/imgres?imgurl=http://www.interdel.at/img/schwein/nackenspeck.jpg&amp;imgrefurl=http://www.interdel.at/cont/home_sk.php&amp;usg=__LXbS6sIUnNRy5fPoV98jRJO5PmU=&amp;h=360&amp;w=600&amp;sz=33&amp;hl=de&amp;start=18&amp;um=1&amp;tbnid=j8lzg0EnvYUB6M:&amp;tbnh=81&amp;tbnw=135&amp;prev=/images?q=Nackenspeck&amp;hl=de&amp;um=1" TargetMode="External"/><Relationship Id="rId3" Type="http://schemas.openxmlformats.org/officeDocument/2006/relationships/hyperlink" Target="http://www.google.de/imgres?imgurl=http://www.stockfood.de/bilder-fotos/Verzweifelte%20Hausfrau%20mit%20verbranntem%20Truthahn-960274.jpg&amp;imgrefurl=http://www.stockfood.de/Bild-Foto-Verzweifelte-Hausfrau-mit-verbranntem-Truthahn-960274.html&amp;usg=__dUFhHiMwJeenm0lY-4Gfspy3ep8=&amp;h=500&amp;w=334&amp;sz=52&amp;hl=de&amp;start=75&amp;zoom=1&amp;um=1&amp;itbs=1&amp;tbnid=mywpL4k4j7y1hM:&amp;tbnh=130&amp;tbnw=87&amp;prev=/images?q=hausfrau&amp;start=72&amp;um=1&amp;hl=de&amp;sa=N&amp;ndsp=18&amp;tbs=isch:1&amp;ei=WsxPTeurGoOGswb42JWfDw"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2.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9.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png"/><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a:xfrm>
            <a:off x="323850" y="1341438"/>
            <a:ext cx="8250238" cy="1720850"/>
          </a:xfrm>
        </p:spPr>
        <p:txBody>
          <a:bodyPr/>
          <a:lstStyle/>
          <a:p>
            <a:r>
              <a:rPr lang="en-US" sz="3200" smtClean="0"/>
              <a:t>SIDA-HS-SPME-GC/MS- a candidate reference method for the simultaneous quantitation of boar taint compounds in back fat</a:t>
            </a:r>
            <a:endParaRPr lang="de-DE" sz="3200" smtClean="0"/>
          </a:p>
        </p:txBody>
      </p:sp>
      <p:sp>
        <p:nvSpPr>
          <p:cNvPr id="614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a:latin typeface="Calibri" pitchFamily="34" charset="0"/>
            </a:endParaRPr>
          </a:p>
        </p:txBody>
      </p:sp>
      <p:sp>
        <p:nvSpPr>
          <p:cNvPr id="6148" name="Rectangle 4"/>
          <p:cNvSpPr>
            <a:spLocks noChangeArrowheads="1"/>
          </p:cNvSpPr>
          <p:nvPr/>
        </p:nvSpPr>
        <p:spPr bwMode="auto">
          <a:xfrm>
            <a:off x="0" y="857250"/>
            <a:ext cx="9144000" cy="0"/>
          </a:xfrm>
          <a:prstGeom prst="rect">
            <a:avLst/>
          </a:prstGeom>
          <a:noFill/>
          <a:ln w="9525">
            <a:noFill/>
            <a:miter lim="800000"/>
            <a:headEnd/>
            <a:tailEnd/>
          </a:ln>
        </p:spPr>
        <p:txBody>
          <a:bodyPr anchor="ctr">
            <a:spAutoFit/>
          </a:bodyPr>
          <a:lstStyle/>
          <a:p>
            <a:endParaRPr lang="de-DE">
              <a:latin typeface="Calibri" pitchFamily="34" charset="0"/>
            </a:endParaRPr>
          </a:p>
        </p:txBody>
      </p:sp>
      <p:sp>
        <p:nvSpPr>
          <p:cNvPr id="614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atin typeface="Calibri" pitchFamily="34" charset="0"/>
            </a:endParaRPr>
          </a:p>
        </p:txBody>
      </p:sp>
      <p:sp>
        <p:nvSpPr>
          <p:cNvPr id="6150" name="Rectangle 9"/>
          <p:cNvSpPr>
            <a:spLocks noChangeArrowheads="1"/>
          </p:cNvSpPr>
          <p:nvPr/>
        </p:nvSpPr>
        <p:spPr bwMode="auto">
          <a:xfrm>
            <a:off x="0" y="400050"/>
            <a:ext cx="9144000" cy="0"/>
          </a:xfrm>
          <a:prstGeom prst="rect">
            <a:avLst/>
          </a:prstGeom>
          <a:noFill/>
          <a:ln w="9525">
            <a:noFill/>
            <a:miter lim="800000"/>
            <a:headEnd/>
            <a:tailEnd/>
          </a:ln>
        </p:spPr>
        <p:txBody>
          <a:bodyPr anchor="ctr">
            <a:spAutoFit/>
          </a:bodyPr>
          <a:lstStyle/>
          <a:p>
            <a:endParaRPr lang="de-DE">
              <a:latin typeface="Calibri" pitchFamily="34" charset="0"/>
            </a:endParaRPr>
          </a:p>
        </p:txBody>
      </p:sp>
      <p:sp>
        <p:nvSpPr>
          <p:cNvPr id="61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atin typeface="Calibri" pitchFamily="34" charset="0"/>
            </a:endParaRPr>
          </a:p>
        </p:txBody>
      </p:sp>
      <p:sp>
        <p:nvSpPr>
          <p:cNvPr id="6152" name="Rectangle 15"/>
          <p:cNvSpPr>
            <a:spLocks noChangeArrowheads="1"/>
          </p:cNvSpPr>
          <p:nvPr/>
        </p:nvSpPr>
        <p:spPr bwMode="auto">
          <a:xfrm>
            <a:off x="0" y="400050"/>
            <a:ext cx="9144000" cy="0"/>
          </a:xfrm>
          <a:prstGeom prst="rect">
            <a:avLst/>
          </a:prstGeom>
          <a:noFill/>
          <a:ln w="9525">
            <a:noFill/>
            <a:miter lim="800000"/>
            <a:headEnd/>
            <a:tailEnd/>
          </a:ln>
        </p:spPr>
        <p:txBody>
          <a:bodyPr anchor="ctr">
            <a:spAutoFit/>
          </a:bodyPr>
          <a:lstStyle/>
          <a:p>
            <a:endParaRPr lang="de-DE">
              <a:latin typeface="Calibri" pitchFamily="34" charset="0"/>
            </a:endParaRPr>
          </a:p>
        </p:txBody>
      </p:sp>
      <p:sp>
        <p:nvSpPr>
          <p:cNvPr id="6153" name="AutoShape 6" descr="data:image/jpg;base64,/9j/4AAQSkZJRgABAQAAAQABAAD/2wBDAAkGBwgHBgkIBwgKCgkLDRYPDQwMDRsUFRAWIB0iIiAdHx8kKDQsJCYxJx8fLT0tMTU3Ojo6Iys/RD84QzQ5Ojf/2wBDAQoKCg0MDRoPDxo3JR8lNzc3Nzc3Nzc3Nzc3Nzc3Nzc3Nzc3Nzc3Nzc3Nzc3Nzc3Nzc3Nzc3Nzc3Nzc3Nzc3Nzf/wAARCACCAFcDASIAAhEBAxEB/8QAHAAAAQUBAQEAAAAAAAAAAAAABQADBAYHAQII/8QAPxAAAgEDAwEGBAMFBQgDAAAAAQIDAAQRBRIhMQYTIkFRYRSBkaEyccEHFSOx0TNTYoLwJDRCQ0RykvFSwuH/xAAZAQADAQEBAAAAAAAAAAAAAAABAgMEAAX/xAAkEQADAAICAgEEAwAAAAAAAAAAAQIDERIhBDFRExRBYSIyof/aAAwDAQACEQMRAD8AsujXDSW15Ncd2CJznYcjHFOX+qiCBnV0GOAoGSeM5PyqBp9vNPpGoRqcOZmx5VUr64vLUAXkMiMG48Jwfn5jFYZe2tmvXQ7c6y+pl/iYzlBnKnFP6XrIuNRI1OQFXO3pjHpz6/1pvQLWF4LpIonMkv4mk8gfSoWoaDPZQCeFGkbvMKuPv9qvKhPT/Iu60WS/vtLtoLpljcb4FGYyAw6g4+YoFZSpdONt4RbJ0cr4mx0GPKmJOz2sXEKOZbdI3U5PeFuPp5VMi0KPTtJe4jue9ukjLgcbSQD5etJMpxx/I7mt7DvZrWY11D4BrhpEl/sxJwVP16Gon7Qezeo6nMt7pyLKVjVDGpw55PIzxjB9arfY+wu9Q162uO8YQ28gkdifTyA9/wBa1g5/vJPpQf8AB9dk/wCxiFt2e1i3upHurGaNEUkd5Hu3N6ADz60VXS9Scg3qbIcAeJQoIHr96uWqWury6jK1rqMcVseFjMeSD5nIoOOzE6Kwk1e6cscsWc8/fOPag8jYeIOk0/RlspI7ZQVdsO8LeYI43fKlTkvZDTlyZZUJJzwAB9M0q7l+ztP4NAs8QxXwUDhy32oHqSWgtU1HUZjIOBGoG7k9OKsFoAbq8U+YX+RquX2ltZ2ksJYyWYxIMgFk56D1+1ItfkpGmzts8JKvCPC43A4x09aa1m8W5tHtIyVdsJuHXk8/ypmyuHvXRbGCSO1ijZF3cu78EkgdOCMCq/qEl0bswRJKWZsYMRQ5+dBp8ui3GdIO6rd2mlacIorg+Lx7MZKN7e1VMa6+0wRrlHY+Jzjg+VTu0dvdi6WKSJlUQIxIBOBihdrpkl1JAqJLtMgIZlI6cnFVVN9gyU/SCFhJ8IwuLV2t5Acgowx8x6Vq2l3/AMZpsFy5VQ8YLHdxnofvWbWmlwwSTwXTEd2xAKqTuHkfmOatAtL3T+zMbRLvHOV2ZwhJwSp9sUr67IuNIGdtNLh1q8wl1HE0aDxLMBu5PFZnrWkXGlzRrMxDPyhEofPvke9WnU5TaxGSKCJWB8oF4+1AtYle4hsHuCSzFsDAHO7AHHlVMZKyv4bOdxyfelT5TkYHFKrbJ6PqW20q3gkeQ7ndx4snj6UM1e0hnSVZI8pjCqOOfWj5OFLe1R5rUSAZzkDJ/OucLWkgzT32ZlIt1pGxbZyqiUNLsbBdQrAfny2ce1OQa58TMyxFi6LlncEbR+flT+t4RxCxxNNG8qjzPjI/pVe059a07fPa20E8O0My4PeA+f51k7T0eimtEvUdXk0+8h36jNdxPbr3n4QQ/qCu0kfnk0J1LUZZyJYZrhSGBXLEdDn19qFaheTz3hZbQQs5y+7oB7Dnr+dTdPiNzepACSsSZY/4vT5U6/ZOn00jRuzmv6bcW8UUgWGZVAUSAfQNVi7xX/BIGx1w2ay+DT3EjEZ4UGrDpWmzRhXhkaNwc5A6+1Hh8EWtBCLJ1rUCemyIfZqz/wDaIsQ1q23qSSFCAf8AyJOM1ocOfjrp3XaZNuBnrgGs87eTwya3aMoEgbaqNngN4uaGNNV2Jfop5XO07cDypVKILiMldvBwPrSq5M+l3b+Dz5kCnQfCWPU8mo8pxEgPm4qQ34TiqCmddu7WT96aW0I/DDIpb34OKDm9hlh7u6WSGZRgOjY+9Wzt4EtxYzAAEz7T75U1UbuNZVJcdehrJkWqPQw03HQBukjWQ9xI8sjHjdgnP60e0PSTbRhzgtjBO4csetc0bQzLKLyRsRhtqAnr6nFWhVRAdp3Ip8Ax508yTu+xq0tlMjHaWBYDgg8CrBbCFEwx2H0YYqLaW4V0RnRlXLH6VJlBW4SCPhMZJ67h1qyWjNVNkLX9KS+spfGUTu2YupxgD3rM+2cXwWs2lsUVmwACf+HO45HvitfEKfu+VCMmVSh58sc1k/b2Rh2ljRdx/hqrELnACtQaBvaK2NziNnUAlei9B1pV7jDkoZDliuemPypUGcfQe4yXMcfkviNT16fOhmnHdJJIfyFElPgFOjqKf+0ZTJb2Crz/ALQSf/E0H0nS21G67p/BCOXkx5Yzge9WPtfCbmbTrdBl5JyB/wCNT4tKkhtkijeNI8eJggLH6+dSc8rLTfCFr2B0ijO5bcpDDFwm7jw4p6yjEpeWPCICNm4Y3D1+Zqc2mrKpEsrR2UYLSuz4346+wXjk1UNd7dW8Evw3Z+LvypwJ5XYIf+0DqPc/SnbU9sRbp6XsuMbQK0yIYnn4JVsDjHJGfcio8W0Szy5AXHBJ6Z4/rWa3PazVkPxa3UJkkBRgiqwHtznHl1pmLtpq0uQyB+fEBEpXj8sGkWaWtjvBSrRo2p65DavHbowdnUqoByST1wPyrMO3Nw112hilt3V02KJShGOFOfvTMvae5hlu5H05TPMhjWcFvAD6Kc8H+QqDq0tvNcWbaaXW3jjG7vBtZm2ndkDzLEn50s3yfY2WFMrijxbBwI+9/Hty3SlXm3G0Iu4MQoyQfOlVGZz6BtY2jhJz1JqcGAUCqrpGvi80tw4eOZQQrEfi8gRT1nrrcR3Qw6nG7oGoqkUeKtkzV2U6rZA/iG8r7ZAFFyyxqWlISMDqx/1gVR+1WtTWeo2lzaRRSBYmy8mSqHNBb+81TtBbSL8Wju4CqqghATS1kUJtjrC7SPH7Qe2P72dtM0mUizjb+NIpx3pGePy/9+mK7o9ibiQlgwVhjdtz/rz+lQ002Z797O3fvlicr323Acg1cre2tdOs1UF/iOVYBPPGCAfIjAH9cVC8iSbbK48TbXQzBpttb2odNmY4weScZHU49ffrVPvNXKXDy2VpEFAI3MMkr1ycH3PNW6a6hIPxYaOFmzI54x/+n9c1TXsxqd1L8MuYg4EYZwDkngepP5elZfGma5Vb2jR5FXPGY6PGlazD+8WXUtohmHifyU+XHkPKua1qVnNcp8LtKg8lFNG2/Z9d9yJWltQMZI35YD/XFC5uzMEUm34lu9B6riqU/HnIr33/AITlZ6xuSHaMvhCNuAXA9/WlU74a5QqstyZEQkcRgnPv60qo/Kkj9qzTYLrTvhO7QSHjCrsA/WqvDf3Z1CaCRcIBujALdPr18qnaaN79MBFP1NN63aJIVmAUZPJI6Hpn58fatD7RLk/kj3N9N0dlAAwAWH61K0a/MenajKsqGdQEjA5yTxx9ftQW+0kLZm4N064Gdqjgf69aE6JdR2F63xDFYpOoUcbvU/f8/pWfPFOG0Uw0la5Ep5Z9MZe7kTb4g24/iJxz79fbofl5XXbtS8jS7227cyH8I+fpn3xz0og0drfMUXxRYAOCfI8Z+dDrqygtZe7ngBL+MK2QoUkjPhwT0P2xWfFknLPCl2a8kvHfNPoIandRS9nHllkBd2UgkdMkdflkGhtpqcMdxHJBZsEB2iQc+I+1dlhlnsXhsonVScEYLIR+Z5+uc+op2y7P6h3YxMsR4znnnA/rUqxxE6pjTdt7QTk1RmjZHZhz+EHrQq4uoipYsoPQA9RUXVVu7OItdqrhSB3sZ6fmD/6oHc6k7rjbn3NHD4zr0Llza9ku91Uw4SPDH+VKgW7exJ5JpV6M+PjS00Y35FN9GxQSx2lq8sp2rnrVbmTtJq7STW4eOzdj3I71EDD5kZFT+0dyIdGfIOSwCj36/p96p0U1xdhJLhxgIqKCeAAMDAqvZBv5LMby+tIJEmG2cKqyxg7gp8mBB4GKAzmGaTxtyTgjqBTKzNbTb4J9sg8wTROTX5ZLJSLmVLhW8e1cA/MUmmx1QY0bQkt4I7ltSw5z/DRQWA9M9PrRX94aLYAsYFknPBkuWDNjz4J+lZ3dalNKCZXuJc+bNn+ZqDNcMIw6x4JYr4j7A/rU/oJvex/uGl6L/qPa+1wVEkKAsSdisSftQh+2UCBu7ikkz0ONoH3qrCJ7i3W4eeCMbymJNw8gfIH1roSNetxYH/JKf/rXLxMW9tbYteVla0mEdS7R/HqyPaLsbgguQD9KFR3YjXbHb24/xGMMfqacLwgf7xZfK1P6pSaeI/8AU2/+WxQfoK0TEytJaIVdV7Z4bULpukzL7Lx/KlXDOg6XI/y2yD9aVMKX++AbUtKVhlTM2Qeh4FUdf7Zx5ADH0FKlU2VZ1+lR5OlKlXAGmJx1rshJtVz/AHh/kKVKnQGWLsvbW9xpsvxEEUuJjjegbHhHrVjh0nTSoJ0+06H/AJC/0pUqRhXoiNp9ks2Fs7cDngRL/SotzBDHHlIY1/7VApUq6fYrA127IRsZl58jilSpVQU//9k=">
            <a:hlinkClick r:id="rId3"/>
          </p:cNvPr>
          <p:cNvSpPr>
            <a:spLocks noChangeAspect="1" noChangeArrowheads="1"/>
          </p:cNvSpPr>
          <p:nvPr/>
        </p:nvSpPr>
        <p:spPr bwMode="auto">
          <a:xfrm>
            <a:off x="76200" y="-593725"/>
            <a:ext cx="828675" cy="1238250"/>
          </a:xfrm>
          <a:prstGeom prst="rect">
            <a:avLst/>
          </a:prstGeom>
          <a:noFill/>
          <a:ln w="9525">
            <a:noFill/>
            <a:miter lim="800000"/>
            <a:headEnd/>
            <a:tailEnd/>
          </a:ln>
        </p:spPr>
        <p:txBody>
          <a:bodyPr/>
          <a:lstStyle/>
          <a:p>
            <a:endParaRPr lang="de-DE"/>
          </a:p>
        </p:txBody>
      </p:sp>
      <p:grpSp>
        <p:nvGrpSpPr>
          <p:cNvPr id="6154" name="Gruppieren 21"/>
          <p:cNvGrpSpPr>
            <a:grpSpLocks/>
          </p:cNvGrpSpPr>
          <p:nvPr/>
        </p:nvGrpSpPr>
        <p:grpSpPr bwMode="auto">
          <a:xfrm>
            <a:off x="1116013" y="3429000"/>
            <a:ext cx="6575425" cy="1871663"/>
            <a:chOff x="1259632" y="2780928"/>
            <a:chExt cx="6575598" cy="1872208"/>
          </a:xfrm>
        </p:grpSpPr>
        <p:pic>
          <p:nvPicPr>
            <p:cNvPr id="6156" name="Picture 23" descr="http://t0.gstatic.com/images?q=tbn:kqOoqVt-wLGgxM%3Ahttp://www.auswaertiges-amt.de/diplo/de/WillkommeninD/Themen-PD/GrueneWoche/Schweine,templateId%3Dlarge__blob.jpg"/>
            <p:cNvPicPr>
              <a:picLocks noChangeAspect="1" noChangeArrowheads="1"/>
            </p:cNvPicPr>
            <p:nvPr/>
          </p:nvPicPr>
          <p:blipFill>
            <a:blip r:embed="rId4" cstate="print"/>
            <a:srcRect/>
            <a:stretch>
              <a:fillRect/>
            </a:stretch>
          </p:blipFill>
          <p:spPr bwMode="auto">
            <a:xfrm>
              <a:off x="1259632" y="2924944"/>
              <a:ext cx="1141859" cy="727406"/>
            </a:xfrm>
            <a:prstGeom prst="rect">
              <a:avLst/>
            </a:prstGeom>
            <a:noFill/>
            <a:ln w="9525">
              <a:noFill/>
              <a:miter lim="800000"/>
              <a:headEnd/>
              <a:tailEnd/>
            </a:ln>
          </p:spPr>
        </p:pic>
        <p:pic>
          <p:nvPicPr>
            <p:cNvPr id="6157" name="Picture 25" descr="http://t0.gstatic.com/images?q=tbn:Skh0pFmQWuU8mM%3Ahttp://www.n24.de/media/_fotos/3panorama/2008_9/april_7/080418/schweine_dpa_gr~1.jpg"/>
            <p:cNvPicPr>
              <a:picLocks noChangeAspect="1" noChangeArrowheads="1"/>
            </p:cNvPicPr>
            <p:nvPr/>
          </p:nvPicPr>
          <p:blipFill>
            <a:blip r:embed="rId5" cstate="print"/>
            <a:srcRect/>
            <a:stretch>
              <a:fillRect/>
            </a:stretch>
          </p:blipFill>
          <p:spPr bwMode="auto">
            <a:xfrm>
              <a:off x="1259632" y="3789040"/>
              <a:ext cx="1053395" cy="792088"/>
            </a:xfrm>
            <a:prstGeom prst="rect">
              <a:avLst/>
            </a:prstGeom>
            <a:noFill/>
            <a:ln w="9525">
              <a:noFill/>
              <a:miter lim="800000"/>
              <a:headEnd/>
              <a:tailEnd/>
            </a:ln>
          </p:spPr>
        </p:pic>
        <p:pic>
          <p:nvPicPr>
            <p:cNvPr id="6158" name="Picture 35" descr="http://t3.gstatic.com/images?q=tbn:InLXNepGnPOC8M:http://de.dreamstime.com/frisches-schweinefleisch-st-uumlck-des-nichtjuden-mea-thumb6865395.jpg"/>
            <p:cNvPicPr>
              <a:picLocks noChangeAspect="1" noChangeArrowheads="1"/>
            </p:cNvPicPr>
            <p:nvPr/>
          </p:nvPicPr>
          <p:blipFill>
            <a:blip r:embed="rId6" cstate="print"/>
            <a:srcRect/>
            <a:stretch>
              <a:fillRect/>
            </a:stretch>
          </p:blipFill>
          <p:spPr bwMode="auto">
            <a:xfrm rot="5400000">
              <a:off x="6911305" y="2961903"/>
              <a:ext cx="1104900" cy="742950"/>
            </a:xfrm>
            <a:prstGeom prst="rect">
              <a:avLst/>
            </a:prstGeom>
            <a:noFill/>
            <a:ln w="9525">
              <a:noFill/>
              <a:miter lim="800000"/>
              <a:headEnd/>
              <a:tailEnd/>
            </a:ln>
          </p:spPr>
        </p:pic>
        <p:pic>
          <p:nvPicPr>
            <p:cNvPr id="6159" name="Picture 41" descr="http://t2.gstatic.com/images?q=tbn:1dJK1-0EREo3SM%3Ahttp://www.bobyfleisch.cz/images/prepravniky-maso/maso_ve_vysu.jpg"/>
            <p:cNvPicPr>
              <a:picLocks noChangeAspect="1" noChangeArrowheads="1"/>
            </p:cNvPicPr>
            <p:nvPr/>
          </p:nvPicPr>
          <p:blipFill>
            <a:blip r:embed="rId7" cstate="print"/>
            <a:srcRect/>
            <a:stretch>
              <a:fillRect/>
            </a:stretch>
          </p:blipFill>
          <p:spPr bwMode="auto">
            <a:xfrm>
              <a:off x="6272436" y="3716506"/>
              <a:ext cx="1251892" cy="936630"/>
            </a:xfrm>
            <a:prstGeom prst="rect">
              <a:avLst/>
            </a:prstGeom>
            <a:noFill/>
            <a:ln w="9525">
              <a:noFill/>
              <a:miter lim="800000"/>
              <a:headEnd/>
              <a:tailEnd/>
            </a:ln>
          </p:spPr>
        </p:pic>
        <p:pic>
          <p:nvPicPr>
            <p:cNvPr id="6160" name="Picture 43" descr="http://t3.gstatic.com/images?q=tbn:j8lzg0EnvYUB6M:http://www.interdel.at/img/schwein/nackenspeck.jpg">
              <a:hlinkClick r:id="rId8"/>
            </p:cNvPr>
            <p:cNvPicPr>
              <a:picLocks noChangeAspect="1" noChangeArrowheads="1"/>
            </p:cNvPicPr>
            <p:nvPr/>
          </p:nvPicPr>
          <p:blipFill>
            <a:blip r:embed="rId9" cstate="print"/>
            <a:srcRect/>
            <a:stretch>
              <a:fillRect/>
            </a:stretch>
          </p:blipFill>
          <p:spPr bwMode="auto">
            <a:xfrm>
              <a:off x="6118440" y="2924944"/>
              <a:ext cx="1045848" cy="627509"/>
            </a:xfrm>
            <a:prstGeom prst="rect">
              <a:avLst/>
            </a:prstGeom>
            <a:noFill/>
            <a:ln w="9525">
              <a:noFill/>
              <a:miter lim="800000"/>
              <a:headEnd/>
              <a:tailEnd/>
            </a:ln>
          </p:spPr>
        </p:pic>
        <p:pic>
          <p:nvPicPr>
            <p:cNvPr id="6161" name="Picture 2" descr="http://geschenke.die-begeistern.de/shop/images/mcrcc1274.JPG"/>
            <p:cNvPicPr>
              <a:picLocks noChangeAspect="1" noChangeArrowheads="1"/>
            </p:cNvPicPr>
            <p:nvPr/>
          </p:nvPicPr>
          <p:blipFill>
            <a:blip r:embed="rId10" cstate="print"/>
            <a:srcRect/>
            <a:stretch>
              <a:fillRect/>
            </a:stretch>
          </p:blipFill>
          <p:spPr bwMode="auto">
            <a:xfrm>
              <a:off x="2555776" y="2924944"/>
              <a:ext cx="1728192" cy="1728192"/>
            </a:xfrm>
            <a:prstGeom prst="rect">
              <a:avLst/>
            </a:prstGeom>
            <a:noFill/>
            <a:ln w="9525">
              <a:noFill/>
              <a:miter lim="800000"/>
              <a:headEnd/>
              <a:tailEnd/>
            </a:ln>
          </p:spPr>
        </p:pic>
        <p:pic>
          <p:nvPicPr>
            <p:cNvPr id="6162" name="Picture 8" descr="http://www.stockfood.de/bilder-fotos/Verzweifelte%20Hausfrau%20mit%20verbranntem%20Truthahn-960274.jpg"/>
            <p:cNvPicPr>
              <a:picLocks noChangeAspect="1" noChangeArrowheads="1"/>
            </p:cNvPicPr>
            <p:nvPr/>
          </p:nvPicPr>
          <p:blipFill>
            <a:blip r:embed="rId11" cstate="print"/>
            <a:srcRect b="26291"/>
            <a:stretch>
              <a:fillRect/>
            </a:stretch>
          </p:blipFill>
          <p:spPr bwMode="auto">
            <a:xfrm>
              <a:off x="4499992" y="2924944"/>
              <a:ext cx="1552704" cy="1713297"/>
            </a:xfrm>
            <a:prstGeom prst="rect">
              <a:avLst/>
            </a:prstGeom>
            <a:noFill/>
            <a:ln w="9525">
              <a:noFill/>
              <a:miter lim="800000"/>
              <a:headEnd/>
              <a:tailEnd/>
            </a:ln>
          </p:spPr>
        </p:pic>
      </p:grpSp>
      <p:sp>
        <p:nvSpPr>
          <p:cNvPr id="30" name="Fußzeilenplatzhalter 17"/>
          <p:cNvSpPr>
            <a:spLocks noGrp="1"/>
          </p:cNvSpPr>
          <p:nvPr>
            <p:ph type="ftr" sz="quarter" idx="11"/>
          </p:nvPr>
        </p:nvSpPr>
        <p:spPr>
          <a:xfrm>
            <a:off x="179388" y="6021388"/>
            <a:ext cx="8640762" cy="700087"/>
          </a:xfrm>
        </p:spPr>
        <p:txBody>
          <a:bodyPr/>
          <a:lstStyle/>
          <a:p>
            <a:pPr>
              <a:defRPr/>
            </a:pPr>
            <a:r>
              <a:rPr lang="en-US" sz="1600" dirty="0"/>
              <a:t>“Boars heading for 2018“ - Scientific Satellite Program                      </a:t>
            </a:r>
          </a:p>
          <a:p>
            <a:pPr>
              <a:defRPr/>
            </a:pPr>
            <a:r>
              <a:rPr lang="en-US" sz="1600" dirty="0"/>
              <a:t> Amsterdam, 02 December 2011</a:t>
            </a:r>
            <a:endParaRPr lang="de-DE"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250825" y="619125"/>
            <a:ext cx="7467600" cy="990600"/>
          </a:xfrm>
        </p:spPr>
        <p:txBody>
          <a:bodyPr/>
          <a:lstStyle/>
          <a:p>
            <a:r>
              <a:rPr lang="de-DE" sz="2400" smtClean="0"/>
              <a:t>Method details - Validation</a:t>
            </a:r>
          </a:p>
        </p:txBody>
      </p:sp>
      <p:sp>
        <p:nvSpPr>
          <p:cNvPr id="4" name="Foliennummernplatzhalter 3"/>
          <p:cNvSpPr>
            <a:spLocks noGrp="1"/>
          </p:cNvSpPr>
          <p:nvPr>
            <p:ph type="sldNum" sz="quarter" idx="12"/>
          </p:nvPr>
        </p:nvSpPr>
        <p:spPr/>
        <p:txBody>
          <a:bodyPr/>
          <a:lstStyle/>
          <a:p>
            <a:pPr>
              <a:defRPr/>
            </a:pPr>
            <a:fld id="{3B7CED2D-1AEB-44A4-BBA8-33C9E6C444A9}" type="slidenum">
              <a:rPr lang="de-DE" smtClean="0"/>
              <a:pPr>
                <a:defRPr/>
              </a:pPr>
              <a:t>10</a:t>
            </a:fld>
            <a:endParaRPr lang="de-DE">
              <a:latin typeface="+mn-lt"/>
            </a:endParaRPr>
          </a:p>
        </p:txBody>
      </p:sp>
      <p:graphicFrame>
        <p:nvGraphicFramePr>
          <p:cNvPr id="8" name="Inhaltsplatzhalter 5"/>
          <p:cNvGraphicFramePr>
            <a:graphicFrameLocks/>
          </p:cNvGraphicFramePr>
          <p:nvPr/>
        </p:nvGraphicFramePr>
        <p:xfrm>
          <a:off x="571500" y="5084763"/>
          <a:ext cx="6984775" cy="1239009"/>
        </p:xfrm>
        <a:graphic>
          <a:graphicData uri="http://schemas.openxmlformats.org/drawingml/2006/table">
            <a:tbl>
              <a:tblPr firstRow="1" bandRow="1">
                <a:tableStyleId>{912C8C85-51F0-491E-9774-3900AFEF0FD7}</a:tableStyleId>
              </a:tblPr>
              <a:tblGrid>
                <a:gridCol w="1656184"/>
                <a:gridCol w="1584176"/>
                <a:gridCol w="1224136"/>
                <a:gridCol w="1224136"/>
                <a:gridCol w="1296143"/>
              </a:tblGrid>
              <a:tr h="324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n>
                            <a:noFill/>
                          </a:ln>
                          <a:solidFill>
                            <a:schemeClr val="bg1"/>
                          </a:solidFill>
                        </a:rPr>
                        <a:t>Inter-</a:t>
                      </a:r>
                      <a:r>
                        <a:rPr lang="de-DE" sz="1400" b="1" dirty="0" err="1" smtClean="0">
                          <a:ln>
                            <a:noFill/>
                          </a:ln>
                          <a:solidFill>
                            <a:schemeClr val="bg1"/>
                          </a:solidFill>
                        </a:rPr>
                        <a:t>day</a:t>
                      </a:r>
                      <a:r>
                        <a:rPr lang="de-DE" sz="1400" b="1" dirty="0" smtClean="0">
                          <a:ln>
                            <a:noFill/>
                          </a:ln>
                          <a:solidFill>
                            <a:schemeClr val="bg1"/>
                          </a:solidFill>
                        </a:rPr>
                        <a:t> (n = 4)</a:t>
                      </a:r>
                    </a:p>
                  </a:txBody>
                  <a:tcPr>
                    <a:solidFill>
                      <a:schemeClr val="accent6"/>
                    </a:solidFill>
                  </a:tcPr>
                </a:tc>
                <a:tc gridSpan="2">
                  <a:txBody>
                    <a:bodyPr/>
                    <a:lstStyle/>
                    <a:p>
                      <a:pPr algn="ctr"/>
                      <a:r>
                        <a:rPr lang="de-DE" sz="1400" b="1" dirty="0" err="1" smtClean="0">
                          <a:ln>
                            <a:noFill/>
                          </a:ln>
                          <a:solidFill>
                            <a:schemeClr val="bg1"/>
                          </a:solidFill>
                        </a:rPr>
                        <a:t>Accuracy</a:t>
                      </a:r>
                      <a:r>
                        <a:rPr lang="de-DE" sz="1400" b="1" dirty="0" smtClean="0">
                          <a:ln>
                            <a:noFill/>
                          </a:ln>
                          <a:solidFill>
                            <a:schemeClr val="bg1"/>
                          </a:solidFill>
                        </a:rPr>
                        <a:t> (R.E.)</a:t>
                      </a:r>
                      <a:endParaRPr lang="de-DE" sz="1400" b="1" dirty="0">
                        <a:ln>
                          <a:noFill/>
                        </a:ln>
                        <a:solidFill>
                          <a:schemeClr val="bg1"/>
                        </a:solidFill>
                      </a:endParaRPr>
                    </a:p>
                  </a:txBody>
                  <a:tcPr>
                    <a:solidFill>
                      <a:schemeClr val="accent6"/>
                    </a:solidFill>
                  </a:tcPr>
                </a:tc>
                <a:tc hMerge="1">
                  <a:txBody>
                    <a:bodyPr/>
                    <a:lstStyle/>
                    <a:p>
                      <a:endParaRPr lang="de-DE"/>
                    </a:p>
                  </a:txBody>
                  <a:tcPr/>
                </a:tc>
                <a:tc gridSpan="2">
                  <a:txBody>
                    <a:bodyPr/>
                    <a:lstStyle/>
                    <a:p>
                      <a:pPr algn="ctr"/>
                      <a:r>
                        <a:rPr lang="de-DE" sz="1400" b="1" dirty="0" smtClean="0">
                          <a:ln>
                            <a:noFill/>
                          </a:ln>
                          <a:solidFill>
                            <a:schemeClr val="bg1"/>
                          </a:solidFill>
                        </a:rPr>
                        <a:t>Precision (R.S.D.)</a:t>
                      </a:r>
                      <a:endParaRPr lang="de-DE" sz="1400" b="1" dirty="0">
                        <a:ln>
                          <a:noFill/>
                        </a:ln>
                        <a:solidFill>
                          <a:schemeClr val="bg1"/>
                        </a:solidFill>
                      </a:endParaRPr>
                    </a:p>
                  </a:txBody>
                  <a:tcPr>
                    <a:solidFill>
                      <a:schemeClr val="accent6"/>
                    </a:solidFill>
                  </a:tcPr>
                </a:tc>
                <a:tc hMerge="1">
                  <a:txBody>
                    <a:bodyPr/>
                    <a:lstStyle/>
                    <a:p>
                      <a:endParaRPr lang="de-DE"/>
                    </a:p>
                  </a:txBody>
                  <a:tcPr/>
                </a:tc>
              </a:tr>
              <a:tr h="263467">
                <a:tc>
                  <a:txBody>
                    <a:bodyPr/>
                    <a:lstStyle/>
                    <a:p>
                      <a:endParaRPr lang="de-DE" sz="1400" dirty="0">
                        <a:ln>
                          <a:noFill/>
                        </a:ln>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de-DE" sz="1200" b="1" baseline="0" dirty="0" err="1" smtClean="0">
                          <a:ln>
                            <a:noFill/>
                          </a:ln>
                        </a:rPr>
                        <a:t>low</a:t>
                      </a:r>
                      <a:r>
                        <a:rPr lang="de-DE" sz="1200" b="1" baseline="0" dirty="0" smtClean="0">
                          <a:ln>
                            <a:noFill/>
                          </a:ln>
                        </a:rPr>
                        <a:t> (</a:t>
                      </a:r>
                      <a:r>
                        <a:rPr lang="de-DE" sz="1200" b="1" baseline="0" dirty="0" err="1" smtClean="0">
                          <a:ln>
                            <a:noFill/>
                          </a:ln>
                        </a:rPr>
                        <a:t>ng</a:t>
                      </a:r>
                      <a:r>
                        <a:rPr lang="de-DE" sz="1200" b="1" baseline="0" dirty="0" smtClean="0">
                          <a:ln>
                            <a:noFill/>
                          </a:ln>
                        </a:rPr>
                        <a:t>/g)</a:t>
                      </a:r>
                      <a:endParaRPr lang="de-DE" sz="1200"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200" b="1" dirty="0" err="1" smtClean="0">
                          <a:ln>
                            <a:noFill/>
                          </a:ln>
                        </a:rPr>
                        <a:t>high</a:t>
                      </a:r>
                      <a:r>
                        <a:rPr lang="de-DE" sz="1200" b="1" dirty="0" smtClean="0">
                          <a:ln>
                            <a:noFill/>
                          </a:ln>
                        </a:rPr>
                        <a:t> (</a:t>
                      </a:r>
                      <a:r>
                        <a:rPr lang="de-DE" sz="1200" b="1" dirty="0" err="1" smtClean="0">
                          <a:ln>
                            <a:noFill/>
                          </a:ln>
                        </a:rPr>
                        <a:t>ng</a:t>
                      </a:r>
                      <a:r>
                        <a:rPr lang="de-DE" sz="1200" b="1" dirty="0" smtClean="0">
                          <a:ln>
                            <a:noFill/>
                          </a:ln>
                        </a:rPr>
                        <a:t>/g)</a:t>
                      </a:r>
                      <a:endParaRPr lang="de-DE" sz="1200"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200" b="1" dirty="0" err="1" smtClean="0">
                          <a:ln>
                            <a:noFill/>
                          </a:ln>
                        </a:rPr>
                        <a:t>low</a:t>
                      </a:r>
                      <a:r>
                        <a:rPr lang="de-DE" sz="1200" b="1" dirty="0" smtClean="0">
                          <a:ln>
                            <a:noFill/>
                          </a:ln>
                        </a:rPr>
                        <a:t> (</a:t>
                      </a:r>
                      <a:r>
                        <a:rPr lang="de-DE" sz="1200" b="1" dirty="0" err="1" smtClean="0">
                          <a:ln>
                            <a:noFill/>
                          </a:ln>
                        </a:rPr>
                        <a:t>ng</a:t>
                      </a:r>
                      <a:r>
                        <a:rPr lang="de-DE" sz="1200" b="1" dirty="0" smtClean="0">
                          <a:ln>
                            <a:noFill/>
                          </a:ln>
                        </a:rPr>
                        <a:t>/g)</a:t>
                      </a:r>
                      <a:endParaRPr lang="de-DE" sz="1200" b="1" dirty="0" smtClean="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200" b="1" dirty="0" err="1" smtClean="0">
                          <a:ln>
                            <a:noFill/>
                          </a:ln>
                        </a:rPr>
                        <a:t>high</a:t>
                      </a:r>
                      <a:r>
                        <a:rPr lang="de-DE" sz="1200" b="1" dirty="0" smtClean="0">
                          <a:ln>
                            <a:noFill/>
                          </a:ln>
                        </a:rPr>
                        <a:t> (</a:t>
                      </a:r>
                      <a:r>
                        <a:rPr lang="de-DE" sz="1200" b="1" dirty="0" err="1" smtClean="0">
                          <a:ln>
                            <a:noFill/>
                          </a:ln>
                        </a:rPr>
                        <a:t>ng</a:t>
                      </a:r>
                      <a:r>
                        <a:rPr lang="de-DE" sz="1200" b="1" dirty="0" smtClean="0">
                          <a:ln>
                            <a:noFill/>
                          </a:ln>
                        </a:rPr>
                        <a:t>/g)</a:t>
                      </a:r>
                      <a:endParaRPr lang="de-DE" sz="1200" b="1" dirty="0" smtClean="0">
                        <a:ln>
                          <a:noFill/>
                        </a:ln>
                        <a:solidFill>
                          <a:schemeClr val="tx1"/>
                        </a:solidFill>
                      </a:endParaRPr>
                    </a:p>
                  </a:txBody>
                  <a:tcPr>
                    <a:lnL w="12700" cap="flat" cmpd="sng" algn="ctr">
                      <a:solidFill>
                        <a:schemeClr val="tx1"/>
                      </a:solidFill>
                      <a:prstDash val="solid"/>
                      <a:round/>
                      <a:headEnd type="none" w="med" len="med"/>
                      <a:tailEnd type="none" w="med" len="med"/>
                    </a:lnL>
                  </a:tcPr>
                </a:tc>
              </a:tr>
              <a:tr h="2466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400" dirty="0" smtClean="0">
                          <a:ln>
                            <a:noFill/>
                          </a:ln>
                        </a:rPr>
                        <a:t>Androstenone</a:t>
                      </a:r>
                      <a:endParaRPr lang="de-DE" sz="1400" dirty="0" smtClean="0">
                        <a:ln>
                          <a:noFill/>
                        </a:ln>
                        <a:solidFill>
                          <a:schemeClr val="tx1"/>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-1,1%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1,3% (2500)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4,1%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4,0% (2500)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tcPr>
                </a:tc>
              </a:tr>
              <a:tr h="2466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400" dirty="0" smtClean="0">
                          <a:ln>
                            <a:noFill/>
                          </a:ln>
                          <a:solidFill>
                            <a:schemeClr val="tx1"/>
                          </a:solidFill>
                        </a:rPr>
                        <a:t>Skatole</a:t>
                      </a:r>
                    </a:p>
                  </a:txBody>
                  <a:tcPr anchor="ct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-8,0% (50)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5,4%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1,3%</a:t>
                      </a:r>
                      <a:r>
                        <a:rPr lang="de-DE" sz="1400" baseline="0" dirty="0" smtClean="0">
                          <a:ln>
                            <a:noFill/>
                          </a:ln>
                          <a:solidFill>
                            <a:schemeClr val="tx1"/>
                          </a:solidFill>
                        </a:rPr>
                        <a:t> (50)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2,1%</a:t>
                      </a:r>
                      <a:r>
                        <a:rPr lang="de-DE" sz="1400" baseline="0" dirty="0" smtClean="0">
                          <a:ln>
                            <a:noFill/>
                          </a:ln>
                          <a:solidFill>
                            <a:schemeClr val="tx1"/>
                          </a:solidFill>
                        </a:rPr>
                        <a:t>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tcPr>
                </a:tc>
              </a:tr>
            </a:tbl>
          </a:graphicData>
        </a:graphic>
      </p:graphicFrame>
      <p:sp>
        <p:nvSpPr>
          <p:cNvPr id="7" name="Fußzeilenplatzhalter 17"/>
          <p:cNvSpPr>
            <a:spLocks noGrp="1"/>
          </p:cNvSpPr>
          <p:nvPr>
            <p:ph type="ftr" sz="quarter" idx="11"/>
          </p:nvPr>
        </p:nvSpPr>
        <p:spPr>
          <a:xfrm>
            <a:off x="179388" y="6524625"/>
            <a:ext cx="8640762" cy="196850"/>
          </a:xfrm>
        </p:spPr>
        <p:txBody>
          <a:bodyPr/>
          <a:lstStyle/>
          <a:p>
            <a:pPr>
              <a:defRPr/>
            </a:pPr>
            <a:r>
              <a:rPr lang="en-US" sz="1100" dirty="0"/>
              <a:t>“Boars heading for 2018“ - Scientific Satellite Program                                                                                Amsterdam, 02 December 2011</a:t>
            </a:r>
            <a:endParaRPr lang="de-DE" sz="1100" dirty="0"/>
          </a:p>
        </p:txBody>
      </p:sp>
      <p:graphicFrame>
        <p:nvGraphicFramePr>
          <p:cNvPr id="11" name="Inhaltsplatzhalter 5"/>
          <p:cNvGraphicFramePr>
            <a:graphicFrameLocks/>
          </p:cNvGraphicFramePr>
          <p:nvPr/>
        </p:nvGraphicFramePr>
        <p:xfrm>
          <a:off x="558800" y="1484313"/>
          <a:ext cx="6965410" cy="2256297"/>
        </p:xfrm>
        <a:graphic>
          <a:graphicData uri="http://schemas.openxmlformats.org/drawingml/2006/table">
            <a:tbl>
              <a:tblPr firstRow="1" bandRow="1">
                <a:tableStyleId>{912C8C85-51F0-491E-9774-3900AFEF0FD7}</a:tableStyleId>
              </a:tblPr>
              <a:tblGrid>
                <a:gridCol w="1420794"/>
                <a:gridCol w="1584176"/>
                <a:gridCol w="2016224"/>
                <a:gridCol w="1944216"/>
              </a:tblGrid>
              <a:tr h="633252">
                <a:tc>
                  <a:txBody>
                    <a:bodyPr/>
                    <a:lstStyle/>
                    <a:p>
                      <a:endParaRPr lang="de-DE" dirty="0">
                        <a:ln>
                          <a:noFill/>
                        </a:ln>
                        <a:solidFill>
                          <a:schemeClr val="tx1"/>
                        </a:solidFill>
                      </a:endParaRPr>
                    </a:p>
                  </a:txBody>
                  <a:tcPr/>
                </a:tc>
                <a:tc>
                  <a:txBody>
                    <a:bodyPr/>
                    <a:lstStyle/>
                    <a:p>
                      <a:pPr algn="ctr"/>
                      <a:r>
                        <a:rPr lang="de-DE" sz="1400" dirty="0" smtClean="0">
                          <a:ln>
                            <a:noFill/>
                          </a:ln>
                        </a:rPr>
                        <a:t>Working</a:t>
                      </a:r>
                      <a:r>
                        <a:rPr lang="de-DE" sz="1400" baseline="0" dirty="0" smtClean="0">
                          <a:ln>
                            <a:noFill/>
                          </a:ln>
                        </a:rPr>
                        <a:t> </a:t>
                      </a:r>
                      <a:r>
                        <a:rPr lang="de-DE" sz="1400" baseline="0" dirty="0" err="1" smtClean="0">
                          <a:ln>
                            <a:noFill/>
                          </a:ln>
                        </a:rPr>
                        <a:t>range</a:t>
                      </a:r>
                      <a:r>
                        <a:rPr lang="de-DE" sz="1400" dirty="0" smtClean="0">
                          <a:ln>
                            <a:noFill/>
                          </a:ln>
                        </a:rPr>
                        <a:t> </a:t>
                      </a:r>
                    </a:p>
                    <a:p>
                      <a:pPr algn="ctr"/>
                      <a:r>
                        <a:rPr lang="de-DE" sz="1400" dirty="0" smtClean="0">
                          <a:ln>
                            <a:noFill/>
                          </a:ln>
                        </a:rPr>
                        <a:t>(</a:t>
                      </a:r>
                      <a:r>
                        <a:rPr lang="de-DE" sz="1400" dirty="0" err="1" smtClean="0">
                          <a:ln>
                            <a:noFill/>
                          </a:ln>
                        </a:rPr>
                        <a:t>ng</a:t>
                      </a:r>
                      <a:r>
                        <a:rPr lang="de-DE" sz="1400" dirty="0" smtClean="0">
                          <a:ln>
                            <a:noFill/>
                          </a:ln>
                        </a:rPr>
                        <a:t>/g)</a:t>
                      </a:r>
                    </a:p>
                  </a:txBody>
                  <a:tcP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bg1"/>
                          </a:solidFill>
                        </a:rPr>
                        <a:t>Limit </a:t>
                      </a:r>
                      <a:r>
                        <a:rPr lang="de-DE" sz="1400" dirty="0" err="1" smtClean="0">
                          <a:ln>
                            <a:noFill/>
                          </a:ln>
                          <a:solidFill>
                            <a:schemeClr val="bg1"/>
                          </a:solidFill>
                        </a:rPr>
                        <a:t>of</a:t>
                      </a:r>
                      <a:r>
                        <a:rPr lang="de-DE" sz="1400" dirty="0" smtClean="0">
                          <a:ln>
                            <a:noFill/>
                          </a:ln>
                          <a:solidFill>
                            <a:schemeClr val="bg1"/>
                          </a:solidFill>
                        </a:rPr>
                        <a:t> </a:t>
                      </a:r>
                      <a:r>
                        <a:rPr lang="de-DE" sz="1400" dirty="0" err="1" smtClean="0">
                          <a:ln>
                            <a:noFill/>
                          </a:ln>
                          <a:solidFill>
                            <a:schemeClr val="bg1"/>
                          </a:solidFill>
                        </a:rPr>
                        <a:t>detection</a:t>
                      </a:r>
                      <a:endParaRPr lang="de-DE" sz="1400" dirty="0" smtClean="0">
                        <a:ln>
                          <a:noFill/>
                        </a:ln>
                        <a:solidFill>
                          <a:schemeClr val="bg1"/>
                        </a:solidFill>
                      </a:endParaRPr>
                    </a:p>
                    <a:p>
                      <a:pPr algn="ctr"/>
                      <a:r>
                        <a:rPr lang="de-DE" sz="1400" dirty="0" smtClean="0">
                          <a:ln>
                            <a:noFill/>
                          </a:ln>
                          <a:solidFill>
                            <a:schemeClr val="bg1"/>
                          </a:solidFill>
                        </a:rPr>
                        <a:t>(</a:t>
                      </a:r>
                      <a:r>
                        <a:rPr lang="de-DE" sz="1400" dirty="0" err="1" smtClean="0">
                          <a:ln>
                            <a:noFill/>
                          </a:ln>
                          <a:solidFill>
                            <a:schemeClr val="bg1"/>
                          </a:solidFill>
                        </a:rPr>
                        <a:t>ng</a:t>
                      </a:r>
                      <a:r>
                        <a:rPr lang="de-DE" sz="1400" dirty="0" smtClean="0">
                          <a:ln>
                            <a:noFill/>
                          </a:ln>
                          <a:solidFill>
                            <a:schemeClr val="bg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rPr>
                        <a:t>Limit</a:t>
                      </a:r>
                      <a:r>
                        <a:rPr lang="de-DE" sz="1400" baseline="0" dirty="0" smtClean="0">
                          <a:ln>
                            <a:noFill/>
                          </a:ln>
                        </a:rPr>
                        <a:t> </a:t>
                      </a:r>
                      <a:r>
                        <a:rPr lang="de-DE" sz="1400" baseline="0" dirty="0" err="1" smtClean="0">
                          <a:ln>
                            <a:noFill/>
                          </a:ln>
                        </a:rPr>
                        <a:t>of</a:t>
                      </a:r>
                      <a:r>
                        <a:rPr lang="de-DE" sz="1400" baseline="0" dirty="0" smtClean="0">
                          <a:ln>
                            <a:noFill/>
                          </a:ln>
                        </a:rPr>
                        <a:t> quantitation</a:t>
                      </a:r>
                      <a:r>
                        <a:rPr lang="de-DE" sz="1400" dirty="0" smtClean="0">
                          <a:ln>
                            <a:noFill/>
                          </a:ln>
                        </a:rPr>
                        <a:t> </a:t>
                      </a:r>
                    </a:p>
                    <a:p>
                      <a:pPr algn="ctr"/>
                      <a:r>
                        <a:rPr lang="de-DE" sz="1400" dirty="0" smtClean="0">
                          <a:ln>
                            <a:noFill/>
                          </a:ln>
                        </a:rPr>
                        <a:t>(</a:t>
                      </a:r>
                      <a:r>
                        <a:rPr lang="de-DE" sz="1400" dirty="0" err="1" smtClean="0">
                          <a:ln>
                            <a:noFill/>
                          </a:ln>
                        </a:rPr>
                        <a:t>ng</a:t>
                      </a:r>
                      <a:r>
                        <a:rPr lang="de-DE" sz="1400" dirty="0" smtClean="0">
                          <a:ln>
                            <a:noFill/>
                          </a:ln>
                        </a:rPr>
                        <a:t>/g)</a:t>
                      </a:r>
                    </a:p>
                  </a:txBody>
                  <a:tcPr>
                    <a:lnL w="12700" cap="flat" cmpd="sng" algn="ctr">
                      <a:solidFill>
                        <a:schemeClr val="tx1"/>
                      </a:solidFill>
                      <a:prstDash val="solid"/>
                      <a:round/>
                      <a:headEnd type="none" w="med" len="med"/>
                      <a:tailEnd type="none" w="med" len="med"/>
                    </a:lnL>
                  </a:tcPr>
                </a:tc>
              </a:tr>
              <a:tr h="324609">
                <a:tc>
                  <a:txBody>
                    <a:bodyPr/>
                    <a:lstStyle/>
                    <a:p>
                      <a:r>
                        <a:rPr lang="de-DE" sz="1400" dirty="0" smtClean="0">
                          <a:ln>
                            <a:noFill/>
                          </a:ln>
                        </a:rPr>
                        <a:t>Skatole</a:t>
                      </a:r>
                      <a:endParaRPr lang="de-DE" sz="1400" dirty="0">
                        <a:ln>
                          <a:no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rPr>
                        <a:t>0.5 - 1000</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0.1</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0.5</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tcPr>
                </a:tc>
              </a:tr>
              <a:tr h="324609">
                <a:tc>
                  <a:txBody>
                    <a:bodyPr/>
                    <a:lstStyle/>
                    <a:p>
                      <a:r>
                        <a:rPr lang="de-DE" sz="1400" dirty="0" smtClean="0">
                          <a:ln>
                            <a:noFill/>
                          </a:ln>
                        </a:rPr>
                        <a:t>Indole</a:t>
                      </a:r>
                      <a:endParaRPr lang="de-DE" sz="1400" dirty="0">
                        <a:ln>
                          <a:no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rPr>
                        <a:t>1 - 1000 </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0.5</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1</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tcPr>
                </a:tc>
              </a:tr>
              <a:tr h="324609">
                <a:tc>
                  <a:txBody>
                    <a:bodyPr/>
                    <a:lstStyle/>
                    <a:p>
                      <a:r>
                        <a:rPr lang="de-DE" sz="1400" dirty="0" smtClean="0">
                          <a:ln>
                            <a:noFill/>
                          </a:ln>
                        </a:rPr>
                        <a:t>Androstenone</a:t>
                      </a:r>
                      <a:endParaRPr lang="de-DE" sz="1400" dirty="0">
                        <a:ln>
                          <a:no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rPr>
                        <a:t>60 – 5000</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35</a:t>
                      </a:r>
                      <a:endParaRPr lang="de-DE" sz="1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60</a:t>
                      </a:r>
                    </a:p>
                  </a:txBody>
                  <a:tcPr>
                    <a:lnL w="12700" cap="flat" cmpd="sng" algn="ctr">
                      <a:solidFill>
                        <a:schemeClr val="tx1"/>
                      </a:solidFill>
                      <a:prstDash val="solid"/>
                      <a:round/>
                      <a:headEnd type="none" w="med" len="med"/>
                      <a:tailEnd type="none" w="med" len="med"/>
                    </a:lnL>
                  </a:tcPr>
                </a:tc>
              </a:tr>
              <a:tr h="3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mn-lt"/>
                          <a:ea typeface="+mn-ea"/>
                          <a:cs typeface="+mn-cs"/>
                        </a:rPr>
                        <a:t>3</a:t>
                      </a:r>
                      <a:r>
                        <a:rPr kumimoji="0" lang="el-GR" sz="1400" b="0" i="0" u="none" strike="noStrike" kern="1200" cap="none" spc="0" normalizeH="0" baseline="0" noProof="0" dirty="0" smtClean="0">
                          <a:ln>
                            <a:noFill/>
                          </a:ln>
                          <a:solidFill>
                            <a:srgbClr val="000000"/>
                          </a:solidFill>
                          <a:effectLst/>
                          <a:uLnTx/>
                          <a:uFillTx/>
                          <a:latin typeface="Calibri"/>
                          <a:ea typeface="+mn-ea"/>
                          <a:cs typeface="+mn-cs"/>
                        </a:rPr>
                        <a:t>α</a:t>
                      </a:r>
                      <a:r>
                        <a:rPr kumimoji="0" lang="de-DE" sz="1400" b="0" i="0" u="none" strike="noStrike" kern="1200" cap="none" spc="0" normalizeH="0" baseline="0" noProof="0" dirty="0" smtClean="0">
                          <a:ln>
                            <a:noFill/>
                          </a:ln>
                          <a:solidFill>
                            <a:srgbClr val="000000"/>
                          </a:solidFill>
                          <a:effectLst/>
                          <a:uLnTx/>
                          <a:uFillTx/>
                          <a:latin typeface="Calibri"/>
                          <a:ea typeface="+mn-ea"/>
                          <a:cs typeface="+mn-cs"/>
                        </a:rPr>
                        <a:t>-</a:t>
                      </a:r>
                      <a:r>
                        <a:rPr kumimoji="0" lang="de-DE" sz="1400" b="0" i="0" u="none" strike="noStrike" kern="1200" cap="none" spc="0" normalizeH="0" baseline="0" noProof="0" dirty="0" smtClean="0">
                          <a:ln>
                            <a:noFill/>
                          </a:ln>
                          <a:solidFill>
                            <a:srgbClr val="000000"/>
                          </a:solidFill>
                          <a:effectLst/>
                          <a:uLnTx/>
                          <a:uFillTx/>
                          <a:latin typeface="+mn-lt"/>
                          <a:ea typeface="+mn-ea"/>
                          <a:cs typeface="+mn-cs"/>
                        </a:rPr>
                        <a:t>Androstenol</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de-DE" sz="1400" kern="1200" dirty="0" smtClean="0">
                          <a:ln>
                            <a:noFill/>
                          </a:ln>
                          <a:solidFill>
                            <a:schemeClr val="tx1"/>
                          </a:solidFill>
                          <a:latin typeface="+mn-lt"/>
                          <a:ea typeface="+mn-ea"/>
                          <a:cs typeface="+mn-cs"/>
                        </a:rPr>
                        <a:t>70-5000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de-DE" sz="1400" kern="1200" dirty="0" smtClean="0">
                          <a:ln>
                            <a:noFill/>
                          </a:ln>
                          <a:solidFill>
                            <a:schemeClr val="tx1"/>
                          </a:solidFill>
                          <a:latin typeface="+mn-lt"/>
                          <a:ea typeface="+mn-ea"/>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de-DE" sz="1400" kern="1200" dirty="0" smtClean="0">
                          <a:ln>
                            <a:noFill/>
                          </a:ln>
                          <a:solidFill>
                            <a:schemeClr val="tx1"/>
                          </a:solidFill>
                          <a:latin typeface="+mn-lt"/>
                          <a:ea typeface="+mn-ea"/>
                          <a:cs typeface="+mn-cs"/>
                        </a:rPr>
                        <a:t>70</a:t>
                      </a:r>
                    </a:p>
                  </a:txBody>
                  <a:tcPr>
                    <a:lnL w="12700" cap="flat" cmpd="sng" algn="ctr">
                      <a:solidFill>
                        <a:schemeClr val="tx1"/>
                      </a:solidFill>
                      <a:prstDash val="solid"/>
                      <a:round/>
                      <a:headEnd type="none" w="med" len="med"/>
                      <a:tailEnd type="none" w="med" len="med"/>
                    </a:lnL>
                  </a:tcPr>
                </a:tc>
              </a:tr>
              <a:tr h="3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mn-lt"/>
                          <a:ea typeface="+mn-ea"/>
                          <a:cs typeface="+mn-cs"/>
                        </a:rPr>
                        <a:t>3</a:t>
                      </a:r>
                      <a:r>
                        <a:rPr kumimoji="0" lang="el-GR" sz="1400" b="0" i="0" u="none" strike="noStrike" kern="1200" cap="none" spc="0" normalizeH="0" baseline="0" noProof="0" dirty="0" smtClean="0">
                          <a:ln>
                            <a:noFill/>
                          </a:ln>
                          <a:solidFill>
                            <a:srgbClr val="000000"/>
                          </a:solidFill>
                          <a:effectLst/>
                          <a:uLnTx/>
                          <a:uFillTx/>
                          <a:latin typeface="Calibri"/>
                          <a:ea typeface="+mn-ea"/>
                          <a:cs typeface="+mn-cs"/>
                        </a:rPr>
                        <a:t>β</a:t>
                      </a:r>
                      <a:r>
                        <a:rPr kumimoji="0" lang="de-DE" sz="1400" b="0" i="0" u="none" strike="noStrike" kern="1200" cap="none" spc="0" normalizeH="0" baseline="0" noProof="0" dirty="0" smtClean="0">
                          <a:ln>
                            <a:noFill/>
                          </a:ln>
                          <a:solidFill>
                            <a:srgbClr val="000000"/>
                          </a:solidFill>
                          <a:effectLst/>
                          <a:uLnTx/>
                          <a:uFillTx/>
                          <a:latin typeface="+mn-lt"/>
                          <a:ea typeface="+mn-ea"/>
                          <a:cs typeface="+mn-cs"/>
                        </a:rPr>
                        <a:t>-Androstenol</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de-DE" sz="1400" kern="1200" dirty="0" smtClean="0">
                          <a:ln>
                            <a:noFill/>
                          </a:ln>
                          <a:solidFill>
                            <a:schemeClr val="tx1"/>
                          </a:solidFill>
                          <a:latin typeface="+mn-lt"/>
                          <a:ea typeface="+mn-ea"/>
                          <a:cs typeface="+mn-cs"/>
                        </a:rPr>
                        <a:t>65-5000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de-DE" sz="1400" kern="1200" dirty="0" smtClean="0">
                          <a:ln>
                            <a:noFill/>
                          </a:ln>
                          <a:solidFill>
                            <a:schemeClr val="tx1"/>
                          </a:solidFill>
                          <a:latin typeface="+mn-lt"/>
                          <a:ea typeface="+mn-ea"/>
                          <a:cs typeface="+mn-cs"/>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de-DE" sz="1400" kern="1200" dirty="0" smtClean="0">
                          <a:ln>
                            <a:noFill/>
                          </a:ln>
                          <a:solidFill>
                            <a:schemeClr val="tx1"/>
                          </a:solidFill>
                          <a:latin typeface="+mn-lt"/>
                          <a:ea typeface="+mn-ea"/>
                          <a:cs typeface="+mn-cs"/>
                        </a:rPr>
                        <a:t>65</a:t>
                      </a:r>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12" name="Inhaltsplatzhalter 5"/>
          <p:cNvGraphicFramePr>
            <a:graphicFrameLocks/>
          </p:cNvGraphicFramePr>
          <p:nvPr/>
        </p:nvGraphicFramePr>
        <p:xfrm>
          <a:off x="561975" y="3716338"/>
          <a:ext cx="6984776" cy="1382469"/>
        </p:xfrm>
        <a:graphic>
          <a:graphicData uri="http://schemas.openxmlformats.org/drawingml/2006/table">
            <a:tbl>
              <a:tblPr firstRow="1" bandRow="1">
                <a:tableStyleId>{912C8C85-51F0-491E-9774-3900AFEF0FD7}</a:tableStyleId>
              </a:tblPr>
              <a:tblGrid>
                <a:gridCol w="1656184"/>
                <a:gridCol w="1584176"/>
                <a:gridCol w="1224136"/>
                <a:gridCol w="1224136"/>
                <a:gridCol w="1296144"/>
              </a:tblGrid>
              <a:tr h="3680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kern="1200" noProof="0" dirty="0" err="1" smtClean="0">
                          <a:ln>
                            <a:noFill/>
                          </a:ln>
                          <a:solidFill>
                            <a:schemeClr val="bg1"/>
                          </a:solidFill>
                          <a:latin typeface="+mn-lt"/>
                          <a:ea typeface="+mn-ea"/>
                          <a:cs typeface="+mn-cs"/>
                        </a:rPr>
                        <a:t>Intra-day</a:t>
                      </a:r>
                      <a:r>
                        <a:rPr lang="de-DE" sz="1400" b="1" kern="1200" noProof="0" dirty="0" smtClean="0">
                          <a:ln>
                            <a:noFill/>
                          </a:ln>
                          <a:solidFill>
                            <a:schemeClr val="bg1"/>
                          </a:solidFill>
                          <a:latin typeface="+mn-lt"/>
                          <a:ea typeface="+mn-ea"/>
                          <a:cs typeface="+mn-cs"/>
                        </a:rPr>
                        <a:t> (n = 4)</a:t>
                      </a:r>
                    </a:p>
                  </a:txBody>
                  <a:tcPr>
                    <a:solidFill>
                      <a:schemeClr val="accent6"/>
                    </a:solidFill>
                  </a:tcPr>
                </a:tc>
                <a:tc gridSpan="2">
                  <a:txBody>
                    <a:bodyPr/>
                    <a:lstStyle/>
                    <a:p>
                      <a:pPr marL="0" algn="ctr" defTabSz="914400" rtl="0" eaLnBrk="1" latinLnBrk="0" hangingPunct="1"/>
                      <a:r>
                        <a:rPr lang="de-DE" sz="1400" b="1" kern="1200" dirty="0" err="1" smtClean="0">
                          <a:ln>
                            <a:noFill/>
                          </a:ln>
                          <a:solidFill>
                            <a:schemeClr val="bg1"/>
                          </a:solidFill>
                          <a:latin typeface="+mn-lt"/>
                          <a:ea typeface="+mn-ea"/>
                          <a:cs typeface="+mn-cs"/>
                        </a:rPr>
                        <a:t>Accuracy</a:t>
                      </a:r>
                      <a:r>
                        <a:rPr lang="de-DE" sz="1400" b="1" kern="1200" dirty="0" smtClean="0">
                          <a:ln>
                            <a:noFill/>
                          </a:ln>
                          <a:solidFill>
                            <a:schemeClr val="bg1"/>
                          </a:solidFill>
                          <a:latin typeface="+mn-lt"/>
                          <a:ea typeface="+mn-ea"/>
                          <a:cs typeface="+mn-cs"/>
                        </a:rPr>
                        <a:t> (R.E.)</a:t>
                      </a:r>
                      <a:endParaRPr lang="de-DE" sz="1400" b="1" kern="1200" dirty="0">
                        <a:ln>
                          <a:noFill/>
                        </a:ln>
                        <a:solidFill>
                          <a:schemeClr val="bg1"/>
                        </a:solidFill>
                        <a:latin typeface="+mn-lt"/>
                        <a:ea typeface="+mn-ea"/>
                        <a:cs typeface="+mn-cs"/>
                      </a:endParaRPr>
                    </a:p>
                  </a:txBody>
                  <a:tcPr>
                    <a:solidFill>
                      <a:schemeClr val="accent6"/>
                    </a:solidFill>
                  </a:tcPr>
                </a:tc>
                <a:tc hMerge="1">
                  <a:txBody>
                    <a:bodyPr/>
                    <a:lstStyle/>
                    <a:p>
                      <a:endParaRPr lang="de-DE"/>
                    </a:p>
                  </a:txBody>
                  <a:tcPr/>
                </a:tc>
                <a:tc gridSpan="2">
                  <a:txBody>
                    <a:bodyPr/>
                    <a:lstStyle/>
                    <a:p>
                      <a:pPr marL="0" algn="ctr" defTabSz="914400" rtl="0" eaLnBrk="1" latinLnBrk="0" hangingPunct="1"/>
                      <a:r>
                        <a:rPr lang="de-DE" sz="1400" b="1" kern="1200" dirty="0" smtClean="0">
                          <a:ln>
                            <a:noFill/>
                          </a:ln>
                          <a:solidFill>
                            <a:schemeClr val="bg1"/>
                          </a:solidFill>
                          <a:latin typeface="+mn-lt"/>
                          <a:ea typeface="+mn-ea"/>
                          <a:cs typeface="+mn-cs"/>
                        </a:rPr>
                        <a:t>Precision (R.S.D.)</a:t>
                      </a:r>
                      <a:endParaRPr lang="de-DE" sz="1400" b="1" kern="1200" dirty="0">
                        <a:ln>
                          <a:noFill/>
                        </a:ln>
                        <a:solidFill>
                          <a:schemeClr val="bg1"/>
                        </a:solidFill>
                        <a:latin typeface="+mn-lt"/>
                        <a:ea typeface="+mn-ea"/>
                        <a:cs typeface="+mn-cs"/>
                      </a:endParaRPr>
                    </a:p>
                  </a:txBody>
                  <a:tcPr>
                    <a:solidFill>
                      <a:schemeClr val="accent6"/>
                    </a:solidFill>
                  </a:tcPr>
                </a:tc>
                <a:tc hMerge="1">
                  <a:txBody>
                    <a:bodyPr/>
                    <a:lstStyle/>
                    <a:p>
                      <a:endParaRPr lang="de-DE"/>
                    </a:p>
                  </a:txBody>
                  <a:tcPr/>
                </a:tc>
              </a:tr>
              <a:tr h="365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u="none" strike="noStrike" kern="1200" cap="none" spc="0" normalizeH="0" baseline="0" noProof="0" dirty="0" smtClean="0">
                        <a:ln>
                          <a:noFill/>
                        </a:ln>
                        <a:solidFill>
                          <a:schemeClr val="tx1"/>
                        </a:solidFill>
                        <a:effectLst/>
                        <a:uLnTx/>
                        <a:uFillTx/>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de-DE" sz="1200" b="1" baseline="0" dirty="0" err="1" smtClean="0">
                          <a:ln>
                            <a:noFill/>
                          </a:ln>
                        </a:rPr>
                        <a:t>low</a:t>
                      </a:r>
                      <a:r>
                        <a:rPr lang="de-DE" sz="1200" b="1" baseline="0" dirty="0" smtClean="0">
                          <a:ln>
                            <a:noFill/>
                          </a:ln>
                        </a:rPr>
                        <a:t> (</a:t>
                      </a:r>
                      <a:r>
                        <a:rPr lang="de-DE" sz="1200" b="1" baseline="0" dirty="0" err="1" smtClean="0">
                          <a:ln>
                            <a:noFill/>
                          </a:ln>
                        </a:rPr>
                        <a:t>ng</a:t>
                      </a:r>
                      <a:r>
                        <a:rPr lang="de-DE" sz="1200" b="1" baseline="0" dirty="0" smtClean="0">
                          <a:ln>
                            <a:noFill/>
                          </a:ln>
                        </a:rPr>
                        <a:t>/g)</a:t>
                      </a:r>
                      <a:endParaRPr lang="de-DE" sz="1200"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200" b="1" dirty="0" err="1" smtClean="0">
                          <a:ln>
                            <a:noFill/>
                          </a:ln>
                        </a:rPr>
                        <a:t>high</a:t>
                      </a:r>
                      <a:r>
                        <a:rPr lang="de-DE" sz="1200" b="1" dirty="0" smtClean="0">
                          <a:ln>
                            <a:noFill/>
                          </a:ln>
                        </a:rPr>
                        <a:t> (</a:t>
                      </a:r>
                      <a:r>
                        <a:rPr lang="de-DE" sz="1200" b="1" dirty="0" err="1" smtClean="0">
                          <a:ln>
                            <a:noFill/>
                          </a:ln>
                        </a:rPr>
                        <a:t>ng</a:t>
                      </a:r>
                      <a:r>
                        <a:rPr lang="de-DE" sz="1200" b="1" dirty="0" smtClean="0">
                          <a:ln>
                            <a:noFill/>
                          </a:ln>
                        </a:rPr>
                        <a:t>/g)</a:t>
                      </a:r>
                      <a:endParaRPr lang="de-DE" sz="1200"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200" b="1" dirty="0" err="1" smtClean="0">
                          <a:ln>
                            <a:noFill/>
                          </a:ln>
                        </a:rPr>
                        <a:t>low</a:t>
                      </a:r>
                      <a:r>
                        <a:rPr lang="de-DE" sz="1200" b="1" dirty="0" smtClean="0">
                          <a:ln>
                            <a:noFill/>
                          </a:ln>
                        </a:rPr>
                        <a:t> (</a:t>
                      </a:r>
                      <a:r>
                        <a:rPr lang="de-DE" sz="1200" b="1" dirty="0" err="1" smtClean="0">
                          <a:ln>
                            <a:noFill/>
                          </a:ln>
                        </a:rPr>
                        <a:t>ng</a:t>
                      </a:r>
                      <a:r>
                        <a:rPr lang="de-DE" sz="1200" b="1" dirty="0" smtClean="0">
                          <a:ln>
                            <a:noFill/>
                          </a:ln>
                        </a:rPr>
                        <a:t>/g)</a:t>
                      </a:r>
                      <a:endParaRPr lang="de-DE" sz="1200" b="1" dirty="0" smtClean="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200" b="1" dirty="0" err="1" smtClean="0">
                          <a:ln>
                            <a:noFill/>
                          </a:ln>
                        </a:rPr>
                        <a:t>high</a:t>
                      </a:r>
                      <a:r>
                        <a:rPr lang="de-DE" sz="1200" b="1" dirty="0" smtClean="0">
                          <a:ln>
                            <a:noFill/>
                          </a:ln>
                        </a:rPr>
                        <a:t> (</a:t>
                      </a:r>
                      <a:r>
                        <a:rPr lang="de-DE" sz="1200" b="1" dirty="0" err="1" smtClean="0">
                          <a:ln>
                            <a:noFill/>
                          </a:ln>
                        </a:rPr>
                        <a:t>ng</a:t>
                      </a:r>
                      <a:r>
                        <a:rPr lang="de-DE" sz="1200" b="1" smtClean="0">
                          <a:ln>
                            <a:noFill/>
                          </a:ln>
                        </a:rPr>
                        <a:t>/g)</a:t>
                      </a:r>
                      <a:endParaRPr lang="de-DE" sz="1200" b="1" dirty="0" smtClean="0">
                        <a:ln>
                          <a:noFill/>
                        </a:ln>
                        <a:solidFill>
                          <a:schemeClr val="tx1"/>
                        </a:solidFill>
                      </a:endParaRPr>
                    </a:p>
                  </a:txBody>
                  <a:tcPr>
                    <a:lnL w="12700" cap="flat" cmpd="sng" algn="ctr">
                      <a:solidFill>
                        <a:schemeClr val="tx1"/>
                      </a:solidFill>
                      <a:prstDash val="solid"/>
                      <a:round/>
                      <a:headEnd type="none" w="med" len="med"/>
                      <a:tailEnd type="none" w="med" len="med"/>
                    </a:lnL>
                  </a:tcPr>
                </a:tc>
              </a:tr>
              <a:tr h="3246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u="none" strike="noStrike" kern="1200" cap="none" spc="0" normalizeH="0" baseline="0" noProof="0" dirty="0" smtClean="0">
                          <a:ln>
                            <a:noFill/>
                          </a:ln>
                          <a:effectLst/>
                          <a:uLnTx/>
                          <a:uFillTx/>
                        </a:rPr>
                        <a:t>Androstenone</a:t>
                      </a:r>
                      <a:endParaRPr kumimoji="0" lang="de-DE" sz="1400" b="0" i="0" u="none" strike="noStrike" kern="1200" cap="none" spc="0" normalizeH="0" baseline="0" noProof="0" dirty="0" smtClean="0">
                        <a:ln>
                          <a:noFill/>
                        </a:ln>
                        <a:solidFill>
                          <a:srgbClr val="000000"/>
                        </a:solidFill>
                        <a:effectLst/>
                        <a:uLnTx/>
                        <a:uFillTx/>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rPr>
                        <a:t>2,5%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ln>
                            <a:noFill/>
                          </a:ln>
                        </a:rPr>
                        <a:t>-1,7% (2500)</a:t>
                      </a:r>
                      <a:endParaRPr lang="de-DE" sz="1400" dirty="0" smtClean="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rPr>
                        <a:t>4,0%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ln>
                            <a:noFill/>
                          </a:ln>
                        </a:rPr>
                        <a:t>5,5% (2500)</a:t>
                      </a:r>
                      <a:endParaRPr lang="de-DE" sz="1400" dirty="0" smtClean="0">
                        <a:ln>
                          <a:noFill/>
                        </a:ln>
                        <a:solidFill>
                          <a:schemeClr val="tx1"/>
                        </a:solidFill>
                      </a:endParaRPr>
                    </a:p>
                  </a:txBody>
                  <a:tcPr anchor="ctr">
                    <a:lnL w="12700" cap="flat" cmpd="sng" algn="ctr">
                      <a:solidFill>
                        <a:schemeClr val="tx1"/>
                      </a:solidFill>
                      <a:prstDash val="solid"/>
                      <a:round/>
                      <a:headEnd type="none" w="med" len="med"/>
                      <a:tailEnd type="none" w="med" len="med"/>
                    </a:lnL>
                  </a:tcPr>
                </a:tc>
              </a:tr>
              <a:tr h="324609">
                <a:tc>
                  <a:txBody>
                    <a:bodyPr/>
                    <a:lstStyle/>
                    <a:p>
                      <a:pPr algn="r"/>
                      <a:r>
                        <a:rPr lang="de-DE" sz="1400" dirty="0" smtClean="0">
                          <a:ln>
                            <a:noFill/>
                          </a:ln>
                        </a:rPr>
                        <a:t>Skatole</a:t>
                      </a:r>
                      <a:endParaRPr lang="de-DE" sz="1400" dirty="0">
                        <a:ln>
                          <a:noFill/>
                        </a:ln>
                        <a:solidFill>
                          <a:schemeClr val="tx1"/>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a:t>
                      </a:r>
                      <a:r>
                        <a:rPr lang="de-DE" sz="1400" smtClean="0">
                          <a:ln>
                            <a:noFill/>
                          </a:ln>
                          <a:solidFill>
                            <a:schemeClr val="tx1"/>
                          </a:solidFill>
                        </a:rPr>
                        <a:t>8,1%</a:t>
                      </a:r>
                      <a:r>
                        <a:rPr lang="de-DE" sz="1400" baseline="0" smtClean="0">
                          <a:ln>
                            <a:noFill/>
                          </a:ln>
                          <a:solidFill>
                            <a:schemeClr val="tx1"/>
                          </a:solidFill>
                        </a:rPr>
                        <a:t> </a:t>
                      </a:r>
                      <a:r>
                        <a:rPr lang="de-DE" sz="1400" smtClean="0">
                          <a:ln>
                            <a:noFill/>
                          </a:ln>
                          <a:solidFill>
                            <a:schemeClr val="tx1"/>
                          </a:solidFill>
                        </a:rPr>
                        <a:t>(</a:t>
                      </a:r>
                      <a:r>
                        <a:rPr lang="de-DE" sz="1400" dirty="0" smtClean="0">
                          <a:ln>
                            <a:noFill/>
                          </a:ln>
                          <a:solidFill>
                            <a:schemeClr val="tx1"/>
                          </a:solidFill>
                        </a:rPr>
                        <a:t>50)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t>1,8% (500)</a:t>
                      </a:r>
                      <a:endParaRPr lang="de-D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3,0% (50)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de-DE" sz="1400" dirty="0" smtClean="0">
                          <a:ln>
                            <a:noFill/>
                          </a:ln>
                          <a:solidFill>
                            <a:schemeClr val="tx1"/>
                          </a:solidFill>
                        </a:rPr>
                        <a:t>5,0% (500)</a:t>
                      </a:r>
                      <a:endParaRPr lang="de-DE" sz="1400" dirty="0">
                        <a:ln>
                          <a:noFill/>
                        </a:ln>
                        <a:solidFill>
                          <a:schemeClr val="tx1"/>
                        </a:solidFill>
                      </a:endParaRPr>
                    </a:p>
                  </a:txBody>
                  <a:tcPr anchor="ctr">
                    <a:lnL w="12700" cap="flat" cmpd="sng" algn="ctr">
                      <a:solidFill>
                        <a:schemeClr val="tx1"/>
                      </a:solidFill>
                      <a:prstDash val="solid"/>
                      <a:round/>
                      <a:headEnd type="none" w="med" len="med"/>
                      <a:tailEnd type="none" w="med" len="med"/>
                    </a:lnL>
                  </a:tcPr>
                </a:tc>
              </a:tr>
            </a:tbl>
          </a:graphicData>
        </a:graphic>
      </p:graphicFrame>
      <p:sp>
        <p:nvSpPr>
          <p:cNvPr id="12390" name="Rechteck 8"/>
          <p:cNvSpPr>
            <a:spLocks noChangeArrowheads="1"/>
          </p:cNvSpPr>
          <p:nvPr/>
        </p:nvSpPr>
        <p:spPr bwMode="auto">
          <a:xfrm>
            <a:off x="7740650" y="5516563"/>
            <a:ext cx="1368425" cy="647700"/>
          </a:xfrm>
          <a:prstGeom prst="rect">
            <a:avLst/>
          </a:prstGeom>
          <a:noFill/>
          <a:ln w="9525">
            <a:noFill/>
            <a:miter lim="800000"/>
            <a:headEnd/>
            <a:tailEnd/>
          </a:ln>
        </p:spPr>
        <p:txBody>
          <a:bodyPr>
            <a:spAutoFit/>
          </a:bodyPr>
          <a:lstStyle/>
          <a:p>
            <a:r>
              <a:rPr lang="de-DE" sz="1200">
                <a:latin typeface="Times New Roman" pitchFamily="18" charset="0"/>
                <a:cs typeface="Times New Roman" pitchFamily="18" charset="0"/>
              </a:rPr>
              <a:t>Fischer et al, </a:t>
            </a:r>
          </a:p>
          <a:p>
            <a:r>
              <a:rPr lang="de-DE" sz="1200" i="1">
                <a:latin typeface="Times New Roman" pitchFamily="18" charset="0"/>
                <a:cs typeface="Times New Roman" pitchFamily="18" charset="0"/>
              </a:rPr>
              <a:t>Anal. Chem.</a:t>
            </a:r>
            <a:r>
              <a:rPr lang="de-DE" sz="1200">
                <a:latin typeface="Times New Roman" pitchFamily="18" charset="0"/>
                <a:cs typeface="Times New Roman" pitchFamily="18" charset="0"/>
              </a:rPr>
              <a:t> </a:t>
            </a:r>
            <a:r>
              <a:rPr lang="de-DE" sz="1200" b="1">
                <a:latin typeface="Times New Roman" pitchFamily="18" charset="0"/>
                <a:cs typeface="Times New Roman" pitchFamily="18" charset="0"/>
              </a:rPr>
              <a:t>2011</a:t>
            </a:r>
            <a:r>
              <a:rPr lang="de-DE" sz="1200">
                <a:latin typeface="Times New Roman" pitchFamily="18" charset="0"/>
                <a:cs typeface="Times New Roman" pitchFamily="18" charset="0"/>
              </a:rPr>
              <a:t>, </a:t>
            </a:r>
          </a:p>
          <a:p>
            <a:r>
              <a:rPr lang="de-DE" sz="1200" i="1">
                <a:latin typeface="Times New Roman" pitchFamily="18" charset="0"/>
                <a:cs typeface="Times New Roman" pitchFamily="18" charset="0"/>
              </a:rPr>
              <a:t>83</a:t>
            </a:r>
            <a:r>
              <a:rPr lang="de-DE" sz="1200">
                <a:latin typeface="Times New Roman" pitchFamily="18" charset="0"/>
                <a:cs typeface="Times New Roman" pitchFamily="18" charset="0"/>
              </a:rPr>
              <a:t>, 6785-6791.</a:t>
            </a:r>
            <a:endParaRPr lang="de-DE"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90DD39A2-B5AD-4C03-87CF-0630309C1BEB}" type="slidenum">
              <a:rPr lang="de-DE" smtClean="0"/>
              <a:pPr>
                <a:defRPr/>
              </a:pPr>
              <a:t>11</a:t>
            </a:fld>
            <a:endParaRPr lang="de-DE">
              <a:latin typeface="+mn-lt"/>
            </a:endParaRPr>
          </a:p>
        </p:txBody>
      </p:sp>
      <p:sp>
        <p:nvSpPr>
          <p:cNvPr id="13315" name="Titel 1"/>
          <p:cNvSpPr>
            <a:spLocks noGrp="1"/>
          </p:cNvSpPr>
          <p:nvPr>
            <p:ph type="title"/>
          </p:nvPr>
        </p:nvSpPr>
        <p:spPr>
          <a:xfrm>
            <a:off x="250825" y="619125"/>
            <a:ext cx="7467600" cy="990600"/>
          </a:xfrm>
        </p:spPr>
        <p:txBody>
          <a:bodyPr/>
          <a:lstStyle/>
          <a:p>
            <a:r>
              <a:rPr lang="de-DE" sz="2400" smtClean="0"/>
              <a:t>Method details - Validation</a:t>
            </a:r>
          </a:p>
        </p:txBody>
      </p:sp>
      <p:sp>
        <p:nvSpPr>
          <p:cNvPr id="13316" name="Textfeld 6"/>
          <p:cNvSpPr txBox="1">
            <a:spLocks noChangeArrowheads="1"/>
          </p:cNvSpPr>
          <p:nvPr/>
        </p:nvSpPr>
        <p:spPr bwMode="auto">
          <a:xfrm>
            <a:off x="179388" y="1412875"/>
            <a:ext cx="1911350" cy="369888"/>
          </a:xfrm>
          <a:prstGeom prst="rect">
            <a:avLst/>
          </a:prstGeom>
          <a:noFill/>
          <a:ln w="9525">
            <a:noFill/>
            <a:miter lim="800000"/>
            <a:headEnd/>
            <a:tailEnd/>
          </a:ln>
        </p:spPr>
        <p:txBody>
          <a:bodyPr wrap="none">
            <a:spAutoFit/>
          </a:bodyPr>
          <a:lstStyle/>
          <a:p>
            <a:r>
              <a:rPr lang="de-DE"/>
              <a:t>Cross-Validation </a:t>
            </a:r>
          </a:p>
        </p:txBody>
      </p:sp>
      <p:pic>
        <p:nvPicPr>
          <p:cNvPr id="13317" name="Picture 2"/>
          <p:cNvPicPr>
            <a:picLocks noChangeAspect="1" noChangeArrowheads="1"/>
          </p:cNvPicPr>
          <p:nvPr/>
        </p:nvPicPr>
        <p:blipFill>
          <a:blip r:embed="rId3" cstate="print"/>
          <a:srcRect/>
          <a:stretch>
            <a:fillRect/>
          </a:stretch>
        </p:blipFill>
        <p:spPr bwMode="auto">
          <a:xfrm>
            <a:off x="250825" y="2149475"/>
            <a:ext cx="3940175" cy="2362200"/>
          </a:xfrm>
          <a:prstGeom prst="rect">
            <a:avLst/>
          </a:prstGeom>
          <a:noFill/>
          <a:ln w="9525">
            <a:noFill/>
            <a:miter lim="800000"/>
            <a:headEnd/>
            <a:tailEnd/>
          </a:ln>
        </p:spPr>
      </p:pic>
      <p:pic>
        <p:nvPicPr>
          <p:cNvPr id="13318" name="Picture 3"/>
          <p:cNvPicPr>
            <a:picLocks noChangeAspect="1" noChangeArrowheads="1"/>
          </p:cNvPicPr>
          <p:nvPr/>
        </p:nvPicPr>
        <p:blipFill>
          <a:blip r:embed="rId4" cstate="print"/>
          <a:srcRect r="16029"/>
          <a:stretch>
            <a:fillRect/>
          </a:stretch>
        </p:blipFill>
        <p:spPr bwMode="auto">
          <a:xfrm>
            <a:off x="4427538" y="2062163"/>
            <a:ext cx="3816350" cy="2735262"/>
          </a:xfrm>
          <a:prstGeom prst="rect">
            <a:avLst/>
          </a:prstGeom>
          <a:noFill/>
          <a:ln w="9525">
            <a:noFill/>
            <a:miter lim="800000"/>
            <a:headEnd/>
            <a:tailEnd/>
          </a:ln>
        </p:spPr>
      </p:pic>
      <p:sp>
        <p:nvSpPr>
          <p:cNvPr id="25" name="Rechteck 24"/>
          <p:cNvSpPr/>
          <p:nvPr/>
        </p:nvSpPr>
        <p:spPr>
          <a:xfrm>
            <a:off x="179388" y="1919288"/>
            <a:ext cx="3960812" cy="273526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25"/>
          <p:cNvSpPr/>
          <p:nvPr/>
        </p:nvSpPr>
        <p:spPr>
          <a:xfrm>
            <a:off x="4500563" y="1919288"/>
            <a:ext cx="3959225" cy="273526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321" name="Textfeld 27"/>
          <p:cNvSpPr txBox="1">
            <a:spLocks noChangeArrowheads="1"/>
          </p:cNvSpPr>
          <p:nvPr/>
        </p:nvSpPr>
        <p:spPr bwMode="auto">
          <a:xfrm>
            <a:off x="73025" y="4724400"/>
            <a:ext cx="8618538" cy="2309813"/>
          </a:xfrm>
          <a:prstGeom prst="rect">
            <a:avLst/>
          </a:prstGeom>
          <a:noFill/>
          <a:ln w="9525">
            <a:noFill/>
            <a:miter lim="800000"/>
            <a:headEnd/>
            <a:tailEnd/>
          </a:ln>
        </p:spPr>
        <p:txBody>
          <a:bodyPr wrap="none">
            <a:spAutoFit/>
          </a:bodyPr>
          <a:lstStyle/>
          <a:p>
            <a:r>
              <a:rPr lang="de-DE"/>
              <a:t>Comparison of the results of 25 back fat samples obtained by SIDA-GC/MS,</a:t>
            </a:r>
          </a:p>
          <a:p>
            <a:r>
              <a:rPr lang="de-DE"/>
              <a:t>with the results obtained by GC-MS (Androstenone) and RP-HPLC-FD (Skatole)</a:t>
            </a:r>
          </a:p>
          <a:p>
            <a:r>
              <a:rPr lang="de-DE"/>
              <a:t>              </a:t>
            </a:r>
          </a:p>
          <a:p>
            <a:r>
              <a:rPr lang="de-DE"/>
              <a:t>Similar results with different methods as indicated by a slope close to 1!               </a:t>
            </a:r>
          </a:p>
          <a:p>
            <a:r>
              <a:rPr lang="de-DE"/>
              <a:t> </a:t>
            </a:r>
          </a:p>
          <a:p>
            <a:r>
              <a:rPr lang="de-DE"/>
              <a:t>           Cross-Validation again confirms that SIDA-GC/MS delivers reliable results</a:t>
            </a:r>
          </a:p>
          <a:p>
            <a:endParaRPr lang="de-DE"/>
          </a:p>
          <a:p>
            <a:endParaRPr lang="de-DE"/>
          </a:p>
        </p:txBody>
      </p:sp>
      <p:sp>
        <p:nvSpPr>
          <p:cNvPr id="29" name="Pfeil nach rechts 28"/>
          <p:cNvSpPr/>
          <p:nvPr/>
        </p:nvSpPr>
        <p:spPr>
          <a:xfrm>
            <a:off x="107950" y="6121400"/>
            <a:ext cx="720725" cy="2889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Fußzeilenplatzhalter 17"/>
          <p:cNvSpPr txBox="1">
            <a:spLocks/>
          </p:cNvSpPr>
          <p:nvPr/>
        </p:nvSpPr>
        <p:spPr bwMode="auto">
          <a:xfrm>
            <a:off x="179388" y="6524625"/>
            <a:ext cx="8640762" cy="196850"/>
          </a:xfrm>
          <a:prstGeom prst="rect">
            <a:avLst/>
          </a:prstGeom>
          <a:noFill/>
          <a:ln w="9525">
            <a:noFill/>
            <a:miter lim="800000"/>
            <a:headEnd/>
            <a:tailEnd/>
          </a:ln>
          <a:effectLst/>
        </p:spPr>
        <p:txBody>
          <a:bodyPr/>
          <a:lstStyle/>
          <a:p>
            <a:pPr algn="ctr">
              <a:defRPr/>
            </a:pPr>
            <a:r>
              <a:rPr lang="en-US" sz="1100" dirty="0">
                <a:latin typeface="+mn-lt"/>
              </a:rPr>
              <a:t>“Boars heading for 2018“ - Scientific Satellite Program                                                                                Amsterdam 02.12. 2011</a:t>
            </a:r>
            <a:endParaRPr lang="de-DE" sz="11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250825" y="765175"/>
            <a:ext cx="7467600" cy="990600"/>
          </a:xfrm>
        </p:spPr>
        <p:txBody>
          <a:bodyPr/>
          <a:lstStyle/>
          <a:p>
            <a:r>
              <a:rPr lang="de-DE" sz="2400" smtClean="0"/>
              <a:t>Summary- SIDA-HS-SPME-GC/MS</a:t>
            </a:r>
          </a:p>
        </p:txBody>
      </p:sp>
      <p:sp>
        <p:nvSpPr>
          <p:cNvPr id="5" name="Foliennummernplatzhalter 4"/>
          <p:cNvSpPr>
            <a:spLocks noGrp="1"/>
          </p:cNvSpPr>
          <p:nvPr>
            <p:ph type="sldNum" sz="quarter" idx="12"/>
          </p:nvPr>
        </p:nvSpPr>
        <p:spPr/>
        <p:txBody>
          <a:bodyPr/>
          <a:lstStyle/>
          <a:p>
            <a:pPr>
              <a:defRPr/>
            </a:pPr>
            <a:fld id="{D1BD5444-A9C7-4B8C-BEDD-D8683080D412}" type="slidenum">
              <a:rPr lang="de-DE" smtClean="0"/>
              <a:pPr>
                <a:defRPr/>
              </a:pPr>
              <a:t>12</a:t>
            </a:fld>
            <a:endParaRPr lang="de-DE">
              <a:latin typeface="+mn-lt"/>
            </a:endParaRPr>
          </a:p>
        </p:txBody>
      </p:sp>
      <p:sp>
        <p:nvSpPr>
          <p:cNvPr id="8" name="Textplatzhalter 8"/>
          <p:cNvSpPr txBox="1">
            <a:spLocks/>
          </p:cNvSpPr>
          <p:nvPr/>
        </p:nvSpPr>
        <p:spPr bwMode="auto">
          <a:xfrm>
            <a:off x="457200" y="1535113"/>
            <a:ext cx="4040188" cy="639762"/>
          </a:xfrm>
          <a:prstGeom prst="rect">
            <a:avLst/>
          </a:prstGeom>
          <a:noFill/>
          <a:ln w="9525">
            <a:noFill/>
            <a:miter lim="800000"/>
            <a:headEnd/>
            <a:tailEnd/>
          </a:ln>
        </p:spPr>
        <p:txBody>
          <a:bodyPr anchor="b"/>
          <a:lstStyle/>
          <a:p>
            <a:pPr eaLnBrk="0" hangingPunct="0">
              <a:spcBef>
                <a:spcPct val="20000"/>
              </a:spcBef>
              <a:buFont typeface="Arial" charset="0"/>
              <a:buNone/>
              <a:defRPr/>
            </a:pPr>
            <a:r>
              <a:rPr lang="de-DE" sz="2400" u="sng" dirty="0">
                <a:solidFill>
                  <a:sysClr val="windowText" lastClr="000000"/>
                </a:solidFill>
                <a:latin typeface="+mj-lt"/>
              </a:rPr>
              <a:t>Pros</a:t>
            </a:r>
          </a:p>
        </p:txBody>
      </p:sp>
      <p:sp>
        <p:nvSpPr>
          <p:cNvPr id="9" name="Inhaltsplatzhalter 9"/>
          <p:cNvSpPr txBox="1">
            <a:spLocks/>
          </p:cNvSpPr>
          <p:nvPr/>
        </p:nvSpPr>
        <p:spPr bwMode="auto">
          <a:xfrm>
            <a:off x="457200" y="2174875"/>
            <a:ext cx="4040188" cy="3951288"/>
          </a:xfrm>
          <a:prstGeom prst="rect">
            <a:avLst/>
          </a:prstGeom>
          <a:noFill/>
          <a:ln w="9525">
            <a:noFill/>
            <a:miter lim="800000"/>
            <a:headEnd/>
            <a:tailEnd/>
          </a:ln>
        </p:spPr>
        <p:txBody>
          <a:bodyPr/>
          <a:lstStyle/>
          <a:p>
            <a:pPr marL="342900" indent="-342900" eaLnBrk="0" hangingPunct="0">
              <a:spcBef>
                <a:spcPct val="20000"/>
              </a:spcBef>
              <a:defRPr/>
            </a:pPr>
            <a:endParaRPr lang="en-US" dirty="0">
              <a:solidFill>
                <a:sysClr val="windowText" lastClr="000000"/>
              </a:solidFill>
              <a:latin typeface="+mn-lt"/>
            </a:endParaRPr>
          </a:p>
          <a:p>
            <a:pPr marL="342900" indent="-342900" eaLnBrk="0" hangingPunct="0">
              <a:spcBef>
                <a:spcPct val="20000"/>
              </a:spcBef>
              <a:buFont typeface="Arial" charset="0"/>
              <a:buChar char="•"/>
              <a:defRPr/>
            </a:pPr>
            <a:r>
              <a:rPr lang="en-US" dirty="0">
                <a:solidFill>
                  <a:sysClr val="windowText" lastClr="000000"/>
                </a:solidFill>
                <a:latin typeface="+mn-lt"/>
              </a:rPr>
              <a:t>Fast and simple sample preparation with low solvent use (1mL)</a:t>
            </a:r>
          </a:p>
          <a:p>
            <a:pPr marL="342900" indent="-342900" eaLnBrk="0" hangingPunct="0">
              <a:spcBef>
                <a:spcPct val="20000"/>
              </a:spcBef>
              <a:buFont typeface="Arial" charset="0"/>
              <a:buChar char="•"/>
              <a:defRPr/>
            </a:pPr>
            <a:r>
              <a:rPr lang="en-US" dirty="0">
                <a:solidFill>
                  <a:sysClr val="windowText" lastClr="000000"/>
                </a:solidFill>
                <a:latin typeface="+mn-lt"/>
              </a:rPr>
              <a:t>The application of SIDA eliminates matrix effects and thereby delivers reliable results</a:t>
            </a:r>
          </a:p>
          <a:p>
            <a:pPr marL="342900" indent="-342900" eaLnBrk="0" hangingPunct="0">
              <a:spcBef>
                <a:spcPct val="20000"/>
              </a:spcBef>
              <a:buFont typeface="Arial" charset="0"/>
              <a:buChar char="•"/>
              <a:defRPr/>
            </a:pPr>
            <a:r>
              <a:rPr lang="en-US" dirty="0">
                <a:solidFill>
                  <a:sysClr val="windowText" lastClr="000000"/>
                </a:solidFill>
                <a:latin typeface="+mn-lt"/>
              </a:rPr>
              <a:t>SPME avoids fat associated column contamination</a:t>
            </a:r>
          </a:p>
          <a:p>
            <a:pPr marL="342900" indent="-342900" eaLnBrk="0" hangingPunct="0">
              <a:spcBef>
                <a:spcPct val="20000"/>
              </a:spcBef>
              <a:buFont typeface="Arial" charset="0"/>
              <a:buChar char="•"/>
              <a:defRPr/>
            </a:pPr>
            <a:r>
              <a:rPr lang="en-US" dirty="0">
                <a:solidFill>
                  <a:sysClr val="windowText" lastClr="000000"/>
                </a:solidFill>
                <a:latin typeface="+mn-lt"/>
              </a:rPr>
              <a:t>Simultaneous quantitation of indole, skatole, androstenone,     α- and β-androstenol</a:t>
            </a:r>
          </a:p>
          <a:p>
            <a:pPr marL="342900" indent="-342900" eaLnBrk="0" hangingPunct="0">
              <a:spcBef>
                <a:spcPct val="20000"/>
              </a:spcBef>
              <a:buFont typeface="Arial" charset="0"/>
              <a:buChar char="•"/>
              <a:defRPr/>
            </a:pPr>
            <a:r>
              <a:rPr lang="en-US" dirty="0">
                <a:solidFill>
                  <a:sysClr val="windowText" lastClr="000000"/>
                </a:solidFill>
                <a:latin typeface="+mn-lt"/>
              </a:rPr>
              <a:t>Reliability confirmed by validation</a:t>
            </a:r>
          </a:p>
        </p:txBody>
      </p:sp>
      <p:sp>
        <p:nvSpPr>
          <p:cNvPr id="12" name="Textplatzhalter 10"/>
          <p:cNvSpPr txBox="1">
            <a:spLocks/>
          </p:cNvSpPr>
          <p:nvPr/>
        </p:nvSpPr>
        <p:spPr bwMode="auto">
          <a:xfrm>
            <a:off x="4645025" y="1535113"/>
            <a:ext cx="4041775" cy="639762"/>
          </a:xfrm>
          <a:prstGeom prst="rect">
            <a:avLst/>
          </a:prstGeom>
          <a:noFill/>
          <a:ln w="9525">
            <a:noFill/>
            <a:miter lim="800000"/>
            <a:headEnd/>
            <a:tailEnd/>
          </a:ln>
        </p:spPr>
        <p:txBody>
          <a:bodyPr anchor="b"/>
          <a:lstStyle/>
          <a:p>
            <a:pPr eaLnBrk="0" hangingPunct="0">
              <a:spcBef>
                <a:spcPct val="20000"/>
              </a:spcBef>
              <a:buFont typeface="Arial" charset="0"/>
              <a:buNone/>
              <a:defRPr/>
            </a:pPr>
            <a:r>
              <a:rPr lang="de-DE" sz="2400" u="sng" dirty="0" err="1">
                <a:solidFill>
                  <a:sysClr val="windowText" lastClr="000000"/>
                </a:solidFill>
                <a:latin typeface="+mj-lt"/>
              </a:rPr>
              <a:t>Cons</a:t>
            </a:r>
            <a:endParaRPr lang="de-DE" sz="2400" u="sng" dirty="0">
              <a:solidFill>
                <a:sysClr val="windowText" lastClr="000000"/>
              </a:solidFill>
              <a:latin typeface="+mj-lt"/>
            </a:endParaRPr>
          </a:p>
        </p:txBody>
      </p:sp>
      <p:sp>
        <p:nvSpPr>
          <p:cNvPr id="13" name="Inhaltsplatzhalter 11"/>
          <p:cNvSpPr>
            <a:spLocks noGrp="1"/>
          </p:cNvSpPr>
          <p:nvPr>
            <p:ph sz="quarter" idx="4294967295"/>
          </p:nvPr>
        </p:nvSpPr>
        <p:spPr>
          <a:xfrm>
            <a:off x="4645025" y="2174875"/>
            <a:ext cx="4041775" cy="3951288"/>
          </a:xfrm>
        </p:spPr>
        <p:txBody>
          <a:bodyPr/>
          <a:lstStyle/>
          <a:p>
            <a:pPr marL="0" indent="0" eaLnBrk="1" fontAlgn="auto" hangingPunct="1">
              <a:spcBef>
                <a:spcPts val="0"/>
              </a:spcBef>
              <a:spcAft>
                <a:spcPts val="0"/>
              </a:spcAft>
              <a:buClrTx/>
              <a:defRPr/>
            </a:pPr>
            <a:endParaRPr lang="en-US" sz="1800" dirty="0" smtClean="0">
              <a:solidFill>
                <a:sysClr val="windowText" lastClr="000000"/>
              </a:solidFill>
            </a:endParaRPr>
          </a:p>
          <a:p>
            <a:pPr marL="0" indent="0" eaLnBrk="1" fontAlgn="auto" hangingPunct="1">
              <a:spcBef>
                <a:spcPts val="0"/>
              </a:spcBef>
              <a:spcAft>
                <a:spcPts val="0"/>
              </a:spcAft>
              <a:buClrTx/>
              <a:defRPr/>
            </a:pPr>
            <a:r>
              <a:rPr lang="en-US" sz="1800" dirty="0" smtClean="0">
                <a:solidFill>
                  <a:sysClr val="windowText" lastClr="000000"/>
                </a:solidFill>
              </a:rPr>
              <a:t> </a:t>
            </a:r>
            <a:r>
              <a:rPr lang="en-US" sz="1800" dirty="0" smtClean="0">
                <a:solidFill>
                  <a:sysClr val="windowText" lastClr="000000"/>
                </a:solidFill>
                <a:latin typeface="+mj-lt"/>
              </a:rPr>
              <a:t>Lack of commercially available labeled standards</a:t>
            </a:r>
          </a:p>
          <a:p>
            <a:pPr marL="0" indent="0" eaLnBrk="1" fontAlgn="auto" hangingPunct="1">
              <a:spcBef>
                <a:spcPts val="0"/>
              </a:spcBef>
              <a:spcAft>
                <a:spcPts val="0"/>
              </a:spcAft>
              <a:buClrTx/>
              <a:buFontTx/>
              <a:buNone/>
              <a:defRPr/>
            </a:pPr>
            <a:endParaRPr lang="en-US" sz="1800" dirty="0" smtClean="0">
              <a:solidFill>
                <a:sysClr val="windowText" lastClr="000000"/>
              </a:solidFill>
              <a:latin typeface="+mj-lt"/>
            </a:endParaRPr>
          </a:p>
          <a:p>
            <a:pPr marL="0" indent="0" eaLnBrk="1" fontAlgn="auto" hangingPunct="1">
              <a:spcBef>
                <a:spcPts val="0"/>
              </a:spcBef>
              <a:spcAft>
                <a:spcPts val="0"/>
              </a:spcAft>
              <a:buClrTx/>
              <a:defRPr/>
            </a:pPr>
            <a:r>
              <a:rPr lang="en-US" sz="1800" dirty="0" smtClean="0">
                <a:solidFill>
                  <a:sysClr val="windowText" lastClr="000000"/>
                </a:solidFill>
                <a:latin typeface="+mj-lt"/>
              </a:rPr>
              <a:t> organic synthesis necessary</a:t>
            </a:r>
          </a:p>
          <a:p>
            <a:pPr marL="0" indent="0" eaLnBrk="1" fontAlgn="auto" hangingPunct="1">
              <a:spcBef>
                <a:spcPts val="0"/>
              </a:spcBef>
              <a:spcAft>
                <a:spcPts val="0"/>
              </a:spcAft>
              <a:buClrTx/>
              <a:buFontTx/>
              <a:buNone/>
              <a:defRPr/>
            </a:pPr>
            <a:endParaRPr lang="en-US" sz="1800" dirty="0" smtClean="0">
              <a:solidFill>
                <a:sysClr val="windowText" lastClr="000000"/>
              </a:solidFill>
              <a:latin typeface="+mj-lt"/>
            </a:endParaRPr>
          </a:p>
          <a:p>
            <a:pPr marL="0" indent="0" eaLnBrk="1" fontAlgn="auto" hangingPunct="1">
              <a:spcBef>
                <a:spcPts val="0"/>
              </a:spcBef>
              <a:spcAft>
                <a:spcPts val="0"/>
              </a:spcAft>
              <a:buClrTx/>
              <a:buFontTx/>
              <a:buNone/>
              <a:defRPr/>
            </a:pPr>
            <a:endParaRPr lang="en-US" sz="2400" dirty="0" smtClean="0">
              <a:solidFill>
                <a:sysClr val="windowText" lastClr="000000"/>
              </a:solidFill>
              <a:latin typeface="+mj-lt"/>
            </a:endParaRPr>
          </a:p>
          <a:p>
            <a:pPr marL="0" indent="0" eaLnBrk="1" fontAlgn="auto" hangingPunct="1">
              <a:spcBef>
                <a:spcPts val="0"/>
              </a:spcBef>
              <a:spcAft>
                <a:spcPts val="0"/>
              </a:spcAft>
              <a:buClrTx/>
              <a:buFontTx/>
              <a:buNone/>
              <a:defRPr/>
            </a:pPr>
            <a:endParaRPr lang="en-US" sz="1800" dirty="0">
              <a:solidFill>
                <a:sysClr val="windowText" lastClr="000000"/>
              </a:solidFill>
            </a:endParaRPr>
          </a:p>
        </p:txBody>
      </p:sp>
      <p:sp>
        <p:nvSpPr>
          <p:cNvPr id="10" name="Fußzeilenplatzhalter 17"/>
          <p:cNvSpPr>
            <a:spLocks noGrp="1"/>
          </p:cNvSpPr>
          <p:nvPr>
            <p:ph type="ftr" sz="quarter" idx="11"/>
          </p:nvPr>
        </p:nvSpPr>
        <p:spPr>
          <a:xfrm>
            <a:off x="179388" y="6524625"/>
            <a:ext cx="8640762" cy="196850"/>
          </a:xfrm>
        </p:spPr>
        <p:txBody>
          <a:bodyPr/>
          <a:lstStyle/>
          <a:p>
            <a:pPr>
              <a:defRPr/>
            </a:pPr>
            <a:r>
              <a:rPr lang="en-US" sz="1100" dirty="0"/>
              <a:t>“Boars heading for 2018“ - Scientific Satellite Program                                                                                Amsterdam, 02 December 2011</a:t>
            </a:r>
            <a:endParaRPr lang="de-DE"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p:cNvPicPr>
            <a:picLocks noChangeAspect="1" noChangeArrowheads="1"/>
          </p:cNvPicPr>
          <p:nvPr/>
        </p:nvPicPr>
        <p:blipFill>
          <a:blip r:embed="rId3" cstate="print"/>
          <a:srcRect r="12656"/>
          <a:stretch>
            <a:fillRect/>
          </a:stretch>
        </p:blipFill>
        <p:spPr bwMode="auto">
          <a:xfrm>
            <a:off x="6588224" y="1916832"/>
            <a:ext cx="1944216" cy="1096516"/>
          </a:xfrm>
          <a:prstGeom prst="rect">
            <a:avLst/>
          </a:prstGeom>
          <a:noFill/>
          <a:ln w="9525">
            <a:noFill/>
            <a:miter lim="800000"/>
            <a:headEnd/>
            <a:tailEnd/>
          </a:ln>
        </p:spPr>
      </p:pic>
      <p:sp>
        <p:nvSpPr>
          <p:cNvPr id="15362" name="Inhaltsplatzhalter 2"/>
          <p:cNvSpPr>
            <a:spLocks noGrp="1"/>
          </p:cNvSpPr>
          <p:nvPr>
            <p:ph idx="1"/>
          </p:nvPr>
        </p:nvSpPr>
        <p:spPr>
          <a:xfrm>
            <a:off x="-468312" y="260350"/>
            <a:ext cx="7467600" cy="3763963"/>
          </a:xfrm>
        </p:spPr>
        <p:txBody>
          <a:bodyPr/>
          <a:lstStyle/>
          <a:p>
            <a:pPr eaLnBrk="1" hangingPunct="1">
              <a:buFontTx/>
              <a:buNone/>
            </a:pPr>
            <a:endParaRPr lang="de-DE" dirty="0" smtClean="0"/>
          </a:p>
          <a:p>
            <a:pPr algn="ctr" eaLnBrk="1" hangingPunct="1">
              <a:buFontTx/>
              <a:buNone/>
            </a:pPr>
            <a:r>
              <a:rPr lang="de-DE" sz="2800" dirty="0" err="1" smtClean="0">
                <a:latin typeface="Arial" pitchFamily="34" charset="0"/>
                <a:cs typeface="Arial" pitchFamily="34" charset="0"/>
              </a:rPr>
              <a:t>Thank</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you</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for</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your</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attention</a:t>
            </a:r>
            <a:r>
              <a:rPr lang="de-DE" sz="2800" dirty="0" smtClean="0">
                <a:latin typeface="Arial" pitchFamily="34" charset="0"/>
                <a:cs typeface="Arial" pitchFamily="34" charset="0"/>
              </a:rPr>
              <a:t>!!!</a:t>
            </a:r>
          </a:p>
          <a:p>
            <a:pPr algn="ctr" eaLnBrk="1" hangingPunct="1">
              <a:buFontTx/>
              <a:buNone/>
            </a:pPr>
            <a:endParaRPr lang="de-DE" sz="2800" dirty="0" smtClean="0">
              <a:latin typeface="Arial" pitchFamily="34" charset="0"/>
              <a:cs typeface="Arial" pitchFamily="34" charset="0"/>
            </a:endParaRPr>
          </a:p>
        </p:txBody>
      </p:sp>
      <p:sp>
        <p:nvSpPr>
          <p:cNvPr id="15363" name="Foliennummernplatzhalter 7"/>
          <p:cNvSpPr>
            <a:spLocks noGrp="1"/>
          </p:cNvSpPr>
          <p:nvPr>
            <p:ph type="sldNum" sz="quarter" idx="12"/>
          </p:nvPr>
        </p:nvSpPr>
        <p:spPr>
          <a:noFill/>
        </p:spPr>
        <p:txBody>
          <a:bodyPr/>
          <a:lstStyle/>
          <a:p>
            <a:fld id="{33B6390B-B167-49FB-9FC8-9D9E3FB2A31F}" type="slidenum">
              <a:rPr lang="de-DE" smtClean="0">
                <a:latin typeface="Arial" pitchFamily="34" charset="0"/>
              </a:rPr>
              <a:pPr/>
              <a:t>13</a:t>
            </a:fld>
            <a:endParaRPr lang="de-DE" smtClean="0">
              <a:latin typeface="Arial" pitchFamily="34" charset="0"/>
            </a:endParaRPr>
          </a:p>
        </p:txBody>
      </p:sp>
      <p:pic>
        <p:nvPicPr>
          <p:cNvPr id="15364" name="Picture 2" descr="I:\ba\Institut\Bilder-Fotos\Bioanalytik\P1040309.JPG"/>
          <p:cNvPicPr>
            <a:picLocks noChangeAspect="1" noChangeArrowheads="1"/>
          </p:cNvPicPr>
          <p:nvPr/>
        </p:nvPicPr>
        <p:blipFill>
          <a:blip r:embed="rId4" cstate="print"/>
          <a:srcRect/>
          <a:stretch>
            <a:fillRect/>
          </a:stretch>
        </p:blipFill>
        <p:spPr bwMode="auto">
          <a:xfrm>
            <a:off x="900261" y="1376363"/>
            <a:ext cx="5616575" cy="4213225"/>
          </a:xfrm>
          <a:prstGeom prst="rect">
            <a:avLst/>
          </a:prstGeom>
          <a:noFill/>
          <a:ln w="9525">
            <a:noFill/>
            <a:miter lim="800000"/>
            <a:headEnd/>
            <a:tailEnd/>
          </a:ln>
        </p:spPr>
      </p:pic>
      <p:grpSp>
        <p:nvGrpSpPr>
          <p:cNvPr id="15365" name="Gruppieren 5"/>
          <p:cNvGrpSpPr>
            <a:grpSpLocks/>
          </p:cNvGrpSpPr>
          <p:nvPr/>
        </p:nvGrpSpPr>
        <p:grpSpPr bwMode="auto">
          <a:xfrm>
            <a:off x="179536" y="5445125"/>
            <a:ext cx="7416800" cy="1631950"/>
            <a:chOff x="4355976" y="5298792"/>
            <a:chExt cx="7416824" cy="1631216"/>
          </a:xfrm>
        </p:grpSpPr>
        <p:sp>
          <p:nvSpPr>
            <p:cNvPr id="15366" name="Textfeld 6"/>
            <p:cNvSpPr txBox="1">
              <a:spLocks noChangeArrowheads="1"/>
            </p:cNvSpPr>
            <p:nvPr/>
          </p:nvSpPr>
          <p:spPr bwMode="auto">
            <a:xfrm>
              <a:off x="4355976" y="5298792"/>
              <a:ext cx="7416824" cy="1631216"/>
            </a:xfrm>
            <a:prstGeom prst="rect">
              <a:avLst/>
            </a:prstGeom>
            <a:noFill/>
            <a:ln w="9525">
              <a:noFill/>
              <a:miter lim="800000"/>
              <a:headEnd/>
              <a:tailEnd/>
            </a:ln>
          </p:spPr>
          <p:txBody>
            <a:bodyPr>
              <a:spAutoFit/>
            </a:bodyPr>
            <a:lstStyle/>
            <a:p>
              <a:endParaRPr lang="de-DE" sz="2000"/>
            </a:p>
            <a:p>
              <a:r>
                <a:rPr lang="de-DE" sz="1200"/>
                <a:t>contact :	Jochen Fischer</a:t>
              </a:r>
            </a:p>
            <a:p>
              <a:r>
                <a:rPr lang="de-DE" sz="1200"/>
                <a:t>	Rheinische Friedrich-Wilhelms-Universität Bonn</a:t>
              </a:r>
            </a:p>
            <a:p>
              <a:r>
                <a:rPr lang="de-DE" sz="1200"/>
                <a:t>	Institut für Ernährungs- und Lebensmittelwissenschaften/Abteilung Bioanalytik</a:t>
              </a:r>
            </a:p>
            <a:p>
              <a:r>
                <a:rPr lang="de-DE" sz="1200"/>
                <a:t>	Endenicher Allee 11-13, D-53115 Bonn	</a:t>
              </a:r>
            </a:p>
            <a:p>
              <a:r>
                <a:rPr lang="de-DE" sz="1200"/>
                <a:t>	email: jochen.fischer@uni-bonn.de</a:t>
              </a:r>
            </a:p>
            <a:p>
              <a:r>
                <a:rPr lang="de-DE" sz="2000"/>
                <a:t>		 </a:t>
              </a:r>
            </a:p>
          </p:txBody>
        </p:sp>
        <p:pic>
          <p:nvPicPr>
            <p:cNvPr id="15367" name="Picture 6" descr="logo_uni_bonn_iel_powerpoint"/>
            <p:cNvPicPr>
              <a:picLocks noChangeAspect="1" noChangeArrowheads="1"/>
            </p:cNvPicPr>
            <p:nvPr/>
          </p:nvPicPr>
          <p:blipFill>
            <a:blip r:embed="rId5" cstate="print"/>
            <a:srcRect/>
            <a:stretch>
              <a:fillRect/>
            </a:stretch>
          </p:blipFill>
          <p:spPr bwMode="auto">
            <a:xfrm rot="-5400000">
              <a:off x="4772344" y="5983222"/>
              <a:ext cx="822960" cy="259080"/>
            </a:xfrm>
            <a:prstGeom prst="rect">
              <a:avLst/>
            </a:prstGeom>
            <a:noFill/>
            <a:ln w="9525">
              <a:noFill/>
              <a:miter lim="800000"/>
              <a:headEnd/>
              <a:tailEnd/>
            </a:ln>
          </p:spPr>
        </p:pic>
      </p:grpSp>
      <p:graphicFrame>
        <p:nvGraphicFramePr>
          <p:cNvPr id="15368" name="Object 8"/>
          <p:cNvGraphicFramePr>
            <a:graphicFrameLocks noChangeAspect="1"/>
          </p:cNvGraphicFramePr>
          <p:nvPr/>
        </p:nvGraphicFramePr>
        <p:xfrm>
          <a:off x="6918275" y="3425180"/>
          <a:ext cx="1254125" cy="723900"/>
        </p:xfrm>
        <a:graphic>
          <a:graphicData uri="http://schemas.openxmlformats.org/presentationml/2006/ole">
            <p:oleObj spid="_x0000_s15368" r:id="rId6" imgW="1861560" imgH="1074960" progId="">
              <p:embed/>
            </p:oleObj>
          </a:graphicData>
        </a:graphic>
      </p:graphicFrame>
      <p:pic>
        <p:nvPicPr>
          <p:cNvPr id="16" name="Picture 2"/>
          <p:cNvPicPr>
            <a:picLocks noChangeAspect="1" noChangeArrowheads="1"/>
          </p:cNvPicPr>
          <p:nvPr/>
        </p:nvPicPr>
        <p:blipFill>
          <a:blip r:embed="rId7" cstate="print"/>
          <a:srcRect/>
          <a:stretch>
            <a:fillRect/>
          </a:stretch>
        </p:blipFill>
        <p:spPr bwMode="auto">
          <a:xfrm>
            <a:off x="6762690" y="4741138"/>
            <a:ext cx="2129790" cy="560070"/>
          </a:xfrm>
          <a:prstGeom prst="rect">
            <a:avLst/>
          </a:prstGeom>
          <a:noFill/>
          <a:ln w="9525">
            <a:noFill/>
            <a:miter lim="800000"/>
            <a:headEnd/>
            <a:tailEnd/>
          </a:ln>
          <a:effectLst/>
        </p:spPr>
      </p:pic>
      <p:sp>
        <p:nvSpPr>
          <p:cNvPr id="17" name="Textfeld 16"/>
          <p:cNvSpPr txBox="1"/>
          <p:nvPr/>
        </p:nvSpPr>
        <p:spPr>
          <a:xfrm>
            <a:off x="6625004" y="1260049"/>
            <a:ext cx="1723549" cy="584775"/>
          </a:xfrm>
          <a:prstGeom prst="rect">
            <a:avLst/>
          </a:prstGeom>
          <a:noFill/>
        </p:spPr>
        <p:txBody>
          <a:bodyPr wrap="none" rtlCol="0">
            <a:spAutoFit/>
          </a:bodyPr>
          <a:lstStyle/>
          <a:p>
            <a:r>
              <a:rPr lang="en-US" sz="1600" dirty="0" smtClean="0"/>
              <a:t>This project was </a:t>
            </a:r>
          </a:p>
          <a:p>
            <a:r>
              <a:rPr lang="en-US" sz="1600" dirty="0" smtClean="0"/>
              <a:t>financed by:</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6659563" y="1412875"/>
            <a:ext cx="1960562" cy="1038225"/>
          </a:xfrm>
          <a:prstGeom prst="rect">
            <a:avLst/>
          </a:prstGeom>
          <a:noFill/>
          <a:ln w="9525">
            <a:noFill/>
            <a:miter lim="800000"/>
            <a:headEnd/>
            <a:tailEnd/>
          </a:ln>
        </p:spPr>
      </p:pic>
      <p:sp>
        <p:nvSpPr>
          <p:cNvPr id="7171" name="Foliennummernplatzhalter 20"/>
          <p:cNvSpPr>
            <a:spLocks noGrp="1"/>
          </p:cNvSpPr>
          <p:nvPr>
            <p:ph type="sldNum" sz="quarter" idx="12"/>
          </p:nvPr>
        </p:nvSpPr>
        <p:spPr>
          <a:noFill/>
        </p:spPr>
        <p:txBody>
          <a:bodyPr/>
          <a:lstStyle/>
          <a:p>
            <a:r>
              <a:rPr lang="de-DE" smtClean="0">
                <a:latin typeface="Arial" pitchFamily="34" charset="0"/>
              </a:rPr>
              <a:t>2</a:t>
            </a:r>
          </a:p>
        </p:txBody>
      </p:sp>
      <p:sp>
        <p:nvSpPr>
          <p:cNvPr id="18" name="Fußzeilenplatzhalter 17"/>
          <p:cNvSpPr>
            <a:spLocks noGrp="1"/>
          </p:cNvSpPr>
          <p:nvPr>
            <p:ph type="ftr" sz="quarter" idx="11"/>
          </p:nvPr>
        </p:nvSpPr>
        <p:spPr>
          <a:xfrm>
            <a:off x="179388" y="6524625"/>
            <a:ext cx="8640762" cy="196850"/>
          </a:xfrm>
        </p:spPr>
        <p:txBody>
          <a:bodyPr/>
          <a:lstStyle/>
          <a:p>
            <a:pPr>
              <a:defRPr/>
            </a:pPr>
            <a:r>
              <a:rPr lang="en-US" sz="1100" dirty="0"/>
              <a:t>“Boars heading for 2018“ - Scientific Satellite Program                                                                                Amsterdam, 02 December 2011</a:t>
            </a:r>
            <a:endParaRPr lang="de-DE" sz="1100" dirty="0"/>
          </a:p>
        </p:txBody>
      </p:sp>
      <p:sp>
        <p:nvSpPr>
          <p:cNvPr id="7173" name="Titel 18"/>
          <p:cNvSpPr>
            <a:spLocks noGrp="1"/>
          </p:cNvSpPr>
          <p:nvPr>
            <p:ph type="title"/>
          </p:nvPr>
        </p:nvSpPr>
        <p:spPr>
          <a:xfrm>
            <a:off x="250825" y="638175"/>
            <a:ext cx="7467600" cy="990600"/>
          </a:xfrm>
        </p:spPr>
        <p:txBody>
          <a:bodyPr/>
          <a:lstStyle/>
          <a:p>
            <a:r>
              <a:rPr lang="de-DE" sz="2400" smtClean="0"/>
              <a:t>Status Quo</a:t>
            </a:r>
          </a:p>
        </p:txBody>
      </p:sp>
      <p:sp>
        <p:nvSpPr>
          <p:cNvPr id="7174" name="Textfeld 4"/>
          <p:cNvSpPr txBox="1">
            <a:spLocks noChangeArrowheads="1"/>
          </p:cNvSpPr>
          <p:nvPr/>
        </p:nvSpPr>
        <p:spPr bwMode="auto">
          <a:xfrm>
            <a:off x="323850" y="1484313"/>
            <a:ext cx="6696075" cy="5859462"/>
          </a:xfrm>
          <a:prstGeom prst="rect">
            <a:avLst/>
          </a:prstGeom>
          <a:noFill/>
          <a:ln w="9525">
            <a:noFill/>
            <a:miter lim="800000"/>
            <a:headEnd/>
            <a:tailEnd/>
          </a:ln>
        </p:spPr>
        <p:txBody>
          <a:bodyPr>
            <a:spAutoFit/>
          </a:bodyPr>
          <a:lstStyle/>
          <a:p>
            <a:pPr marL="342900" indent="-342900">
              <a:buFont typeface="Arial" pitchFamily="34" charset="0"/>
              <a:buChar char="•"/>
            </a:pPr>
            <a:r>
              <a:rPr lang="en-US"/>
              <a:t>there are several analytical procedures on the market </a:t>
            </a:r>
          </a:p>
          <a:p>
            <a:pPr marL="342900" indent="-342900"/>
            <a:r>
              <a:rPr lang="en-US"/>
              <a:t>	to quantify boar taint compounds in back fat samples</a:t>
            </a:r>
          </a:p>
          <a:p>
            <a:pPr marL="342900" indent="-342900">
              <a:buFont typeface="Arial" pitchFamily="34" charset="0"/>
              <a:buChar char="•"/>
            </a:pPr>
            <a:endParaRPr lang="en-US"/>
          </a:p>
          <a:p>
            <a:pPr marL="342900" indent="-342900">
              <a:buFont typeface="Arial" pitchFamily="34" charset="0"/>
              <a:buChar char="•"/>
            </a:pPr>
            <a:r>
              <a:rPr lang="en-US"/>
              <a:t>there is still no official reference method for the detection of    skatole and androstenone within the EU</a:t>
            </a:r>
          </a:p>
          <a:p>
            <a:pPr marL="342900" indent="-342900">
              <a:buFont typeface="Arial" pitchFamily="34" charset="0"/>
              <a:buChar char="•"/>
            </a:pPr>
            <a:endParaRPr lang="en-US"/>
          </a:p>
          <a:p>
            <a:pPr marL="342900" indent="-342900">
              <a:buFont typeface="Arial" pitchFamily="34" charset="0"/>
              <a:buChar char="•"/>
            </a:pPr>
            <a:r>
              <a:rPr lang="en-US"/>
              <a:t>different researchers use different methods</a:t>
            </a:r>
            <a:r>
              <a:rPr lang="en-US">
                <a:latin typeface="Calibri" pitchFamily="34" charset="0"/>
              </a:rPr>
              <a:t>→</a:t>
            </a:r>
            <a:r>
              <a:rPr lang="en-US"/>
              <a:t> bad for the comparability of the result</a:t>
            </a:r>
          </a:p>
          <a:p>
            <a:pPr marL="342900" indent="-342900">
              <a:buFont typeface="Arial" pitchFamily="34" charset="0"/>
              <a:buNone/>
            </a:pPr>
            <a:endParaRPr lang="en-US"/>
          </a:p>
          <a:p>
            <a:pPr marL="342900" indent="-342900">
              <a:buFont typeface="Arial" pitchFamily="34" charset="0"/>
              <a:buChar char="•"/>
            </a:pPr>
            <a:r>
              <a:rPr lang="en-US"/>
              <a:t>a harmonized reference method will be essential for different reasons:</a:t>
            </a:r>
          </a:p>
          <a:p>
            <a:pPr marL="800100" lvl="1" indent="-342900"/>
            <a:endParaRPr lang="en-US"/>
          </a:p>
          <a:p>
            <a:pPr marL="800100" lvl="1" indent="-342900">
              <a:buFont typeface="Arial" pitchFamily="34" charset="0"/>
              <a:buChar char="•"/>
            </a:pPr>
            <a:r>
              <a:rPr lang="en-US"/>
              <a:t>to determine odor thresholds</a:t>
            </a:r>
          </a:p>
          <a:p>
            <a:pPr marL="800100" lvl="1" indent="-342900">
              <a:buFont typeface="Arial" pitchFamily="34" charset="0"/>
              <a:buChar char="•"/>
            </a:pPr>
            <a:r>
              <a:rPr lang="en-US"/>
              <a:t>to set consumer acceptance limits </a:t>
            </a:r>
          </a:p>
          <a:p>
            <a:pPr marL="800100" lvl="1" indent="-342900">
              <a:buFont typeface="Arial" pitchFamily="34" charset="0"/>
              <a:buChar char="•"/>
            </a:pPr>
            <a:r>
              <a:rPr lang="en-US"/>
              <a:t>to verify of rapid methods</a:t>
            </a:r>
          </a:p>
          <a:p>
            <a:pPr marL="800100" lvl="1" indent="-342900">
              <a:buFont typeface="Arial" pitchFamily="34" charset="0"/>
              <a:buChar char="•"/>
            </a:pPr>
            <a:r>
              <a:rPr lang="en-US"/>
              <a:t>to evaluate breeding and feeding experiments</a:t>
            </a:r>
          </a:p>
          <a:p>
            <a:pPr marL="800100" lvl="1" indent="-342900">
              <a:buFont typeface="Arial" pitchFamily="34" charset="0"/>
              <a:buChar char="•"/>
            </a:pPr>
            <a:endParaRPr lang="en-US"/>
          </a:p>
          <a:p>
            <a:pPr marL="342900" indent="-342900">
              <a:buFont typeface="Arial" pitchFamily="34" charset="0"/>
              <a:buChar char="•"/>
            </a:pPr>
            <a:endParaRPr lang="en-US"/>
          </a:p>
          <a:p>
            <a:pPr marL="342900" indent="-342900"/>
            <a:endParaRPr lang="en-US"/>
          </a:p>
          <a:p>
            <a:pPr marL="800100" lvl="1" indent="-342900">
              <a:buFont typeface="Arial" pitchFamily="34" charset="0"/>
              <a:buChar char="•"/>
            </a:pPr>
            <a:endParaRPr lang="en-US"/>
          </a:p>
          <a:p>
            <a:pPr marL="342900" indent="-342900"/>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96769365-8AFB-4747-92FB-28C7F600F278}" type="slidenum">
              <a:rPr lang="de-DE" smtClean="0"/>
              <a:pPr>
                <a:defRPr/>
              </a:pPr>
              <a:t>3</a:t>
            </a:fld>
            <a:endParaRPr lang="de-DE">
              <a:latin typeface="+mn-lt"/>
            </a:endParaRPr>
          </a:p>
        </p:txBody>
      </p:sp>
      <p:sp>
        <p:nvSpPr>
          <p:cNvPr id="6" name="Fußzeilenplatzhalter 17"/>
          <p:cNvSpPr txBox="1">
            <a:spLocks/>
          </p:cNvSpPr>
          <p:nvPr/>
        </p:nvSpPr>
        <p:spPr bwMode="auto">
          <a:xfrm>
            <a:off x="179388" y="6524625"/>
            <a:ext cx="8640762" cy="196850"/>
          </a:xfrm>
          <a:prstGeom prst="rect">
            <a:avLst/>
          </a:prstGeom>
          <a:noFill/>
          <a:ln w="9525">
            <a:noFill/>
            <a:miter lim="800000"/>
            <a:headEnd/>
            <a:tailEnd/>
          </a:ln>
          <a:effectLst/>
        </p:spPr>
        <p:txBody>
          <a:bodyPr/>
          <a:lstStyle/>
          <a:p>
            <a:pPr algn="ctr">
              <a:defRPr/>
            </a:pPr>
            <a:r>
              <a:rPr lang="en-US" sz="1100" dirty="0">
                <a:latin typeface="+mn-lt"/>
              </a:rPr>
              <a:t>“Boars heading for 2018“ - Scientific Satellite Program                                                                                Amsterdam 02.12. 2011</a:t>
            </a:r>
            <a:endParaRPr lang="de-DE" sz="1100" dirty="0">
              <a:latin typeface="+mn-lt"/>
            </a:endParaRPr>
          </a:p>
        </p:txBody>
      </p:sp>
      <p:pic>
        <p:nvPicPr>
          <p:cNvPr id="8196" name="Picture 2"/>
          <p:cNvPicPr>
            <a:picLocks noChangeAspect="1" noChangeArrowheads="1"/>
          </p:cNvPicPr>
          <p:nvPr/>
        </p:nvPicPr>
        <p:blipFill>
          <a:blip r:embed="rId2" cstate="print"/>
          <a:srcRect l="9045" t="22160" r="8353" b="44435"/>
          <a:stretch>
            <a:fillRect/>
          </a:stretch>
        </p:blipFill>
        <p:spPr bwMode="auto">
          <a:xfrm>
            <a:off x="179388" y="1700213"/>
            <a:ext cx="8507412" cy="2089150"/>
          </a:xfrm>
          <a:prstGeom prst="rect">
            <a:avLst/>
          </a:prstGeom>
          <a:noFill/>
          <a:ln w="9525">
            <a:noFill/>
            <a:miter lim="800000"/>
            <a:headEnd/>
            <a:tailEnd/>
          </a:ln>
        </p:spPr>
      </p:pic>
      <p:pic>
        <p:nvPicPr>
          <p:cNvPr id="51204" name="Picture 4"/>
          <p:cNvPicPr>
            <a:picLocks noChangeAspect="1" noChangeArrowheads="1"/>
          </p:cNvPicPr>
          <p:nvPr/>
        </p:nvPicPr>
        <p:blipFill>
          <a:blip r:embed="rId3" cstate="print"/>
          <a:srcRect l="16534" t="42920" r="15218" b="49295"/>
          <a:stretch>
            <a:fillRect/>
          </a:stretch>
        </p:blipFill>
        <p:spPr bwMode="auto">
          <a:xfrm>
            <a:off x="395288" y="4005263"/>
            <a:ext cx="8280400" cy="647700"/>
          </a:xfrm>
          <a:prstGeom prst="rect">
            <a:avLst/>
          </a:prstGeom>
          <a:noFill/>
          <a:ln w="9525">
            <a:noFill/>
            <a:miter lim="800000"/>
            <a:headEnd/>
            <a:tailEnd/>
          </a:ln>
        </p:spPr>
      </p:pic>
      <p:sp>
        <p:nvSpPr>
          <p:cNvPr id="8198" name="Titel 18"/>
          <p:cNvSpPr>
            <a:spLocks noGrp="1"/>
          </p:cNvSpPr>
          <p:nvPr>
            <p:ph type="title"/>
          </p:nvPr>
        </p:nvSpPr>
        <p:spPr>
          <a:xfrm>
            <a:off x="250825" y="620713"/>
            <a:ext cx="7467600" cy="990600"/>
          </a:xfrm>
        </p:spPr>
        <p:txBody>
          <a:bodyPr/>
          <a:lstStyle/>
          <a:p>
            <a:r>
              <a:rPr lang="de-DE" sz="2400" smtClean="0"/>
              <a:t>Latest development: EU‘s implementing decision</a:t>
            </a:r>
          </a:p>
        </p:txBody>
      </p:sp>
      <p:pic>
        <p:nvPicPr>
          <p:cNvPr id="2050" name="Picture 2"/>
          <p:cNvPicPr>
            <a:picLocks noChangeAspect="1" noChangeArrowheads="1"/>
          </p:cNvPicPr>
          <p:nvPr/>
        </p:nvPicPr>
        <p:blipFill>
          <a:blip r:embed="rId4" cstate="print"/>
          <a:srcRect l="19684" t="57826" r="15218" b="36320"/>
          <a:stretch>
            <a:fillRect/>
          </a:stretch>
        </p:blipFill>
        <p:spPr bwMode="auto">
          <a:xfrm>
            <a:off x="395288" y="5157788"/>
            <a:ext cx="8551862" cy="46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042988" y="2492375"/>
            <a:ext cx="7467600" cy="990600"/>
          </a:xfrm>
        </p:spPr>
        <p:txBody>
          <a:bodyPr/>
          <a:lstStyle/>
          <a:p>
            <a:r>
              <a:rPr lang="de-DE" smtClean="0"/>
              <a:t>The novel </a:t>
            </a:r>
            <a:br>
              <a:rPr lang="de-DE" smtClean="0"/>
            </a:br>
            <a:r>
              <a:rPr lang="de-DE" smtClean="0"/>
              <a:t>SIDA-HS-SPME-GC/MS method</a:t>
            </a:r>
          </a:p>
        </p:txBody>
      </p:sp>
      <p:sp>
        <p:nvSpPr>
          <p:cNvPr id="5" name="Foliennummernplatzhalter 4"/>
          <p:cNvSpPr>
            <a:spLocks noGrp="1"/>
          </p:cNvSpPr>
          <p:nvPr>
            <p:ph type="sldNum" sz="quarter" idx="12"/>
          </p:nvPr>
        </p:nvSpPr>
        <p:spPr/>
        <p:txBody>
          <a:bodyPr/>
          <a:lstStyle/>
          <a:p>
            <a:pPr>
              <a:defRPr/>
            </a:pPr>
            <a:fld id="{7E6260EC-F605-4CD4-A3D5-3C76A574DF78}" type="slidenum">
              <a:rPr lang="de-DE" smtClean="0"/>
              <a:pPr>
                <a:defRPr/>
              </a:pPr>
              <a:t>4</a:t>
            </a:fld>
            <a:endParaRPr lang="de-DE">
              <a:latin typeface="+mn-lt"/>
            </a:endParaRPr>
          </a:p>
        </p:txBody>
      </p:sp>
      <p:sp>
        <p:nvSpPr>
          <p:cNvPr id="6" name="Fußzeilenplatzhalter 17"/>
          <p:cNvSpPr txBox="1">
            <a:spLocks/>
          </p:cNvSpPr>
          <p:nvPr/>
        </p:nvSpPr>
        <p:spPr bwMode="auto">
          <a:xfrm>
            <a:off x="179388" y="6524625"/>
            <a:ext cx="8640762" cy="196850"/>
          </a:xfrm>
          <a:prstGeom prst="rect">
            <a:avLst/>
          </a:prstGeom>
          <a:noFill/>
          <a:ln w="9525">
            <a:noFill/>
            <a:miter lim="800000"/>
            <a:headEnd/>
            <a:tailEnd/>
          </a:ln>
          <a:effectLst/>
        </p:spPr>
        <p:txBody>
          <a:bodyPr/>
          <a:lstStyle/>
          <a:p>
            <a:pPr algn="ctr">
              <a:defRPr/>
            </a:pPr>
            <a:r>
              <a:rPr lang="en-US" sz="1100" dirty="0">
                <a:latin typeface="+mn-lt"/>
              </a:rPr>
              <a:t>“Boars heading for 2018“ - Scientific Satellite Program                                                                                Amsterdam 02.12. 2011</a:t>
            </a:r>
            <a:endParaRPr lang="de-DE" sz="11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feld 22"/>
          <p:cNvSpPr txBox="1">
            <a:spLocks noChangeArrowheads="1"/>
          </p:cNvSpPr>
          <p:nvPr/>
        </p:nvSpPr>
        <p:spPr bwMode="auto">
          <a:xfrm>
            <a:off x="107950" y="1412875"/>
            <a:ext cx="6480175" cy="3354388"/>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r>
              <a:rPr lang="en-US"/>
              <a:t>Isotopic standard (</a:t>
            </a:r>
            <a:r>
              <a:rPr lang="en-US" i="1"/>
              <a:t>d</a:t>
            </a:r>
            <a:r>
              <a:rPr lang="en-US" baseline="-25000"/>
              <a:t>3</a:t>
            </a:r>
            <a:r>
              <a:rPr lang="en-US"/>
              <a:t>-Androstenone) and the corresponding target analyte (Androstenone) have nearly identical properties </a:t>
            </a:r>
          </a:p>
          <a:p>
            <a:r>
              <a:rPr lang="en-US" sz="1400"/>
              <a:t>(structure, boiling point, solubility)</a:t>
            </a:r>
            <a:endParaRPr lang="en-US"/>
          </a:p>
          <a:p>
            <a:endParaRPr lang="en-US"/>
          </a:p>
          <a:p>
            <a:endParaRPr lang="de-DE"/>
          </a:p>
        </p:txBody>
      </p:sp>
      <p:sp>
        <p:nvSpPr>
          <p:cNvPr id="1034" name="Titel 1"/>
          <p:cNvSpPr>
            <a:spLocks noGrp="1"/>
          </p:cNvSpPr>
          <p:nvPr>
            <p:ph type="title"/>
          </p:nvPr>
        </p:nvSpPr>
        <p:spPr>
          <a:xfrm>
            <a:off x="179388" y="549275"/>
            <a:ext cx="7467600" cy="990600"/>
          </a:xfrm>
        </p:spPr>
        <p:txBody>
          <a:bodyPr/>
          <a:lstStyle/>
          <a:p>
            <a:r>
              <a:rPr lang="de-DE" sz="2400" smtClean="0"/>
              <a:t>Method details - SIDA </a:t>
            </a:r>
            <a:r>
              <a:rPr lang="de-DE" sz="1400" smtClean="0"/>
              <a:t>(</a:t>
            </a:r>
            <a:r>
              <a:rPr lang="de-DE" sz="1400" u="sng" smtClean="0"/>
              <a:t>s</a:t>
            </a:r>
            <a:r>
              <a:rPr lang="de-DE" sz="1400" smtClean="0"/>
              <a:t>table </a:t>
            </a:r>
            <a:r>
              <a:rPr lang="de-DE" sz="1400" u="sng" smtClean="0"/>
              <a:t>i</a:t>
            </a:r>
            <a:r>
              <a:rPr lang="de-DE" sz="1400" smtClean="0"/>
              <a:t>sotope </a:t>
            </a:r>
            <a:r>
              <a:rPr lang="de-DE" sz="1400" u="sng" smtClean="0"/>
              <a:t>d</a:t>
            </a:r>
            <a:r>
              <a:rPr lang="de-DE" sz="1400" smtClean="0"/>
              <a:t>ilution </a:t>
            </a:r>
            <a:r>
              <a:rPr lang="de-DE" sz="1400" u="sng" smtClean="0"/>
              <a:t>a</a:t>
            </a:r>
            <a:r>
              <a:rPr lang="de-DE" sz="1400" smtClean="0"/>
              <a:t>nalysis)</a:t>
            </a:r>
          </a:p>
        </p:txBody>
      </p:sp>
      <p:sp>
        <p:nvSpPr>
          <p:cNvPr id="5" name="Foliennummernplatzhalter 4"/>
          <p:cNvSpPr>
            <a:spLocks noGrp="1"/>
          </p:cNvSpPr>
          <p:nvPr>
            <p:ph type="sldNum" sz="quarter" idx="12"/>
          </p:nvPr>
        </p:nvSpPr>
        <p:spPr/>
        <p:txBody>
          <a:bodyPr/>
          <a:lstStyle/>
          <a:p>
            <a:pPr>
              <a:defRPr/>
            </a:pPr>
            <a:fld id="{E0FE1464-9511-4380-82E7-8C9ADCA05BA4}" type="slidenum">
              <a:rPr lang="de-DE" smtClean="0"/>
              <a:pPr>
                <a:defRPr/>
              </a:pPr>
              <a:t>5</a:t>
            </a:fld>
            <a:endParaRPr lang="de-DE" dirty="0">
              <a:latin typeface="+mn-lt"/>
            </a:endParaRPr>
          </a:p>
        </p:txBody>
      </p:sp>
      <p:sp>
        <p:nvSpPr>
          <p:cNvPr id="48" name="Fußzeilenplatzhalter 17"/>
          <p:cNvSpPr>
            <a:spLocks noGrp="1"/>
          </p:cNvSpPr>
          <p:nvPr>
            <p:ph type="ftr" sz="quarter" idx="11"/>
          </p:nvPr>
        </p:nvSpPr>
        <p:spPr>
          <a:xfrm>
            <a:off x="179388" y="6524625"/>
            <a:ext cx="8640762" cy="196850"/>
          </a:xfrm>
        </p:spPr>
        <p:txBody>
          <a:bodyPr/>
          <a:lstStyle/>
          <a:p>
            <a:pPr>
              <a:defRPr/>
            </a:pPr>
            <a:r>
              <a:rPr lang="en-US" sz="1100" dirty="0"/>
              <a:t>“Boars heading for 2018“ - Scientific Satellite Program                                                                                Amsterdam, 02 December 2011</a:t>
            </a:r>
            <a:endParaRPr lang="de-DE" sz="1100" dirty="0"/>
          </a:p>
        </p:txBody>
      </p:sp>
      <p:grpSp>
        <p:nvGrpSpPr>
          <p:cNvPr id="2" name="Gruppieren 31"/>
          <p:cNvGrpSpPr>
            <a:grpSpLocks/>
          </p:cNvGrpSpPr>
          <p:nvPr/>
        </p:nvGrpSpPr>
        <p:grpSpPr bwMode="auto">
          <a:xfrm>
            <a:off x="7424738" y="3160713"/>
            <a:ext cx="1755775" cy="1277937"/>
            <a:chOff x="368629" y="1337245"/>
            <a:chExt cx="1754793" cy="1278333"/>
          </a:xfrm>
        </p:grpSpPr>
        <p:sp>
          <p:nvSpPr>
            <p:cNvPr id="1053" name="Textfeld 42"/>
            <p:cNvSpPr txBox="1">
              <a:spLocks noChangeArrowheads="1"/>
            </p:cNvSpPr>
            <p:nvPr/>
          </p:nvSpPr>
          <p:spPr bwMode="auto">
            <a:xfrm>
              <a:off x="395074" y="2338451"/>
              <a:ext cx="1728348" cy="277127"/>
            </a:xfrm>
            <a:prstGeom prst="rect">
              <a:avLst/>
            </a:prstGeom>
            <a:noFill/>
            <a:ln w="9525">
              <a:noFill/>
              <a:miter lim="800000"/>
              <a:headEnd/>
              <a:tailEnd/>
            </a:ln>
          </p:spPr>
          <p:txBody>
            <a:bodyPr>
              <a:spAutoFit/>
            </a:bodyPr>
            <a:lstStyle/>
            <a:p>
              <a:r>
                <a:rPr lang="de-DE" sz="1200" b="1" i="1"/>
                <a:t>d</a:t>
              </a:r>
              <a:r>
                <a:rPr lang="de-DE" sz="1200" b="1" i="1" baseline="-25000"/>
                <a:t>3</a:t>
              </a:r>
              <a:r>
                <a:rPr lang="de-DE" sz="1200" b="1"/>
                <a:t>-Androstenone</a:t>
              </a:r>
              <a:endParaRPr lang="de-DE" sz="1200" b="1" baseline="-25000"/>
            </a:p>
          </p:txBody>
        </p:sp>
        <p:graphicFrame>
          <p:nvGraphicFramePr>
            <p:cNvPr id="1032" name="Object 11"/>
            <p:cNvGraphicFramePr>
              <a:graphicFrameLocks noChangeAspect="1"/>
            </p:cNvGraphicFramePr>
            <p:nvPr/>
          </p:nvGraphicFramePr>
          <p:xfrm>
            <a:off x="368629" y="1337245"/>
            <a:ext cx="1243904" cy="940091"/>
          </p:xfrm>
          <a:graphic>
            <a:graphicData uri="http://schemas.openxmlformats.org/presentationml/2006/ole">
              <p:oleObj spid="_x0000_s1032" name="CS ChemDraw Drawing" r:id="rId4" imgW="1561320" imgH="1176120" progId="ChemDraw.Document.6.0">
                <p:embed/>
              </p:oleObj>
            </a:graphicData>
          </a:graphic>
        </p:graphicFrame>
      </p:grpSp>
      <p:grpSp>
        <p:nvGrpSpPr>
          <p:cNvPr id="3" name="Gruppieren 74"/>
          <p:cNvGrpSpPr>
            <a:grpSpLocks/>
          </p:cNvGrpSpPr>
          <p:nvPr/>
        </p:nvGrpSpPr>
        <p:grpSpPr bwMode="auto">
          <a:xfrm>
            <a:off x="7572375" y="987425"/>
            <a:ext cx="960438" cy="930275"/>
            <a:chOff x="7236296" y="258280"/>
            <a:chExt cx="959979" cy="930051"/>
          </a:xfrm>
        </p:grpSpPr>
        <p:sp>
          <p:nvSpPr>
            <p:cNvPr id="1052" name="Textfeld 43"/>
            <p:cNvSpPr txBox="1">
              <a:spLocks noChangeArrowheads="1"/>
            </p:cNvSpPr>
            <p:nvPr/>
          </p:nvSpPr>
          <p:spPr bwMode="auto">
            <a:xfrm>
              <a:off x="7236296" y="911332"/>
              <a:ext cx="959979" cy="276999"/>
            </a:xfrm>
            <a:prstGeom prst="rect">
              <a:avLst/>
            </a:prstGeom>
            <a:noFill/>
            <a:ln w="9525">
              <a:noFill/>
              <a:miter lim="800000"/>
              <a:headEnd/>
              <a:tailEnd/>
            </a:ln>
          </p:spPr>
          <p:txBody>
            <a:bodyPr>
              <a:spAutoFit/>
            </a:bodyPr>
            <a:lstStyle/>
            <a:p>
              <a:r>
                <a:rPr lang="de-DE" sz="1200" b="1" i="1"/>
                <a:t>d</a:t>
              </a:r>
              <a:r>
                <a:rPr lang="de-DE" sz="1200" b="1" i="1" baseline="-25000"/>
                <a:t>3</a:t>
              </a:r>
              <a:r>
                <a:rPr lang="de-DE" sz="1200" b="1"/>
                <a:t>-Skatole</a:t>
              </a:r>
              <a:endParaRPr lang="de-DE" sz="1200" b="1" baseline="-25000"/>
            </a:p>
          </p:txBody>
        </p:sp>
        <p:graphicFrame>
          <p:nvGraphicFramePr>
            <p:cNvPr id="1031" name="Object 1"/>
            <p:cNvGraphicFramePr>
              <a:graphicFrameLocks noChangeAspect="1"/>
            </p:cNvGraphicFramePr>
            <p:nvPr/>
          </p:nvGraphicFramePr>
          <p:xfrm>
            <a:off x="7355302" y="258280"/>
            <a:ext cx="653737" cy="657067"/>
          </p:xfrm>
          <a:graphic>
            <a:graphicData uri="http://schemas.openxmlformats.org/presentationml/2006/ole">
              <p:oleObj spid="_x0000_s1031" name="CS ChemDraw Drawing" r:id="rId5" imgW="816445" imgH="819531" progId="ChemDraw.Document.6.0">
                <p:embed/>
              </p:oleObj>
            </a:graphicData>
          </a:graphic>
        </p:graphicFrame>
      </p:grpSp>
      <p:grpSp>
        <p:nvGrpSpPr>
          <p:cNvPr id="4" name="Gruppieren 30"/>
          <p:cNvGrpSpPr>
            <a:grpSpLocks/>
          </p:cNvGrpSpPr>
          <p:nvPr/>
        </p:nvGrpSpPr>
        <p:grpSpPr bwMode="auto">
          <a:xfrm>
            <a:off x="7527925" y="2055813"/>
            <a:ext cx="1052513" cy="1074737"/>
            <a:chOff x="6874729" y="5327146"/>
            <a:chExt cx="1052784" cy="1074661"/>
          </a:xfrm>
        </p:grpSpPr>
        <p:sp>
          <p:nvSpPr>
            <p:cNvPr id="1051" name="Textfeld 44"/>
            <p:cNvSpPr txBox="1">
              <a:spLocks noChangeArrowheads="1"/>
            </p:cNvSpPr>
            <p:nvPr/>
          </p:nvSpPr>
          <p:spPr bwMode="auto">
            <a:xfrm>
              <a:off x="6948205" y="6124867"/>
              <a:ext cx="979308" cy="276940"/>
            </a:xfrm>
            <a:prstGeom prst="rect">
              <a:avLst/>
            </a:prstGeom>
            <a:noFill/>
            <a:ln w="9525">
              <a:noFill/>
              <a:miter lim="800000"/>
              <a:headEnd/>
              <a:tailEnd/>
            </a:ln>
          </p:spPr>
          <p:txBody>
            <a:bodyPr>
              <a:spAutoFit/>
            </a:bodyPr>
            <a:lstStyle/>
            <a:p>
              <a:r>
                <a:rPr lang="de-DE" sz="1200" b="1" i="1"/>
                <a:t>d</a:t>
              </a:r>
              <a:r>
                <a:rPr lang="de-DE" sz="1200" b="1" i="1" baseline="-25000"/>
                <a:t>6</a:t>
              </a:r>
              <a:r>
                <a:rPr lang="de-DE" sz="1200" b="1"/>
                <a:t>-Indole</a:t>
              </a:r>
              <a:endParaRPr lang="de-DE" sz="1200" b="1" baseline="-25000"/>
            </a:p>
          </p:txBody>
        </p:sp>
        <p:graphicFrame>
          <p:nvGraphicFramePr>
            <p:cNvPr id="1030" name="Object 2"/>
            <p:cNvGraphicFramePr>
              <a:graphicFrameLocks noChangeAspect="1"/>
            </p:cNvGraphicFramePr>
            <p:nvPr/>
          </p:nvGraphicFramePr>
          <p:xfrm>
            <a:off x="6874729" y="5327146"/>
            <a:ext cx="994031" cy="811154"/>
          </p:xfrm>
          <a:graphic>
            <a:graphicData uri="http://schemas.openxmlformats.org/presentationml/2006/ole">
              <p:oleObj spid="_x0000_s1030" name="CS ChemDraw Drawing" r:id="rId6" imgW="1243355" imgH="1011555" progId="ChemDraw.Document.6.0">
                <p:embed/>
              </p:oleObj>
            </a:graphicData>
          </a:graphic>
        </p:graphicFrame>
      </p:grpSp>
      <p:grpSp>
        <p:nvGrpSpPr>
          <p:cNvPr id="6" name="Gruppieren 33"/>
          <p:cNvGrpSpPr>
            <a:grpSpLocks/>
          </p:cNvGrpSpPr>
          <p:nvPr/>
        </p:nvGrpSpPr>
        <p:grpSpPr bwMode="auto">
          <a:xfrm>
            <a:off x="7358063" y="4579938"/>
            <a:ext cx="1727200" cy="1281112"/>
            <a:chOff x="6213809" y="4078743"/>
            <a:chExt cx="1728357" cy="1281262"/>
          </a:xfrm>
        </p:grpSpPr>
        <p:sp>
          <p:nvSpPr>
            <p:cNvPr id="1050" name="Textfeld 27"/>
            <p:cNvSpPr txBox="1">
              <a:spLocks noChangeArrowheads="1"/>
            </p:cNvSpPr>
            <p:nvPr/>
          </p:nvSpPr>
          <p:spPr bwMode="auto">
            <a:xfrm>
              <a:off x="6213809" y="5082996"/>
              <a:ext cx="1728357" cy="277009"/>
            </a:xfrm>
            <a:prstGeom prst="rect">
              <a:avLst/>
            </a:prstGeom>
            <a:noFill/>
            <a:ln w="9525">
              <a:noFill/>
              <a:miter lim="800000"/>
              <a:headEnd/>
              <a:tailEnd/>
            </a:ln>
          </p:spPr>
          <p:txBody>
            <a:bodyPr>
              <a:spAutoFit/>
            </a:bodyPr>
            <a:lstStyle/>
            <a:p>
              <a:r>
                <a:rPr lang="de-DE" sz="1200" b="1" i="1"/>
                <a:t>d</a:t>
              </a:r>
              <a:r>
                <a:rPr lang="de-DE" sz="1200" b="1" i="1" baseline="-25000"/>
                <a:t>3 </a:t>
              </a:r>
              <a:r>
                <a:rPr lang="de-DE" sz="1200" b="1"/>
                <a:t>-</a:t>
              </a:r>
              <a:r>
                <a:rPr lang="el-GR" sz="1200" b="1">
                  <a:latin typeface="Calibri" pitchFamily="34" charset="0"/>
                </a:rPr>
                <a:t>β</a:t>
              </a:r>
              <a:r>
                <a:rPr lang="de-DE" sz="1200" b="1">
                  <a:latin typeface="Calibri" pitchFamily="34" charset="0"/>
                </a:rPr>
                <a:t>- </a:t>
              </a:r>
              <a:r>
                <a:rPr lang="de-DE" sz="1200" b="1"/>
                <a:t>Androstenol</a:t>
              </a:r>
              <a:endParaRPr lang="de-DE" sz="1200" b="1" baseline="-25000"/>
            </a:p>
          </p:txBody>
        </p:sp>
        <p:graphicFrame>
          <p:nvGraphicFramePr>
            <p:cNvPr id="1029" name="Object 4"/>
            <p:cNvGraphicFramePr>
              <a:graphicFrameLocks noChangeAspect="1"/>
            </p:cNvGraphicFramePr>
            <p:nvPr/>
          </p:nvGraphicFramePr>
          <p:xfrm>
            <a:off x="6224928" y="4078743"/>
            <a:ext cx="1316920" cy="938322"/>
          </p:xfrm>
          <a:graphic>
            <a:graphicData uri="http://schemas.openxmlformats.org/presentationml/2006/ole">
              <p:oleObj spid="_x0000_s1029" name="CS ChemDraw Drawing" r:id="rId7" imgW="1652040" imgH="1176120" progId="ChemDraw.Document.6.0">
                <p:embed/>
              </p:oleObj>
            </a:graphicData>
          </a:graphic>
        </p:graphicFrame>
      </p:grpSp>
      <p:cxnSp>
        <p:nvCxnSpPr>
          <p:cNvPr id="81" name="Gerade Verbindung 80"/>
          <p:cNvCxnSpPr/>
          <p:nvPr/>
        </p:nvCxnSpPr>
        <p:spPr>
          <a:xfrm>
            <a:off x="7308850" y="963613"/>
            <a:ext cx="0" cy="49688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026" name="Object 15"/>
          <p:cNvGraphicFramePr>
            <a:graphicFrameLocks noChangeAspect="1"/>
          </p:cNvGraphicFramePr>
          <p:nvPr/>
        </p:nvGraphicFramePr>
        <p:xfrm>
          <a:off x="4572000" y="1917700"/>
          <a:ext cx="1238250" cy="931863"/>
        </p:xfrm>
        <a:graphic>
          <a:graphicData uri="http://schemas.openxmlformats.org/presentationml/2006/ole">
            <p:oleObj spid="_x0000_s1026" name="CS ChemDraw Drawing" r:id="rId8" imgW="1552651" imgH="1168603" progId="ChemDraw.Document.6.0">
              <p:embed/>
            </p:oleObj>
          </a:graphicData>
        </a:graphic>
      </p:graphicFrame>
      <p:graphicFrame>
        <p:nvGraphicFramePr>
          <p:cNvPr id="1027" name="Object 16"/>
          <p:cNvGraphicFramePr>
            <a:graphicFrameLocks noChangeAspect="1"/>
          </p:cNvGraphicFramePr>
          <p:nvPr/>
        </p:nvGraphicFramePr>
        <p:xfrm>
          <a:off x="2686050" y="1916113"/>
          <a:ext cx="1238250" cy="846137"/>
        </p:xfrm>
        <a:graphic>
          <a:graphicData uri="http://schemas.openxmlformats.org/presentationml/2006/ole">
            <p:oleObj spid="_x0000_s1027" name="CS ChemDraw Drawing" r:id="rId9" imgW="1552651" imgH="1060247" progId="ChemDraw.Document.6.0">
              <p:embed/>
            </p:oleObj>
          </a:graphicData>
        </a:graphic>
      </p:graphicFrame>
      <p:graphicFrame>
        <p:nvGraphicFramePr>
          <p:cNvPr id="1028" name="Object 17"/>
          <p:cNvGraphicFramePr>
            <a:graphicFrameLocks noChangeAspect="1"/>
          </p:cNvGraphicFramePr>
          <p:nvPr/>
        </p:nvGraphicFramePr>
        <p:xfrm>
          <a:off x="684213" y="1916113"/>
          <a:ext cx="1238250" cy="846137"/>
        </p:xfrm>
        <a:graphic>
          <a:graphicData uri="http://schemas.openxmlformats.org/presentationml/2006/ole">
            <p:oleObj spid="_x0000_s1028" name="CS ChemDraw Drawing" r:id="rId10" imgW="1552651" imgH="1060247" progId="ChemDraw.Document.6.0">
              <p:embed/>
            </p:oleObj>
          </a:graphicData>
        </a:graphic>
      </p:graphicFrame>
      <p:sp>
        <p:nvSpPr>
          <p:cNvPr id="1042" name="Textfeld 42"/>
          <p:cNvSpPr txBox="1">
            <a:spLocks noChangeArrowheads="1"/>
          </p:cNvSpPr>
          <p:nvPr/>
        </p:nvSpPr>
        <p:spPr bwMode="auto">
          <a:xfrm>
            <a:off x="4572000" y="2781300"/>
            <a:ext cx="1944688" cy="461963"/>
          </a:xfrm>
          <a:prstGeom prst="rect">
            <a:avLst/>
          </a:prstGeom>
          <a:noFill/>
          <a:ln w="9525">
            <a:noFill/>
            <a:miter lim="800000"/>
            <a:headEnd/>
            <a:tailEnd/>
          </a:ln>
        </p:spPr>
        <p:txBody>
          <a:bodyPr>
            <a:spAutoFit/>
          </a:bodyPr>
          <a:lstStyle/>
          <a:p>
            <a:r>
              <a:rPr lang="de-DE" sz="1200" b="1" i="1"/>
              <a:t>d</a:t>
            </a:r>
            <a:r>
              <a:rPr lang="de-DE" sz="1200" b="1" i="1" baseline="-25000"/>
              <a:t>3</a:t>
            </a:r>
            <a:r>
              <a:rPr lang="de-DE" sz="1200" b="1"/>
              <a:t>-Androstenone</a:t>
            </a:r>
          </a:p>
          <a:p>
            <a:r>
              <a:rPr lang="de-DE" sz="1200" b="1"/>
              <a:t>(isotopic standard)</a:t>
            </a:r>
            <a:endParaRPr lang="de-DE" sz="1200" b="1" baseline="-25000"/>
          </a:p>
        </p:txBody>
      </p:sp>
      <p:sp>
        <p:nvSpPr>
          <p:cNvPr id="1043" name="Textfeld 42"/>
          <p:cNvSpPr txBox="1">
            <a:spLocks noChangeArrowheads="1"/>
          </p:cNvSpPr>
          <p:nvPr/>
        </p:nvSpPr>
        <p:spPr bwMode="auto">
          <a:xfrm>
            <a:off x="2698750" y="2774950"/>
            <a:ext cx="1728788" cy="461963"/>
          </a:xfrm>
          <a:prstGeom prst="rect">
            <a:avLst/>
          </a:prstGeom>
          <a:noFill/>
          <a:ln w="9525">
            <a:noFill/>
            <a:miter lim="800000"/>
            <a:headEnd/>
            <a:tailEnd/>
          </a:ln>
        </p:spPr>
        <p:txBody>
          <a:bodyPr>
            <a:spAutoFit/>
          </a:bodyPr>
          <a:lstStyle/>
          <a:p>
            <a:r>
              <a:rPr lang="de-DE" sz="1200" b="1"/>
              <a:t>Androstenone</a:t>
            </a:r>
          </a:p>
          <a:p>
            <a:r>
              <a:rPr lang="de-DE" sz="1200" b="1"/>
              <a:t>(target compound)</a:t>
            </a:r>
            <a:endParaRPr lang="de-DE" sz="1200" b="1" baseline="-25000"/>
          </a:p>
        </p:txBody>
      </p:sp>
      <p:sp>
        <p:nvSpPr>
          <p:cNvPr id="1044" name="Textfeld 42"/>
          <p:cNvSpPr txBox="1">
            <a:spLocks noChangeArrowheads="1"/>
          </p:cNvSpPr>
          <p:nvPr/>
        </p:nvSpPr>
        <p:spPr bwMode="auto">
          <a:xfrm>
            <a:off x="682625" y="2763838"/>
            <a:ext cx="1728788" cy="457200"/>
          </a:xfrm>
          <a:prstGeom prst="rect">
            <a:avLst/>
          </a:prstGeom>
          <a:noFill/>
          <a:ln w="9525">
            <a:noFill/>
            <a:miter lim="800000"/>
            <a:headEnd/>
            <a:tailEnd/>
          </a:ln>
        </p:spPr>
        <p:txBody>
          <a:bodyPr>
            <a:spAutoFit/>
          </a:bodyPr>
          <a:lstStyle/>
          <a:p>
            <a:r>
              <a:rPr lang="de-DE" sz="1200" b="1"/>
              <a:t>Androstanone</a:t>
            </a:r>
          </a:p>
          <a:p>
            <a:r>
              <a:rPr lang="de-DE" sz="1200" b="1"/>
              <a:t>(commonly used)</a:t>
            </a:r>
          </a:p>
        </p:txBody>
      </p:sp>
      <p:sp>
        <p:nvSpPr>
          <p:cNvPr id="96" name="Pfeil nach rechts 95"/>
          <p:cNvSpPr/>
          <p:nvPr/>
        </p:nvSpPr>
        <p:spPr>
          <a:xfrm>
            <a:off x="250825" y="5300663"/>
            <a:ext cx="979488" cy="485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7" name="Textfeld 96"/>
          <p:cNvSpPr txBox="1">
            <a:spLocks noChangeArrowheads="1"/>
          </p:cNvSpPr>
          <p:nvPr/>
        </p:nvSpPr>
        <p:spPr bwMode="auto">
          <a:xfrm>
            <a:off x="179388" y="4365625"/>
            <a:ext cx="6659562" cy="641350"/>
          </a:xfrm>
          <a:prstGeom prst="rect">
            <a:avLst/>
          </a:prstGeom>
          <a:noFill/>
          <a:ln w="9525">
            <a:noFill/>
            <a:miter lim="800000"/>
            <a:headEnd/>
            <a:tailEnd/>
          </a:ln>
        </p:spPr>
        <p:txBody>
          <a:bodyPr>
            <a:spAutoFit/>
          </a:bodyPr>
          <a:lstStyle/>
          <a:p>
            <a:r>
              <a:rPr lang="en-US"/>
              <a:t>Target analyte and isotopic standard behave similar during </a:t>
            </a:r>
          </a:p>
          <a:p>
            <a:r>
              <a:rPr lang="en-US"/>
              <a:t>sample preparation and chromatography</a:t>
            </a:r>
          </a:p>
        </p:txBody>
      </p:sp>
      <p:sp>
        <p:nvSpPr>
          <p:cNvPr id="98" name="Textfeld 97"/>
          <p:cNvSpPr txBox="1">
            <a:spLocks noChangeArrowheads="1"/>
          </p:cNvSpPr>
          <p:nvPr/>
        </p:nvSpPr>
        <p:spPr bwMode="auto">
          <a:xfrm>
            <a:off x="1258888" y="5229225"/>
            <a:ext cx="5122862" cy="646113"/>
          </a:xfrm>
          <a:prstGeom prst="rect">
            <a:avLst/>
          </a:prstGeom>
          <a:noFill/>
          <a:ln w="9525">
            <a:noFill/>
            <a:miter lim="800000"/>
            <a:headEnd/>
            <a:tailEnd/>
          </a:ln>
        </p:spPr>
        <p:txBody>
          <a:bodyPr wrap="none">
            <a:spAutoFit/>
          </a:bodyPr>
          <a:lstStyle/>
          <a:p>
            <a:r>
              <a:rPr lang="de-DE"/>
              <a:t>SIDA achieves high accuracy and precision and </a:t>
            </a:r>
          </a:p>
          <a:p>
            <a:r>
              <a:rPr lang="de-DE"/>
              <a:t>thereby delivers reliable results</a:t>
            </a:r>
          </a:p>
        </p:txBody>
      </p:sp>
      <p:sp>
        <p:nvSpPr>
          <p:cNvPr id="1048" name="Textfeld 27"/>
          <p:cNvSpPr txBox="1">
            <a:spLocks noChangeArrowheads="1"/>
          </p:cNvSpPr>
          <p:nvPr/>
        </p:nvSpPr>
        <p:spPr bwMode="auto">
          <a:xfrm>
            <a:off x="395288" y="1412875"/>
            <a:ext cx="6391275" cy="369888"/>
          </a:xfrm>
          <a:prstGeom prst="rect">
            <a:avLst/>
          </a:prstGeom>
          <a:noFill/>
          <a:ln w="9525">
            <a:noFill/>
            <a:miter lim="800000"/>
            <a:headEnd/>
            <a:tailEnd/>
          </a:ln>
        </p:spPr>
        <p:txBody>
          <a:bodyPr wrap="none">
            <a:spAutoFit/>
          </a:bodyPr>
          <a:lstStyle/>
          <a:p>
            <a:r>
              <a:rPr lang="en-US"/>
              <a:t>SIDA describes the use of isotopic labeled internal standards</a:t>
            </a:r>
            <a:endParaRPr lang="de-DE"/>
          </a:p>
        </p:txBody>
      </p:sp>
      <p:sp>
        <p:nvSpPr>
          <p:cNvPr id="33" name="Rechteck 32"/>
          <p:cNvSpPr>
            <a:spLocks noChangeArrowheads="1"/>
          </p:cNvSpPr>
          <p:nvPr/>
        </p:nvSpPr>
        <p:spPr bwMode="auto">
          <a:xfrm>
            <a:off x="6696075" y="5949950"/>
            <a:ext cx="2447925" cy="338138"/>
          </a:xfrm>
          <a:prstGeom prst="rect">
            <a:avLst/>
          </a:prstGeom>
          <a:noFill/>
          <a:ln w="9525">
            <a:noFill/>
            <a:miter lim="800000"/>
            <a:headEnd/>
            <a:tailEnd/>
          </a:ln>
        </p:spPr>
        <p:txBody>
          <a:bodyPr>
            <a:spAutoFit/>
          </a:bodyPr>
          <a:lstStyle/>
          <a:p>
            <a:r>
              <a:rPr lang="en-GB" sz="800"/>
              <a:t>J. Fischer, P. W. Elsinghorst, M. Wüst, </a:t>
            </a:r>
          </a:p>
          <a:p>
            <a:r>
              <a:rPr lang="en-GB" sz="800" i="1"/>
              <a:t>J. Label Compd. Radiopharm</a:t>
            </a:r>
            <a:r>
              <a:rPr lang="en-GB" sz="800"/>
              <a:t> </a:t>
            </a:r>
            <a:r>
              <a:rPr lang="en-GB" sz="800" b="1"/>
              <a:t>2011</a:t>
            </a:r>
            <a:r>
              <a:rPr lang="en-GB" sz="800"/>
              <a:t>, </a:t>
            </a:r>
            <a:r>
              <a:rPr lang="en-GB" sz="800" i="1"/>
              <a:t>54</a:t>
            </a:r>
            <a:r>
              <a:rPr lang="en-GB" sz="800"/>
              <a:t>, 591-596.</a:t>
            </a:r>
            <a:endParaRPr lang="de-DE"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98"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1" name="Picture 86"/>
          <p:cNvPicPr>
            <a:picLocks noChangeAspect="1" noChangeArrowheads="1"/>
          </p:cNvPicPr>
          <p:nvPr/>
        </p:nvPicPr>
        <p:blipFill>
          <a:blip r:embed="rId3" cstate="print"/>
          <a:srcRect l="85664" t="34073" b="-798"/>
          <a:stretch>
            <a:fillRect/>
          </a:stretch>
        </p:blipFill>
        <p:spPr bwMode="auto">
          <a:xfrm>
            <a:off x="6875463" y="3357563"/>
            <a:ext cx="965200" cy="3384550"/>
          </a:xfrm>
          <a:prstGeom prst="rect">
            <a:avLst/>
          </a:prstGeom>
          <a:noFill/>
          <a:ln w="9525">
            <a:noFill/>
            <a:miter lim="800000"/>
            <a:headEnd/>
            <a:tailEnd/>
          </a:ln>
        </p:spPr>
      </p:pic>
      <p:sp>
        <p:nvSpPr>
          <p:cNvPr id="39" name="Rechteck 38"/>
          <p:cNvSpPr/>
          <p:nvPr/>
        </p:nvSpPr>
        <p:spPr bwMode="auto">
          <a:xfrm rot="5400000">
            <a:off x="6998494" y="4040982"/>
            <a:ext cx="1368425" cy="433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00" b="1" dirty="0">
              <a:solidFill>
                <a:schemeClr val="tx1"/>
              </a:solidFill>
            </a:endParaRPr>
          </a:p>
          <a:p>
            <a:pPr algn="ctr">
              <a:defRPr/>
            </a:pPr>
            <a:endParaRPr lang="de-DE" sz="1000" b="1" dirty="0">
              <a:solidFill>
                <a:schemeClr val="tx1"/>
              </a:solidFill>
            </a:endParaRPr>
          </a:p>
        </p:txBody>
      </p:sp>
      <p:grpSp>
        <p:nvGrpSpPr>
          <p:cNvPr id="2" name="Gruppieren 33"/>
          <p:cNvGrpSpPr>
            <a:grpSpLocks/>
          </p:cNvGrpSpPr>
          <p:nvPr/>
        </p:nvGrpSpPr>
        <p:grpSpPr bwMode="auto">
          <a:xfrm>
            <a:off x="107950" y="3357563"/>
            <a:ext cx="3240088" cy="2951162"/>
            <a:chOff x="107504" y="3356992"/>
            <a:chExt cx="3240360" cy="2952328"/>
          </a:xfrm>
        </p:grpSpPr>
        <p:grpSp>
          <p:nvGrpSpPr>
            <p:cNvPr id="10275" name="Gruppieren 276"/>
            <p:cNvGrpSpPr>
              <a:grpSpLocks/>
            </p:cNvGrpSpPr>
            <p:nvPr/>
          </p:nvGrpSpPr>
          <p:grpSpPr bwMode="auto">
            <a:xfrm>
              <a:off x="1115616" y="3356992"/>
              <a:ext cx="2232248" cy="2952328"/>
              <a:chOff x="6444208" y="-315416"/>
              <a:chExt cx="2232248" cy="2952328"/>
            </a:xfrm>
          </p:grpSpPr>
          <p:pic>
            <p:nvPicPr>
              <p:cNvPr id="10277" name="Picture 86"/>
              <p:cNvPicPr>
                <a:picLocks noChangeAspect="1" noChangeArrowheads="1"/>
              </p:cNvPicPr>
              <p:nvPr/>
            </p:nvPicPr>
            <p:blipFill>
              <a:blip r:embed="rId3" cstate="print"/>
              <a:srcRect t="33908" r="66936" b="7884"/>
              <a:stretch>
                <a:fillRect/>
              </a:stretch>
            </p:blipFill>
            <p:spPr bwMode="auto">
              <a:xfrm>
                <a:off x="6444208" y="-315416"/>
                <a:ext cx="2223467" cy="2952328"/>
              </a:xfrm>
              <a:prstGeom prst="rect">
                <a:avLst/>
              </a:prstGeom>
              <a:noFill/>
              <a:ln w="9525">
                <a:noFill/>
                <a:miter lim="800000"/>
                <a:headEnd/>
                <a:tailEnd/>
              </a:ln>
            </p:spPr>
          </p:pic>
          <p:sp>
            <p:nvSpPr>
              <p:cNvPr id="279" name="Rechteck 278"/>
              <p:cNvSpPr/>
              <p:nvPr/>
            </p:nvSpPr>
            <p:spPr>
              <a:xfrm>
                <a:off x="8316063" y="1556985"/>
                <a:ext cx="360393" cy="107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03" name="Rechteck 302"/>
            <p:cNvSpPr/>
            <p:nvPr/>
          </p:nvSpPr>
          <p:spPr>
            <a:xfrm>
              <a:off x="107504" y="5589899"/>
              <a:ext cx="2160769" cy="574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u="sng" dirty="0" err="1">
                  <a:solidFill>
                    <a:schemeClr val="tx1"/>
                  </a:solidFill>
                </a:rPr>
                <a:t>h</a:t>
              </a:r>
              <a:r>
                <a:rPr lang="de-DE" sz="1000" b="1" dirty="0" err="1">
                  <a:solidFill>
                    <a:schemeClr val="tx1"/>
                  </a:solidFill>
                </a:rPr>
                <a:t>ead</a:t>
              </a:r>
              <a:r>
                <a:rPr lang="de-DE" sz="1000" b="1" u="sng" dirty="0" err="1">
                  <a:solidFill>
                    <a:schemeClr val="tx1"/>
                  </a:solidFill>
                </a:rPr>
                <a:t>s</a:t>
              </a:r>
              <a:r>
                <a:rPr lang="de-DE" sz="1000" b="1" dirty="0" err="1">
                  <a:solidFill>
                    <a:schemeClr val="tx1"/>
                  </a:solidFill>
                </a:rPr>
                <a:t>pace</a:t>
              </a:r>
              <a:endParaRPr lang="de-DE" sz="1000" b="1" dirty="0">
                <a:solidFill>
                  <a:schemeClr val="tx1"/>
                </a:solidFill>
              </a:endParaRPr>
            </a:p>
            <a:p>
              <a:pPr algn="ctr">
                <a:defRPr/>
              </a:pPr>
              <a:r>
                <a:rPr lang="de-DE" sz="1000" b="1" u="sng" dirty="0">
                  <a:solidFill>
                    <a:schemeClr val="tx1"/>
                  </a:solidFill>
                </a:rPr>
                <a:t>s</a:t>
              </a:r>
              <a:r>
                <a:rPr lang="de-DE" sz="1000" b="1" dirty="0">
                  <a:solidFill>
                    <a:schemeClr val="tx1"/>
                  </a:solidFill>
                </a:rPr>
                <a:t>olid </a:t>
              </a:r>
              <a:r>
                <a:rPr lang="de-DE" sz="1000" b="1" u="sng" dirty="0" err="1">
                  <a:solidFill>
                    <a:schemeClr val="tx1"/>
                  </a:solidFill>
                </a:rPr>
                <a:t>p</a:t>
              </a:r>
              <a:r>
                <a:rPr lang="de-DE" sz="1000" b="1" dirty="0" err="1">
                  <a:solidFill>
                    <a:schemeClr val="tx1"/>
                  </a:solidFill>
                </a:rPr>
                <a:t>hase</a:t>
              </a:r>
              <a:r>
                <a:rPr lang="de-DE" sz="1000" b="1" dirty="0">
                  <a:solidFill>
                    <a:schemeClr val="tx1"/>
                  </a:solidFill>
                </a:rPr>
                <a:t> </a:t>
              </a:r>
              <a:r>
                <a:rPr lang="de-DE" sz="1000" b="1" u="sng" dirty="0" err="1">
                  <a:solidFill>
                    <a:schemeClr val="tx1"/>
                  </a:solidFill>
                </a:rPr>
                <a:t>m</a:t>
              </a:r>
              <a:r>
                <a:rPr lang="de-DE" sz="1000" b="1" dirty="0" err="1">
                  <a:solidFill>
                    <a:schemeClr val="tx1"/>
                  </a:solidFill>
                </a:rPr>
                <a:t>icro</a:t>
              </a:r>
              <a:r>
                <a:rPr lang="de-DE" sz="1000" b="1" u="sng" dirty="0" err="1">
                  <a:solidFill>
                    <a:schemeClr val="tx1"/>
                  </a:solidFill>
                </a:rPr>
                <a:t>e</a:t>
              </a:r>
              <a:r>
                <a:rPr lang="de-DE" sz="1000" b="1" dirty="0" err="1">
                  <a:solidFill>
                    <a:schemeClr val="tx1"/>
                  </a:solidFill>
                </a:rPr>
                <a:t>xtraction</a:t>
              </a:r>
              <a:endParaRPr lang="de-DE" sz="1000" b="1" dirty="0">
                <a:solidFill>
                  <a:schemeClr val="tx1"/>
                </a:solidFill>
              </a:endParaRPr>
            </a:p>
            <a:p>
              <a:pPr algn="ctr">
                <a:defRPr/>
              </a:pPr>
              <a:r>
                <a:rPr lang="de-DE" sz="1000" b="1" dirty="0">
                  <a:solidFill>
                    <a:schemeClr val="tx1"/>
                  </a:solidFill>
                </a:rPr>
                <a:t>HS-SPME</a:t>
              </a:r>
            </a:p>
          </p:txBody>
        </p:sp>
      </p:grpSp>
      <p:sp>
        <p:nvSpPr>
          <p:cNvPr id="10245" name="Titel 1"/>
          <p:cNvSpPr>
            <a:spLocks noGrp="1"/>
          </p:cNvSpPr>
          <p:nvPr>
            <p:ph type="title"/>
          </p:nvPr>
        </p:nvSpPr>
        <p:spPr>
          <a:xfrm>
            <a:off x="250825" y="692150"/>
            <a:ext cx="7993063" cy="990600"/>
          </a:xfrm>
        </p:spPr>
        <p:txBody>
          <a:bodyPr/>
          <a:lstStyle/>
          <a:p>
            <a:r>
              <a:rPr lang="de-DE" sz="2400" smtClean="0"/>
              <a:t>Method details - Sample preparation</a:t>
            </a:r>
          </a:p>
        </p:txBody>
      </p:sp>
      <p:sp>
        <p:nvSpPr>
          <p:cNvPr id="5" name="Foliennummernplatzhalter 4"/>
          <p:cNvSpPr>
            <a:spLocks noGrp="1"/>
          </p:cNvSpPr>
          <p:nvPr>
            <p:ph type="sldNum" sz="quarter" idx="12"/>
          </p:nvPr>
        </p:nvSpPr>
        <p:spPr/>
        <p:txBody>
          <a:bodyPr/>
          <a:lstStyle/>
          <a:p>
            <a:pPr>
              <a:defRPr/>
            </a:pPr>
            <a:fld id="{0E09915C-F67E-44E7-8476-3F6E8FE1C2D5}" type="slidenum">
              <a:rPr lang="de-DE" smtClean="0"/>
              <a:pPr>
                <a:defRPr/>
              </a:pPr>
              <a:t>6</a:t>
            </a:fld>
            <a:endParaRPr lang="de-DE">
              <a:latin typeface="+mn-lt"/>
            </a:endParaRPr>
          </a:p>
        </p:txBody>
      </p:sp>
      <p:pic>
        <p:nvPicPr>
          <p:cNvPr id="10247" name="Picture 2"/>
          <p:cNvPicPr>
            <a:picLocks noChangeAspect="1" noChangeArrowheads="1"/>
          </p:cNvPicPr>
          <p:nvPr/>
        </p:nvPicPr>
        <p:blipFill>
          <a:blip r:embed="rId4" cstate="print"/>
          <a:srcRect r="63522" b="63388"/>
          <a:stretch>
            <a:fillRect/>
          </a:stretch>
        </p:blipFill>
        <p:spPr bwMode="auto">
          <a:xfrm>
            <a:off x="1343025" y="1636713"/>
            <a:ext cx="2366963" cy="1720850"/>
          </a:xfrm>
          <a:prstGeom prst="rect">
            <a:avLst/>
          </a:prstGeom>
          <a:noFill/>
          <a:ln w="9525">
            <a:noFill/>
            <a:miter lim="800000"/>
            <a:headEnd/>
            <a:tailEnd/>
          </a:ln>
        </p:spPr>
      </p:pic>
      <p:sp>
        <p:nvSpPr>
          <p:cNvPr id="291" name="Rechteck 290"/>
          <p:cNvSpPr/>
          <p:nvPr/>
        </p:nvSpPr>
        <p:spPr>
          <a:xfrm>
            <a:off x="1746250" y="2233613"/>
            <a:ext cx="13684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err="1">
                <a:solidFill>
                  <a:schemeClr val="tx1"/>
                </a:solidFill>
              </a:rPr>
              <a:t>melt</a:t>
            </a:r>
            <a:r>
              <a:rPr lang="de-DE" sz="1000" b="1" dirty="0">
                <a:solidFill>
                  <a:schemeClr val="tx1"/>
                </a:solidFill>
              </a:rPr>
              <a:t> </a:t>
            </a:r>
            <a:r>
              <a:rPr lang="de-DE" sz="1000" b="1" dirty="0" err="1">
                <a:solidFill>
                  <a:schemeClr val="tx1"/>
                </a:solidFill>
              </a:rPr>
              <a:t>fat</a:t>
            </a:r>
            <a:endParaRPr lang="de-DE" sz="1000" b="1" dirty="0">
              <a:solidFill>
                <a:schemeClr val="tx1"/>
              </a:solidFill>
            </a:endParaRPr>
          </a:p>
        </p:txBody>
      </p:sp>
      <p:grpSp>
        <p:nvGrpSpPr>
          <p:cNvPr id="4" name="Gruppieren 31"/>
          <p:cNvGrpSpPr>
            <a:grpSpLocks/>
          </p:cNvGrpSpPr>
          <p:nvPr/>
        </p:nvGrpSpPr>
        <p:grpSpPr bwMode="auto">
          <a:xfrm>
            <a:off x="4416425" y="5002213"/>
            <a:ext cx="2532063" cy="1700212"/>
            <a:chOff x="4417098" y="5002290"/>
            <a:chExt cx="2531166" cy="1700808"/>
          </a:xfrm>
        </p:grpSpPr>
        <p:grpSp>
          <p:nvGrpSpPr>
            <p:cNvPr id="10269" name="Gruppieren 280"/>
            <p:cNvGrpSpPr>
              <a:grpSpLocks/>
            </p:cNvGrpSpPr>
            <p:nvPr/>
          </p:nvGrpSpPr>
          <p:grpSpPr bwMode="auto">
            <a:xfrm>
              <a:off x="4417098" y="5002290"/>
              <a:ext cx="2520280" cy="1700808"/>
              <a:chOff x="-756592" y="3429000"/>
              <a:chExt cx="2520280" cy="1700808"/>
            </a:xfrm>
          </p:grpSpPr>
          <p:grpSp>
            <p:nvGrpSpPr>
              <p:cNvPr id="3" name="Gruppieren 10"/>
              <p:cNvGrpSpPr>
                <a:grpSpLocks/>
              </p:cNvGrpSpPr>
              <p:nvPr/>
            </p:nvGrpSpPr>
            <p:grpSpPr bwMode="auto">
              <a:xfrm>
                <a:off x="-756592" y="3429000"/>
                <a:ext cx="2520280" cy="1700808"/>
                <a:chOff x="-756592" y="3429000"/>
                <a:chExt cx="2520280" cy="1700808"/>
              </a:xfrm>
            </p:grpSpPr>
            <p:pic>
              <p:nvPicPr>
                <p:cNvPr id="10273" name="Picture 86"/>
                <p:cNvPicPr>
                  <a:picLocks noChangeAspect="1" noChangeArrowheads="1"/>
                </p:cNvPicPr>
                <p:nvPr/>
              </p:nvPicPr>
              <p:blipFill>
                <a:blip r:embed="rId3" cstate="print"/>
                <a:srcRect l="49127" t="66560" r="13396" b="-95"/>
                <a:stretch>
                  <a:fillRect/>
                </a:stretch>
              </p:blipFill>
              <p:spPr bwMode="auto">
                <a:xfrm>
                  <a:off x="-756592" y="3429000"/>
                  <a:ext cx="2520280" cy="1700808"/>
                </a:xfrm>
                <a:prstGeom prst="rect">
                  <a:avLst/>
                </a:prstGeom>
                <a:noFill/>
                <a:ln w="9525">
                  <a:noFill/>
                  <a:miter lim="800000"/>
                  <a:headEnd/>
                  <a:tailEnd/>
                </a:ln>
              </p:spPr>
            </p:pic>
            <p:sp>
              <p:nvSpPr>
                <p:cNvPr id="285" name="Rechteck 284"/>
                <p:cNvSpPr/>
                <p:nvPr/>
              </p:nvSpPr>
              <p:spPr>
                <a:xfrm>
                  <a:off x="-756592" y="4148389"/>
                  <a:ext cx="504646" cy="792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83" name="Rechteck 282"/>
              <p:cNvSpPr/>
              <p:nvPr/>
            </p:nvSpPr>
            <p:spPr>
              <a:xfrm>
                <a:off x="-180533" y="3429000"/>
                <a:ext cx="1583764" cy="4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99" name="Rechteck 298"/>
            <p:cNvSpPr/>
            <p:nvPr/>
          </p:nvSpPr>
          <p:spPr>
            <a:xfrm>
              <a:off x="5580324" y="5589871"/>
              <a:ext cx="1367940" cy="43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err="1">
                  <a:solidFill>
                    <a:schemeClr val="tx1"/>
                  </a:solidFill>
                </a:rPr>
                <a:t>separation</a:t>
              </a:r>
              <a:r>
                <a:rPr lang="de-DE" sz="1000" b="1" dirty="0">
                  <a:solidFill>
                    <a:schemeClr val="tx1"/>
                  </a:solidFill>
                </a:rPr>
                <a:t> </a:t>
              </a:r>
              <a:r>
                <a:rPr lang="de-DE" sz="1000" b="1" dirty="0" err="1">
                  <a:solidFill>
                    <a:schemeClr val="tx1"/>
                  </a:solidFill>
                </a:rPr>
                <a:t>by</a:t>
              </a:r>
              <a:r>
                <a:rPr lang="de-DE" sz="1000" b="1" dirty="0">
                  <a:solidFill>
                    <a:schemeClr val="tx1"/>
                  </a:solidFill>
                </a:rPr>
                <a:t> </a:t>
              </a:r>
              <a:r>
                <a:rPr lang="de-DE" sz="1000" b="1" dirty="0" err="1">
                  <a:solidFill>
                    <a:schemeClr val="tx1"/>
                  </a:solidFill>
                </a:rPr>
                <a:t>freezing</a:t>
              </a:r>
              <a:r>
                <a:rPr lang="de-DE" sz="1000" b="1" dirty="0">
                  <a:solidFill>
                    <a:schemeClr val="tx1"/>
                  </a:solidFill>
                </a:rPr>
                <a:t> </a:t>
              </a:r>
              <a:r>
                <a:rPr lang="de-DE" sz="1000" b="1" dirty="0" err="1">
                  <a:solidFill>
                    <a:schemeClr val="tx1"/>
                  </a:solidFill>
                </a:rPr>
                <a:t>at</a:t>
              </a:r>
              <a:r>
                <a:rPr lang="de-DE" sz="1000" b="1" dirty="0">
                  <a:solidFill>
                    <a:schemeClr val="tx1"/>
                  </a:solidFill>
                </a:rPr>
                <a:t> -10°C </a:t>
              </a:r>
            </a:p>
          </p:txBody>
        </p:sp>
      </p:grpSp>
      <p:grpSp>
        <p:nvGrpSpPr>
          <p:cNvPr id="8" name="Gruppieren 32"/>
          <p:cNvGrpSpPr>
            <a:grpSpLocks/>
          </p:cNvGrpSpPr>
          <p:nvPr/>
        </p:nvGrpSpPr>
        <p:grpSpPr bwMode="auto">
          <a:xfrm>
            <a:off x="2987675" y="5589588"/>
            <a:ext cx="1993900" cy="1119187"/>
            <a:chOff x="2987824" y="5589240"/>
            <a:chExt cx="1994452" cy="1119982"/>
          </a:xfrm>
        </p:grpSpPr>
        <p:pic>
          <p:nvPicPr>
            <p:cNvPr id="10267" name="Picture 86"/>
            <p:cNvPicPr>
              <a:picLocks noChangeAspect="1" noChangeArrowheads="1"/>
            </p:cNvPicPr>
            <p:nvPr/>
          </p:nvPicPr>
          <p:blipFill>
            <a:blip r:embed="rId3" cstate="print"/>
            <a:srcRect l="27710" t="77917" r="43378"/>
            <a:stretch>
              <a:fillRect/>
            </a:stretch>
          </p:blipFill>
          <p:spPr bwMode="auto">
            <a:xfrm>
              <a:off x="2987824" y="5589240"/>
              <a:ext cx="1944216" cy="1119982"/>
            </a:xfrm>
            <a:prstGeom prst="rect">
              <a:avLst/>
            </a:prstGeom>
            <a:noFill/>
            <a:ln w="9525">
              <a:noFill/>
              <a:miter lim="800000"/>
              <a:headEnd/>
              <a:tailEnd/>
            </a:ln>
          </p:spPr>
        </p:pic>
        <p:sp>
          <p:nvSpPr>
            <p:cNvPr id="300" name="Rechteck 299"/>
            <p:cNvSpPr/>
            <p:nvPr/>
          </p:nvSpPr>
          <p:spPr>
            <a:xfrm>
              <a:off x="3613472" y="5640076"/>
              <a:ext cx="1368804" cy="28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err="1">
                  <a:solidFill>
                    <a:schemeClr val="tx1"/>
                  </a:solidFill>
                </a:rPr>
                <a:t>evaporate</a:t>
              </a:r>
              <a:r>
                <a:rPr lang="de-DE" sz="1000" b="1" dirty="0">
                  <a:solidFill>
                    <a:schemeClr val="tx1"/>
                  </a:solidFill>
                </a:rPr>
                <a:t> </a:t>
              </a:r>
              <a:r>
                <a:rPr lang="de-DE" sz="1000" b="1" dirty="0" err="1">
                  <a:solidFill>
                    <a:schemeClr val="tx1"/>
                  </a:solidFill>
                </a:rPr>
                <a:t>to</a:t>
              </a:r>
              <a:r>
                <a:rPr lang="de-DE" sz="1000" b="1" dirty="0">
                  <a:solidFill>
                    <a:schemeClr val="tx1"/>
                  </a:solidFill>
                </a:rPr>
                <a:t> </a:t>
              </a:r>
              <a:r>
                <a:rPr lang="de-DE" sz="1000" b="1" dirty="0" err="1">
                  <a:solidFill>
                    <a:schemeClr val="tx1"/>
                  </a:solidFill>
                </a:rPr>
                <a:t>dryness</a:t>
              </a:r>
              <a:endParaRPr lang="de-DE" sz="1000" b="1" dirty="0">
                <a:solidFill>
                  <a:schemeClr val="tx1"/>
                </a:solidFill>
              </a:endParaRPr>
            </a:p>
          </p:txBody>
        </p:sp>
      </p:grpSp>
      <p:grpSp>
        <p:nvGrpSpPr>
          <p:cNvPr id="9" name="Gruppieren 28"/>
          <p:cNvGrpSpPr>
            <a:grpSpLocks/>
          </p:cNvGrpSpPr>
          <p:nvPr/>
        </p:nvGrpSpPr>
        <p:grpSpPr bwMode="auto">
          <a:xfrm>
            <a:off x="3779838" y="1636713"/>
            <a:ext cx="2098675" cy="1709737"/>
            <a:chOff x="3779912" y="1637184"/>
            <a:chExt cx="2099118" cy="1708922"/>
          </a:xfrm>
        </p:grpSpPr>
        <p:pic>
          <p:nvPicPr>
            <p:cNvPr id="10264" name="Picture 2"/>
            <p:cNvPicPr>
              <a:picLocks noChangeAspect="1" noChangeArrowheads="1"/>
            </p:cNvPicPr>
            <p:nvPr/>
          </p:nvPicPr>
          <p:blipFill>
            <a:blip r:embed="rId4" cstate="print"/>
            <a:srcRect l="38696" r="30243" b="66454"/>
            <a:stretch>
              <a:fillRect/>
            </a:stretch>
          </p:blipFill>
          <p:spPr bwMode="auto">
            <a:xfrm>
              <a:off x="3862806" y="1637184"/>
              <a:ext cx="2016224" cy="1575792"/>
            </a:xfrm>
            <a:prstGeom prst="rect">
              <a:avLst/>
            </a:prstGeom>
            <a:noFill/>
            <a:ln w="9525">
              <a:noFill/>
              <a:miter lim="800000"/>
              <a:headEnd/>
              <a:tailEnd/>
            </a:ln>
          </p:spPr>
        </p:pic>
        <p:sp>
          <p:nvSpPr>
            <p:cNvPr id="293" name="Rechteck 292"/>
            <p:cNvSpPr/>
            <p:nvPr/>
          </p:nvSpPr>
          <p:spPr>
            <a:xfrm>
              <a:off x="3779912" y="2154462"/>
              <a:ext cx="1368714" cy="320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tx1"/>
                  </a:solidFill>
                </a:rPr>
                <a:t>separate </a:t>
              </a:r>
              <a:r>
                <a:rPr lang="de-DE" sz="1000" b="1" dirty="0" err="1">
                  <a:solidFill>
                    <a:schemeClr val="tx1"/>
                  </a:solidFill>
                </a:rPr>
                <a:t>connective</a:t>
              </a:r>
              <a:r>
                <a:rPr lang="de-DE" sz="1000" b="1" dirty="0">
                  <a:solidFill>
                    <a:schemeClr val="tx1"/>
                  </a:solidFill>
                </a:rPr>
                <a:t> </a:t>
              </a:r>
              <a:r>
                <a:rPr lang="de-DE" sz="1000" b="1" dirty="0" err="1">
                  <a:solidFill>
                    <a:schemeClr val="tx1"/>
                  </a:solidFill>
                </a:rPr>
                <a:t>tissue</a:t>
              </a:r>
              <a:endParaRPr lang="de-DE" sz="1000" b="1" dirty="0">
                <a:solidFill>
                  <a:schemeClr val="tx1"/>
                </a:solidFill>
              </a:endParaRPr>
            </a:p>
          </p:txBody>
        </p:sp>
        <p:sp>
          <p:nvSpPr>
            <p:cNvPr id="301" name="Textfeld 300"/>
            <p:cNvSpPr txBox="1"/>
            <p:nvPr/>
          </p:nvSpPr>
          <p:spPr>
            <a:xfrm>
              <a:off x="5086700" y="3100161"/>
              <a:ext cx="781215" cy="245945"/>
            </a:xfrm>
            <a:prstGeom prst="rect">
              <a:avLst/>
            </a:prstGeom>
            <a:noFill/>
          </p:spPr>
          <p:txBody>
            <a:bodyPr wrap="none">
              <a:spAutoFit/>
            </a:bodyPr>
            <a:lstStyle/>
            <a:p>
              <a:pPr>
                <a:defRPr/>
              </a:pPr>
              <a:r>
                <a:rPr lang="de-DE" sz="1000" b="1" dirty="0">
                  <a:latin typeface="+mj-lt"/>
                </a:rPr>
                <a:t>500mg </a:t>
              </a:r>
              <a:r>
                <a:rPr lang="de-DE" sz="1000" b="1" dirty="0" err="1">
                  <a:latin typeface="+mj-lt"/>
                </a:rPr>
                <a:t>fat</a:t>
              </a:r>
              <a:endParaRPr lang="de-DE" sz="1000" b="1" dirty="0">
                <a:latin typeface="+mj-lt"/>
              </a:endParaRPr>
            </a:p>
          </p:txBody>
        </p:sp>
      </p:grpSp>
      <p:grpSp>
        <p:nvGrpSpPr>
          <p:cNvPr id="10" name="Gruppieren 34"/>
          <p:cNvGrpSpPr>
            <a:grpSpLocks/>
          </p:cNvGrpSpPr>
          <p:nvPr/>
        </p:nvGrpSpPr>
        <p:grpSpPr bwMode="auto">
          <a:xfrm>
            <a:off x="3348038" y="3284538"/>
            <a:ext cx="3384550" cy="1773237"/>
            <a:chOff x="3347864" y="3284984"/>
            <a:chExt cx="3384376" cy="1772816"/>
          </a:xfrm>
        </p:grpSpPr>
        <p:pic>
          <p:nvPicPr>
            <p:cNvPr id="10262" name="Picture 86"/>
            <p:cNvPicPr>
              <a:picLocks noChangeAspect="1" noChangeArrowheads="1"/>
            </p:cNvPicPr>
            <p:nvPr/>
          </p:nvPicPr>
          <p:blipFill>
            <a:blip r:embed="rId3" cstate="print"/>
            <a:srcRect l="33064" t="32487" r="16608" b="32559"/>
            <a:stretch>
              <a:fillRect/>
            </a:stretch>
          </p:blipFill>
          <p:spPr bwMode="auto">
            <a:xfrm>
              <a:off x="3347864" y="3284984"/>
              <a:ext cx="3384376" cy="1772816"/>
            </a:xfrm>
            <a:prstGeom prst="rect">
              <a:avLst/>
            </a:prstGeom>
            <a:noFill/>
            <a:ln w="9525">
              <a:noFill/>
              <a:miter lim="800000"/>
              <a:headEnd/>
              <a:tailEnd/>
            </a:ln>
          </p:spPr>
        </p:pic>
        <p:sp>
          <p:nvSpPr>
            <p:cNvPr id="304" name="Rechteck 303"/>
            <p:cNvSpPr/>
            <p:nvPr/>
          </p:nvSpPr>
          <p:spPr>
            <a:xfrm>
              <a:off x="3419297" y="3789689"/>
              <a:ext cx="1368355" cy="215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tx1"/>
                  </a:solidFill>
                </a:rPr>
                <a:t>MS-</a:t>
              </a:r>
              <a:r>
                <a:rPr lang="de-DE" sz="1000" b="1" dirty="0" err="1">
                  <a:solidFill>
                    <a:schemeClr val="tx1"/>
                  </a:solidFill>
                </a:rPr>
                <a:t>detection</a:t>
              </a:r>
              <a:endParaRPr lang="de-DE" sz="1000" b="1" dirty="0">
                <a:solidFill>
                  <a:schemeClr val="tx1"/>
                </a:solidFill>
              </a:endParaRPr>
            </a:p>
          </p:txBody>
        </p:sp>
      </p:grpSp>
      <p:sp>
        <p:nvSpPr>
          <p:cNvPr id="28" name="Fußzeilenplatzhalter 17"/>
          <p:cNvSpPr>
            <a:spLocks noGrp="1"/>
          </p:cNvSpPr>
          <p:nvPr>
            <p:ph type="ftr" sz="quarter" idx="11"/>
          </p:nvPr>
        </p:nvSpPr>
        <p:spPr>
          <a:xfrm>
            <a:off x="179388" y="6524625"/>
            <a:ext cx="8640762" cy="196850"/>
          </a:xfrm>
        </p:spPr>
        <p:txBody>
          <a:bodyPr/>
          <a:lstStyle/>
          <a:p>
            <a:pPr>
              <a:defRPr/>
            </a:pPr>
            <a:r>
              <a:rPr lang="en-US" sz="1100" dirty="0"/>
              <a:t>“Boars heading for 2018“ - Scientific Satellite Program                                                                                Amsterdam, 02 December 2011</a:t>
            </a:r>
            <a:endParaRPr lang="de-DE" sz="1100" dirty="0"/>
          </a:p>
        </p:txBody>
      </p:sp>
      <p:grpSp>
        <p:nvGrpSpPr>
          <p:cNvPr id="11" name="Gruppieren 37"/>
          <p:cNvGrpSpPr>
            <a:grpSpLocks/>
          </p:cNvGrpSpPr>
          <p:nvPr/>
        </p:nvGrpSpPr>
        <p:grpSpPr bwMode="auto">
          <a:xfrm>
            <a:off x="5795963" y="1636713"/>
            <a:ext cx="3275012" cy="1576387"/>
            <a:chOff x="5796136" y="1637184"/>
            <a:chExt cx="3274679" cy="1575792"/>
          </a:xfrm>
        </p:grpSpPr>
        <p:sp>
          <p:nvSpPr>
            <p:cNvPr id="297" name="Rechteck 296"/>
            <p:cNvSpPr/>
            <p:nvPr/>
          </p:nvSpPr>
          <p:spPr>
            <a:xfrm>
              <a:off x="5796136" y="2205294"/>
              <a:ext cx="1368286" cy="215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err="1">
                  <a:solidFill>
                    <a:schemeClr val="tx1"/>
                  </a:solidFill>
                </a:rPr>
                <a:t>spike</a:t>
              </a:r>
              <a:r>
                <a:rPr lang="de-DE" sz="1000" b="1" dirty="0">
                  <a:solidFill>
                    <a:schemeClr val="tx1"/>
                  </a:solidFill>
                </a:rPr>
                <a:t> </a:t>
              </a:r>
              <a:r>
                <a:rPr lang="de-DE" sz="1000" b="1" dirty="0" err="1">
                  <a:solidFill>
                    <a:schemeClr val="tx1"/>
                  </a:solidFill>
                </a:rPr>
                <a:t>standard</a:t>
              </a:r>
              <a:endParaRPr lang="de-DE" sz="1000" b="1" dirty="0">
                <a:solidFill>
                  <a:schemeClr val="tx1"/>
                </a:solidFill>
              </a:endParaRPr>
            </a:p>
          </p:txBody>
        </p:sp>
        <p:pic>
          <p:nvPicPr>
            <p:cNvPr id="10259" name="Picture 2"/>
            <p:cNvPicPr>
              <a:picLocks noChangeAspect="1" noChangeArrowheads="1"/>
            </p:cNvPicPr>
            <p:nvPr/>
          </p:nvPicPr>
          <p:blipFill>
            <a:blip r:embed="rId4" cstate="print"/>
            <a:srcRect l="70866" b="66454"/>
            <a:stretch>
              <a:fillRect/>
            </a:stretch>
          </p:blipFill>
          <p:spPr bwMode="auto">
            <a:xfrm>
              <a:off x="5951038" y="1637184"/>
              <a:ext cx="1891159" cy="1575792"/>
            </a:xfrm>
            <a:prstGeom prst="rect">
              <a:avLst/>
            </a:prstGeom>
            <a:noFill/>
            <a:ln w="9525">
              <a:noFill/>
              <a:miter lim="800000"/>
              <a:headEnd/>
              <a:tailEnd/>
            </a:ln>
          </p:spPr>
        </p:pic>
        <p:sp>
          <p:nvSpPr>
            <p:cNvPr id="10256" name="Textfeld 301"/>
            <p:cNvSpPr txBox="1">
              <a:spLocks noChangeArrowheads="1"/>
            </p:cNvSpPr>
            <p:nvPr/>
          </p:nvSpPr>
          <p:spPr bwMode="auto">
            <a:xfrm>
              <a:off x="7524747" y="2492523"/>
              <a:ext cx="1546068" cy="399899"/>
            </a:xfrm>
            <a:prstGeom prst="rect">
              <a:avLst/>
            </a:prstGeom>
            <a:noFill/>
            <a:ln w="9525">
              <a:noFill/>
              <a:miter lim="800000"/>
              <a:headEnd/>
              <a:tailEnd/>
            </a:ln>
          </p:spPr>
          <p:txBody>
            <a:bodyPr>
              <a:spAutoFit/>
            </a:bodyPr>
            <a:lstStyle/>
            <a:p>
              <a:pPr>
                <a:defRPr/>
              </a:pPr>
              <a:r>
                <a:rPr lang="de-DE" sz="1000" b="1" dirty="0">
                  <a:latin typeface="+mj-lt"/>
                </a:rPr>
                <a:t>mix </a:t>
              </a:r>
              <a:r>
                <a:rPr lang="en-US" sz="1000" b="1" dirty="0">
                  <a:latin typeface="+mj-lt"/>
                </a:rPr>
                <a:t>thoroughly</a:t>
              </a:r>
            </a:p>
            <a:p>
              <a:pPr>
                <a:defRPr/>
              </a:pPr>
              <a:r>
                <a:rPr lang="en-US" sz="1000" b="1" dirty="0">
                  <a:latin typeface="+mj-lt"/>
                </a:rPr>
                <a:t>until </a:t>
              </a:r>
              <a:r>
                <a:rPr lang="en-US" sz="1000" b="1" dirty="0" err="1">
                  <a:latin typeface="+mj-lt"/>
                </a:rPr>
                <a:t>equillibration</a:t>
              </a:r>
              <a:r>
                <a:rPr lang="de-DE" sz="1000" b="1" dirty="0"/>
                <a:t>!</a:t>
              </a:r>
            </a:p>
          </p:txBody>
        </p:sp>
        <p:sp>
          <p:nvSpPr>
            <p:cNvPr id="37" name="Rechteck 36"/>
            <p:cNvSpPr/>
            <p:nvPr/>
          </p:nvSpPr>
          <p:spPr>
            <a:xfrm>
              <a:off x="5796136" y="2205294"/>
              <a:ext cx="1368286" cy="215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err="1">
                  <a:solidFill>
                    <a:schemeClr val="tx1"/>
                  </a:solidFill>
                </a:rPr>
                <a:t>spike</a:t>
              </a:r>
              <a:r>
                <a:rPr lang="de-DE" sz="1000" b="1" dirty="0">
                  <a:solidFill>
                    <a:schemeClr val="tx1"/>
                  </a:solidFill>
                </a:rPr>
                <a:t> </a:t>
              </a:r>
              <a:r>
                <a:rPr lang="de-DE" sz="1000" b="1" dirty="0" err="1">
                  <a:solidFill>
                    <a:schemeClr val="tx1"/>
                  </a:solidFill>
                </a:rPr>
                <a:t>standard</a:t>
              </a:r>
              <a:endParaRPr lang="de-DE" sz="1000" b="1" dirty="0">
                <a:solidFill>
                  <a:schemeClr val="tx1"/>
                </a:solidFill>
              </a:endParaRPr>
            </a:p>
          </p:txBody>
        </p:sp>
      </p:grpSp>
      <p:sp>
        <p:nvSpPr>
          <p:cNvPr id="40" name="Textfeld 39"/>
          <p:cNvSpPr txBox="1"/>
          <p:nvPr/>
        </p:nvSpPr>
        <p:spPr>
          <a:xfrm>
            <a:off x="7451725" y="4005263"/>
            <a:ext cx="1547813" cy="554037"/>
          </a:xfrm>
          <a:prstGeom prst="rect">
            <a:avLst/>
          </a:prstGeom>
          <a:noFill/>
        </p:spPr>
        <p:txBody>
          <a:bodyPr wrap="none">
            <a:spAutoFit/>
          </a:bodyPr>
          <a:lstStyle/>
          <a:p>
            <a:pPr>
              <a:defRPr/>
            </a:pPr>
            <a:r>
              <a:rPr lang="de-DE" sz="1000" b="1" dirty="0" err="1">
                <a:latin typeface="+mn-lt"/>
              </a:rPr>
              <a:t>add</a:t>
            </a:r>
            <a:r>
              <a:rPr lang="de-DE" sz="1000" b="1" dirty="0">
                <a:latin typeface="+mn-lt"/>
              </a:rPr>
              <a:t> 1mL </a:t>
            </a:r>
            <a:r>
              <a:rPr lang="de-DE" sz="1000" b="1" dirty="0" err="1">
                <a:latin typeface="+mn-lt"/>
              </a:rPr>
              <a:t>MeOH</a:t>
            </a:r>
            <a:r>
              <a:rPr lang="de-DE" sz="1000" b="1" dirty="0">
                <a:latin typeface="+mn-lt"/>
              </a:rPr>
              <a:t>,</a:t>
            </a:r>
          </a:p>
          <a:p>
            <a:pPr>
              <a:defRPr/>
            </a:pPr>
            <a:r>
              <a:rPr lang="de-DE" sz="1000" b="1" dirty="0">
                <a:latin typeface="+mn-lt"/>
              </a:rPr>
              <a:t>mix </a:t>
            </a:r>
            <a:r>
              <a:rPr lang="de-DE" sz="1000" b="1" dirty="0" err="1">
                <a:latin typeface="+mn-lt"/>
              </a:rPr>
              <a:t>again</a:t>
            </a:r>
            <a:r>
              <a:rPr lang="de-DE" sz="1000" b="1" dirty="0">
                <a:latin typeface="+mn-lt"/>
              </a:rPr>
              <a:t> </a:t>
            </a:r>
            <a:r>
              <a:rPr lang="de-DE" sz="1000" b="1" dirty="0" err="1">
                <a:latin typeface="+mn-lt"/>
              </a:rPr>
              <a:t>thoroughly</a:t>
            </a:r>
            <a:endParaRPr lang="de-DE" sz="1000" b="1" dirty="0">
              <a:latin typeface="+mn-lt"/>
            </a:endParaRPr>
          </a:p>
          <a:p>
            <a:pPr>
              <a:defRPr/>
            </a:pPr>
            <a:r>
              <a:rPr lang="de-DE" sz="1000" b="1" dirty="0" err="1">
                <a:latin typeface="+mn-lt"/>
              </a:rPr>
              <a:t>for</a:t>
            </a:r>
            <a:r>
              <a:rPr lang="de-DE" sz="1000" b="1" dirty="0">
                <a:latin typeface="+mn-lt"/>
              </a:rPr>
              <a:t> analyte </a:t>
            </a:r>
            <a:r>
              <a:rPr lang="de-DE" sz="1000" b="1" dirty="0" err="1">
                <a:latin typeface="+mn-lt"/>
              </a:rPr>
              <a:t>extraction</a:t>
            </a:r>
            <a:r>
              <a:rPr lang="de-DE" sz="1000" b="1" dirty="0">
                <a:latin typeface="+mn-lt"/>
              </a:rPr>
              <a:t> </a:t>
            </a:r>
          </a:p>
        </p:txBody>
      </p:sp>
      <p:sp>
        <p:nvSpPr>
          <p:cNvPr id="41" name="Textfeld 40"/>
          <p:cNvSpPr txBox="1"/>
          <p:nvPr/>
        </p:nvSpPr>
        <p:spPr>
          <a:xfrm>
            <a:off x="7556500" y="5876925"/>
            <a:ext cx="831850" cy="400050"/>
          </a:xfrm>
          <a:prstGeom prst="rect">
            <a:avLst/>
          </a:prstGeom>
          <a:noFill/>
        </p:spPr>
        <p:txBody>
          <a:bodyPr wrap="none">
            <a:spAutoFit/>
          </a:bodyPr>
          <a:lstStyle/>
          <a:p>
            <a:pPr>
              <a:defRPr/>
            </a:pPr>
            <a:r>
              <a:rPr lang="de-DE" sz="1000" b="1" dirty="0" err="1">
                <a:latin typeface="+mn-lt"/>
              </a:rPr>
              <a:t>fat</a:t>
            </a:r>
            <a:r>
              <a:rPr lang="de-DE" sz="1000" b="1" dirty="0">
                <a:latin typeface="+mn-lt"/>
              </a:rPr>
              <a:t>-solvent</a:t>
            </a:r>
          </a:p>
          <a:p>
            <a:pPr>
              <a:defRPr/>
            </a:pPr>
            <a:r>
              <a:rPr lang="de-DE" sz="1000" b="1" dirty="0" err="1">
                <a:latin typeface="+mn-lt"/>
              </a:rPr>
              <a:t>mixture</a:t>
            </a:r>
            <a:endParaRPr lang="de-DE" sz="1000" b="1" dirty="0">
              <a:latin typeface="+mn-lt"/>
            </a:endParaRPr>
          </a:p>
        </p:txBody>
      </p:sp>
      <p:sp>
        <p:nvSpPr>
          <p:cNvPr id="42" name="Textfeld 41"/>
          <p:cNvSpPr txBox="1"/>
          <p:nvPr/>
        </p:nvSpPr>
        <p:spPr>
          <a:xfrm>
            <a:off x="4926013" y="6438900"/>
            <a:ext cx="952500" cy="400050"/>
          </a:xfrm>
          <a:prstGeom prst="rect">
            <a:avLst/>
          </a:prstGeom>
          <a:noFill/>
        </p:spPr>
        <p:txBody>
          <a:bodyPr wrap="none">
            <a:spAutoFit/>
          </a:bodyPr>
          <a:lstStyle/>
          <a:p>
            <a:pPr>
              <a:defRPr/>
            </a:pPr>
            <a:r>
              <a:rPr lang="de-DE" sz="1000" b="1" dirty="0" err="1">
                <a:latin typeface="+mn-lt"/>
              </a:rPr>
              <a:t>methanolic</a:t>
            </a:r>
            <a:endParaRPr lang="de-DE" sz="1000" b="1" dirty="0">
              <a:latin typeface="+mn-lt"/>
            </a:endParaRPr>
          </a:p>
          <a:p>
            <a:pPr>
              <a:defRPr/>
            </a:pPr>
            <a:r>
              <a:rPr lang="de-DE" sz="1000" b="1" dirty="0">
                <a:latin typeface="+mn-lt"/>
              </a:rPr>
              <a:t> </a:t>
            </a:r>
            <a:r>
              <a:rPr lang="de-DE" sz="1000" b="1" dirty="0" err="1">
                <a:latin typeface="+mn-lt"/>
              </a:rPr>
              <a:t>supernatant</a:t>
            </a:r>
            <a:endParaRPr lang="de-DE" sz="1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79388" y="908050"/>
            <a:ext cx="7467600" cy="990600"/>
          </a:xfrm>
        </p:spPr>
        <p:txBody>
          <a:bodyPr/>
          <a:lstStyle/>
          <a:p>
            <a:r>
              <a:rPr lang="de-DE" sz="2400" smtClean="0"/>
              <a:t>Method details – HS-SPME sampling</a:t>
            </a:r>
          </a:p>
        </p:txBody>
      </p:sp>
      <p:sp>
        <p:nvSpPr>
          <p:cNvPr id="5" name="Foliennummernplatzhalter 4"/>
          <p:cNvSpPr>
            <a:spLocks noGrp="1"/>
          </p:cNvSpPr>
          <p:nvPr>
            <p:ph type="sldNum" sz="quarter" idx="12"/>
          </p:nvPr>
        </p:nvSpPr>
        <p:spPr/>
        <p:txBody>
          <a:bodyPr/>
          <a:lstStyle/>
          <a:p>
            <a:pPr>
              <a:defRPr/>
            </a:pPr>
            <a:fld id="{785EDEBB-F6DF-4665-9784-D472BD4C424E}" type="slidenum">
              <a:rPr lang="de-DE" smtClean="0"/>
              <a:pPr>
                <a:defRPr/>
              </a:pPr>
              <a:t>7</a:t>
            </a:fld>
            <a:endParaRPr lang="de-DE">
              <a:latin typeface="+mn-lt"/>
            </a:endParaRPr>
          </a:p>
        </p:txBody>
      </p:sp>
      <p:sp>
        <p:nvSpPr>
          <p:cNvPr id="6" name="Fußzeilenplatzhalter 17"/>
          <p:cNvSpPr>
            <a:spLocks noGrp="1"/>
          </p:cNvSpPr>
          <p:nvPr>
            <p:ph type="ftr" sz="quarter" idx="11"/>
          </p:nvPr>
        </p:nvSpPr>
        <p:spPr>
          <a:xfrm>
            <a:off x="179388" y="6524625"/>
            <a:ext cx="8640762" cy="196850"/>
          </a:xfrm>
        </p:spPr>
        <p:txBody>
          <a:bodyPr/>
          <a:lstStyle/>
          <a:p>
            <a:pPr>
              <a:defRPr/>
            </a:pPr>
            <a:r>
              <a:rPr lang="en-US" sz="1100" dirty="0"/>
              <a:t>“Boars heading for 2018“ - Scientific Satellite Program                                                                                Amsterdam, 02 December 2011</a:t>
            </a:r>
            <a:endParaRPr lang="de-DE" sz="1100" dirty="0"/>
          </a:p>
        </p:txBody>
      </p:sp>
      <p:sp>
        <p:nvSpPr>
          <p:cNvPr id="11269" name="Textfeld 7"/>
          <p:cNvSpPr txBox="1">
            <a:spLocks noChangeArrowheads="1"/>
          </p:cNvSpPr>
          <p:nvPr/>
        </p:nvSpPr>
        <p:spPr bwMode="auto">
          <a:xfrm>
            <a:off x="755650" y="5818188"/>
            <a:ext cx="1649413" cy="923925"/>
          </a:xfrm>
          <a:prstGeom prst="rect">
            <a:avLst/>
          </a:prstGeom>
          <a:noFill/>
          <a:ln w="9525">
            <a:noFill/>
            <a:miter lim="800000"/>
            <a:headEnd/>
            <a:tailEnd/>
          </a:ln>
        </p:spPr>
        <p:txBody>
          <a:bodyPr wrap="none">
            <a:spAutoFit/>
          </a:bodyPr>
          <a:lstStyle/>
          <a:p>
            <a:r>
              <a:rPr lang="de-DE"/>
              <a:t>Equillibration: </a:t>
            </a:r>
          </a:p>
          <a:p>
            <a:r>
              <a:rPr lang="de-DE"/>
              <a:t>5min at 100°C</a:t>
            </a:r>
          </a:p>
          <a:p>
            <a:endParaRPr lang="de-DE"/>
          </a:p>
        </p:txBody>
      </p:sp>
      <p:sp>
        <p:nvSpPr>
          <p:cNvPr id="11270" name="Textfeld 9"/>
          <p:cNvSpPr txBox="1">
            <a:spLocks noChangeArrowheads="1"/>
          </p:cNvSpPr>
          <p:nvPr/>
        </p:nvSpPr>
        <p:spPr bwMode="auto">
          <a:xfrm>
            <a:off x="3635375" y="5805488"/>
            <a:ext cx="1778051" cy="923330"/>
          </a:xfrm>
          <a:prstGeom prst="rect">
            <a:avLst/>
          </a:prstGeom>
          <a:noFill/>
          <a:ln w="9525">
            <a:noFill/>
            <a:miter lim="800000"/>
            <a:headEnd/>
            <a:tailEnd/>
          </a:ln>
        </p:spPr>
        <p:txBody>
          <a:bodyPr wrap="none">
            <a:spAutoFit/>
          </a:bodyPr>
          <a:lstStyle/>
          <a:p>
            <a:r>
              <a:rPr lang="de-DE" dirty="0" err="1"/>
              <a:t>Extraction</a:t>
            </a:r>
            <a:r>
              <a:rPr lang="de-DE" dirty="0"/>
              <a:t>: </a:t>
            </a:r>
          </a:p>
          <a:p>
            <a:r>
              <a:rPr lang="de-DE" dirty="0"/>
              <a:t>3</a:t>
            </a:r>
            <a:r>
              <a:rPr lang="de-DE" dirty="0" smtClean="0"/>
              <a:t>0min </a:t>
            </a:r>
            <a:r>
              <a:rPr lang="de-DE" dirty="0" err="1"/>
              <a:t>at</a:t>
            </a:r>
            <a:r>
              <a:rPr lang="de-DE" dirty="0"/>
              <a:t> 100°C</a:t>
            </a:r>
          </a:p>
          <a:p>
            <a:endParaRPr lang="de-DE" dirty="0"/>
          </a:p>
        </p:txBody>
      </p:sp>
      <p:sp>
        <p:nvSpPr>
          <p:cNvPr id="11271" name="Textfeld 10"/>
          <p:cNvSpPr txBox="1">
            <a:spLocks noChangeArrowheads="1"/>
          </p:cNvSpPr>
          <p:nvPr/>
        </p:nvSpPr>
        <p:spPr bwMode="auto">
          <a:xfrm>
            <a:off x="6394450" y="5807075"/>
            <a:ext cx="1778000" cy="646113"/>
          </a:xfrm>
          <a:prstGeom prst="rect">
            <a:avLst/>
          </a:prstGeom>
          <a:noFill/>
          <a:ln w="9525">
            <a:noFill/>
            <a:miter lim="800000"/>
            <a:headEnd/>
            <a:tailEnd/>
          </a:ln>
        </p:spPr>
        <p:txBody>
          <a:bodyPr wrap="none">
            <a:spAutoFit/>
          </a:bodyPr>
          <a:lstStyle/>
          <a:p>
            <a:r>
              <a:rPr lang="de-DE"/>
              <a:t>Desorption: </a:t>
            </a:r>
          </a:p>
          <a:p>
            <a:r>
              <a:rPr lang="de-DE"/>
              <a:t>20min at 270°C</a:t>
            </a:r>
          </a:p>
        </p:txBody>
      </p:sp>
      <p:pic>
        <p:nvPicPr>
          <p:cNvPr id="11272" name="Picture 3" descr="p:\Ebergeruch\SPME\Bild 005.jpg"/>
          <p:cNvPicPr>
            <a:picLocks noChangeAspect="1" noChangeArrowheads="1"/>
          </p:cNvPicPr>
          <p:nvPr/>
        </p:nvPicPr>
        <p:blipFill>
          <a:blip r:embed="rId2" cstate="print"/>
          <a:srcRect/>
          <a:stretch>
            <a:fillRect/>
          </a:stretch>
        </p:blipFill>
        <p:spPr bwMode="auto">
          <a:xfrm>
            <a:off x="539750" y="2276475"/>
            <a:ext cx="2051050" cy="2735263"/>
          </a:xfrm>
          <a:prstGeom prst="rect">
            <a:avLst/>
          </a:prstGeom>
          <a:noFill/>
          <a:ln w="9525">
            <a:noFill/>
            <a:miter lim="800000"/>
            <a:headEnd/>
            <a:tailEnd/>
          </a:ln>
        </p:spPr>
      </p:pic>
      <p:pic>
        <p:nvPicPr>
          <p:cNvPr id="30721" name="Picture 1" descr="p:\Ebergeruch\SPME\Bild 004.jpg"/>
          <p:cNvPicPr>
            <a:picLocks noChangeAspect="1" noChangeArrowheads="1"/>
          </p:cNvPicPr>
          <p:nvPr/>
        </p:nvPicPr>
        <p:blipFill>
          <a:blip r:embed="rId3" cstate="print"/>
          <a:srcRect l="8888" r="11111"/>
          <a:stretch>
            <a:fillRect/>
          </a:stretch>
        </p:blipFill>
        <p:spPr bwMode="auto">
          <a:xfrm>
            <a:off x="468313" y="2133600"/>
            <a:ext cx="2044700" cy="3408363"/>
          </a:xfrm>
          <a:prstGeom prst="rect">
            <a:avLst/>
          </a:prstGeom>
          <a:noFill/>
          <a:ln w="9525">
            <a:noFill/>
            <a:miter lim="800000"/>
            <a:headEnd/>
            <a:tailEnd/>
          </a:ln>
        </p:spPr>
      </p:pic>
      <p:pic>
        <p:nvPicPr>
          <p:cNvPr id="30722" name="Picture 2" descr="p:\Ebergeruch\SPME\Bild 009.jpg"/>
          <p:cNvPicPr>
            <a:picLocks noChangeAspect="1" noChangeArrowheads="1"/>
          </p:cNvPicPr>
          <p:nvPr/>
        </p:nvPicPr>
        <p:blipFill>
          <a:blip r:embed="rId4" cstate="print"/>
          <a:srcRect l="7692" t="28349" r="12820"/>
          <a:stretch>
            <a:fillRect/>
          </a:stretch>
        </p:blipFill>
        <p:spPr bwMode="auto">
          <a:xfrm>
            <a:off x="468313" y="2205038"/>
            <a:ext cx="2232025" cy="2682875"/>
          </a:xfrm>
          <a:prstGeom prst="rect">
            <a:avLst/>
          </a:prstGeom>
          <a:noFill/>
          <a:ln w="9525">
            <a:noFill/>
            <a:miter lim="800000"/>
            <a:headEnd/>
            <a:tailEnd/>
          </a:ln>
        </p:spPr>
      </p:pic>
      <p:pic>
        <p:nvPicPr>
          <p:cNvPr id="30724" name="Picture 4" descr="p:\Ebergeruch\SPME\Bild 001.jpg"/>
          <p:cNvPicPr>
            <a:picLocks noChangeAspect="1" noChangeArrowheads="1"/>
          </p:cNvPicPr>
          <p:nvPr/>
        </p:nvPicPr>
        <p:blipFill>
          <a:blip r:embed="rId5" cstate="print"/>
          <a:srcRect/>
          <a:stretch>
            <a:fillRect/>
          </a:stretch>
        </p:blipFill>
        <p:spPr bwMode="auto">
          <a:xfrm>
            <a:off x="3121025" y="2173288"/>
            <a:ext cx="2520950" cy="3360737"/>
          </a:xfrm>
          <a:prstGeom prst="rect">
            <a:avLst/>
          </a:prstGeom>
          <a:noFill/>
          <a:ln w="9525">
            <a:noFill/>
            <a:miter lim="800000"/>
            <a:headEnd/>
            <a:tailEnd/>
          </a:ln>
        </p:spPr>
      </p:pic>
      <p:pic>
        <p:nvPicPr>
          <p:cNvPr id="14" name="Picture 1"/>
          <p:cNvPicPr>
            <a:picLocks noChangeAspect="1" noChangeArrowheads="1"/>
          </p:cNvPicPr>
          <p:nvPr/>
        </p:nvPicPr>
        <p:blipFill>
          <a:blip r:embed="rId6" cstate="print"/>
          <a:srcRect l="55383" t="23891" r="13118" b="15891"/>
          <a:stretch>
            <a:fillRect/>
          </a:stretch>
        </p:blipFill>
        <p:spPr bwMode="auto">
          <a:xfrm>
            <a:off x="2987675" y="2133600"/>
            <a:ext cx="2916238" cy="3382963"/>
          </a:xfrm>
          <a:prstGeom prst="rect">
            <a:avLst/>
          </a:prstGeom>
          <a:noFill/>
          <a:ln w="9525">
            <a:noFill/>
            <a:miter lim="800000"/>
            <a:headEnd/>
            <a:tailEnd/>
          </a:ln>
        </p:spPr>
      </p:pic>
      <p:pic>
        <p:nvPicPr>
          <p:cNvPr id="30725" name="Picture 5" descr="p:\Ebergeruch\SPME\Bild 003.jpg"/>
          <p:cNvPicPr>
            <a:picLocks noChangeAspect="1" noChangeArrowheads="1"/>
          </p:cNvPicPr>
          <p:nvPr/>
        </p:nvPicPr>
        <p:blipFill>
          <a:blip r:embed="rId7" cstate="print"/>
          <a:srcRect l="22581" r="12903" b="29562"/>
          <a:stretch>
            <a:fillRect/>
          </a:stretch>
        </p:blipFill>
        <p:spPr bwMode="auto">
          <a:xfrm>
            <a:off x="6227763" y="2276475"/>
            <a:ext cx="2232025" cy="3249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2"/>
          <p:cNvPicPr>
            <a:picLocks noChangeAspect="1" noChangeArrowheads="1"/>
          </p:cNvPicPr>
          <p:nvPr/>
        </p:nvPicPr>
        <p:blipFill>
          <a:blip r:embed="rId3" cstate="print"/>
          <a:srcRect l="45705" t="12579" r="11110" b="7233"/>
          <a:stretch>
            <a:fillRect/>
          </a:stretch>
        </p:blipFill>
        <p:spPr bwMode="auto">
          <a:xfrm>
            <a:off x="539750" y="1916113"/>
            <a:ext cx="3168650" cy="4384675"/>
          </a:xfrm>
          <a:prstGeom prst="rect">
            <a:avLst/>
          </a:prstGeom>
          <a:noFill/>
          <a:ln w="9525">
            <a:noFill/>
            <a:miter lim="800000"/>
            <a:headEnd/>
            <a:tailEnd/>
          </a:ln>
        </p:spPr>
      </p:pic>
      <p:pic>
        <p:nvPicPr>
          <p:cNvPr id="2055" name="Picture 3"/>
          <p:cNvPicPr>
            <a:picLocks noChangeAspect="1" noChangeArrowheads="1"/>
          </p:cNvPicPr>
          <p:nvPr/>
        </p:nvPicPr>
        <p:blipFill>
          <a:blip r:embed="rId4" cstate="print"/>
          <a:srcRect l="45703" t="12579" r="13370" b="7233"/>
          <a:stretch>
            <a:fillRect/>
          </a:stretch>
        </p:blipFill>
        <p:spPr bwMode="auto">
          <a:xfrm>
            <a:off x="3802063" y="1916113"/>
            <a:ext cx="3001962" cy="4384675"/>
          </a:xfrm>
          <a:prstGeom prst="rect">
            <a:avLst/>
          </a:prstGeom>
          <a:noFill/>
          <a:ln w="9525">
            <a:noFill/>
            <a:miter lim="800000"/>
            <a:headEnd/>
            <a:tailEnd/>
          </a:ln>
        </p:spPr>
      </p:pic>
      <p:sp>
        <p:nvSpPr>
          <p:cNvPr id="2056" name="Titel 1"/>
          <p:cNvSpPr>
            <a:spLocks noGrp="1"/>
          </p:cNvSpPr>
          <p:nvPr>
            <p:ph type="title"/>
          </p:nvPr>
        </p:nvSpPr>
        <p:spPr>
          <a:xfrm>
            <a:off x="107950" y="620713"/>
            <a:ext cx="8567738" cy="990600"/>
          </a:xfrm>
        </p:spPr>
        <p:txBody>
          <a:bodyPr/>
          <a:lstStyle/>
          <a:p>
            <a:r>
              <a:rPr lang="de-DE" sz="2400" smtClean="0"/>
              <a:t>Method details – GC/MS detection </a:t>
            </a:r>
            <a:r>
              <a:rPr lang="de-DE" sz="1400" smtClean="0"/>
              <a:t>(indolic compounds)</a:t>
            </a:r>
          </a:p>
        </p:txBody>
      </p:sp>
      <p:sp>
        <p:nvSpPr>
          <p:cNvPr id="4" name="Foliennummernplatzhalter 3"/>
          <p:cNvSpPr>
            <a:spLocks noGrp="1"/>
          </p:cNvSpPr>
          <p:nvPr>
            <p:ph type="sldNum" sz="quarter" idx="12"/>
          </p:nvPr>
        </p:nvSpPr>
        <p:spPr/>
        <p:txBody>
          <a:bodyPr/>
          <a:lstStyle/>
          <a:p>
            <a:pPr>
              <a:defRPr/>
            </a:pPr>
            <a:fld id="{7172E16B-8291-4C80-A08E-A5970E21DB36}" type="slidenum">
              <a:rPr lang="de-DE" smtClean="0"/>
              <a:pPr>
                <a:defRPr/>
              </a:pPr>
              <a:t>8</a:t>
            </a:fld>
            <a:endParaRPr lang="de-DE">
              <a:latin typeface="+mn-lt"/>
            </a:endParaRPr>
          </a:p>
        </p:txBody>
      </p:sp>
      <p:sp>
        <p:nvSpPr>
          <p:cNvPr id="6" name="Fußzeilenplatzhalter 17"/>
          <p:cNvSpPr txBox="1">
            <a:spLocks/>
          </p:cNvSpPr>
          <p:nvPr/>
        </p:nvSpPr>
        <p:spPr bwMode="auto">
          <a:xfrm>
            <a:off x="179388" y="6524625"/>
            <a:ext cx="8640762" cy="196850"/>
          </a:xfrm>
          <a:prstGeom prst="rect">
            <a:avLst/>
          </a:prstGeom>
          <a:noFill/>
          <a:ln w="9525">
            <a:noFill/>
            <a:miter lim="800000"/>
            <a:headEnd/>
            <a:tailEnd/>
          </a:ln>
          <a:effectLst/>
        </p:spPr>
        <p:txBody>
          <a:bodyPr/>
          <a:lstStyle/>
          <a:p>
            <a:pPr algn="ctr">
              <a:defRPr/>
            </a:pPr>
            <a:r>
              <a:rPr lang="en-US" sz="1100" dirty="0">
                <a:latin typeface="+mn-lt"/>
              </a:rPr>
              <a:t>“Boars heading for 2018“ - Scientific Satellite Program                                                                                Amsterdam 02.12. 2011</a:t>
            </a:r>
            <a:endParaRPr lang="de-DE" sz="1100" dirty="0">
              <a:latin typeface="+mn-lt"/>
            </a:endParaRPr>
          </a:p>
        </p:txBody>
      </p:sp>
      <p:grpSp>
        <p:nvGrpSpPr>
          <p:cNvPr id="2059" name="Gruppieren 60"/>
          <p:cNvGrpSpPr>
            <a:grpSpLocks/>
          </p:cNvGrpSpPr>
          <p:nvPr/>
        </p:nvGrpSpPr>
        <p:grpSpPr bwMode="auto">
          <a:xfrm>
            <a:off x="107950" y="1628775"/>
            <a:ext cx="6840538" cy="4824413"/>
            <a:chOff x="899592" y="1916832"/>
            <a:chExt cx="6562166" cy="4535257"/>
          </a:xfrm>
        </p:grpSpPr>
        <p:grpSp>
          <p:nvGrpSpPr>
            <p:cNvPr id="2066" name="Gruppieren 31"/>
            <p:cNvGrpSpPr>
              <a:grpSpLocks/>
            </p:cNvGrpSpPr>
            <p:nvPr/>
          </p:nvGrpSpPr>
          <p:grpSpPr bwMode="auto">
            <a:xfrm>
              <a:off x="899592" y="1916832"/>
              <a:ext cx="6344287" cy="4535257"/>
              <a:chOff x="26204" y="1556792"/>
              <a:chExt cx="5932423" cy="4535257"/>
            </a:xfrm>
          </p:grpSpPr>
          <p:grpSp>
            <p:nvGrpSpPr>
              <p:cNvPr id="2069" name="Gruppieren 27"/>
              <p:cNvGrpSpPr>
                <a:grpSpLocks/>
              </p:cNvGrpSpPr>
              <p:nvPr/>
            </p:nvGrpSpPr>
            <p:grpSpPr bwMode="auto">
              <a:xfrm>
                <a:off x="1865239" y="1816461"/>
                <a:ext cx="4093388" cy="4275588"/>
                <a:chOff x="1628477" y="1816461"/>
                <a:chExt cx="4093388" cy="4275588"/>
              </a:xfrm>
            </p:grpSpPr>
            <p:graphicFrame>
              <p:nvGraphicFramePr>
                <p:cNvPr id="2050" name="Object 10"/>
                <p:cNvGraphicFramePr>
                  <a:graphicFrameLocks noChangeAspect="1"/>
                </p:cNvGraphicFramePr>
                <p:nvPr/>
              </p:nvGraphicFramePr>
              <p:xfrm>
                <a:off x="4274618" y="3188136"/>
                <a:ext cx="715962" cy="704850"/>
              </p:xfrm>
              <a:graphic>
                <a:graphicData uri="http://schemas.openxmlformats.org/presentationml/2006/ole">
                  <p:oleObj spid="_x0000_s2050" name="CS ChemDraw Drawing" r:id="rId5" imgW="818159" imgH="804443" progId="ChemDraw.Document.6.0">
                    <p:embed/>
                  </p:oleObj>
                </a:graphicData>
              </a:graphic>
            </p:graphicFrame>
            <p:graphicFrame>
              <p:nvGraphicFramePr>
                <p:cNvPr id="2051" name="Object 11"/>
                <p:cNvGraphicFramePr>
                  <a:graphicFrameLocks noChangeAspect="1"/>
                </p:cNvGraphicFramePr>
                <p:nvPr/>
              </p:nvGraphicFramePr>
              <p:xfrm>
                <a:off x="1772494" y="3385372"/>
                <a:ext cx="666750" cy="517526"/>
              </p:xfrm>
              <a:graphic>
                <a:graphicData uri="http://schemas.openxmlformats.org/presentationml/2006/ole">
                  <p:oleObj spid="_x0000_s2051" name="CS ChemDraw Drawing" r:id="rId6" imgW="760209" imgH="590817" progId="ChemDraw.Document.6.0">
                    <p:embed/>
                  </p:oleObj>
                </a:graphicData>
              </a:graphic>
            </p:graphicFrame>
            <p:graphicFrame>
              <p:nvGraphicFramePr>
                <p:cNvPr id="2052" name="Object 12"/>
                <p:cNvGraphicFramePr>
                  <a:graphicFrameLocks noChangeAspect="1"/>
                </p:cNvGraphicFramePr>
                <p:nvPr/>
              </p:nvGraphicFramePr>
              <p:xfrm>
                <a:off x="1671878" y="4530913"/>
                <a:ext cx="1087437" cy="889000"/>
              </p:xfrm>
              <a:graphic>
                <a:graphicData uri="http://schemas.openxmlformats.org/presentationml/2006/ole">
                  <p:oleObj spid="_x0000_s2052" name="CS ChemDraw Drawing" r:id="rId7" imgW="1243355" imgH="1011555" progId="ChemDraw.Document.6.0">
                    <p:embed/>
                  </p:oleObj>
                </a:graphicData>
              </a:graphic>
            </p:graphicFrame>
            <p:graphicFrame>
              <p:nvGraphicFramePr>
                <p:cNvPr id="2053" name="Object 13"/>
                <p:cNvGraphicFramePr>
                  <a:graphicFrameLocks noChangeAspect="1"/>
                </p:cNvGraphicFramePr>
                <p:nvPr/>
              </p:nvGraphicFramePr>
              <p:xfrm>
                <a:off x="4300778" y="4638498"/>
                <a:ext cx="714864" cy="717821"/>
              </p:xfrm>
              <a:graphic>
                <a:graphicData uri="http://schemas.openxmlformats.org/presentationml/2006/ole">
                  <p:oleObj spid="_x0000_s2053" name="CS ChemDraw Drawing" r:id="rId8" imgW="816445" imgH="819531" progId="ChemDraw.Document.6.0">
                    <p:embed/>
                  </p:oleObj>
                </a:graphicData>
              </a:graphic>
            </p:graphicFrame>
            <p:sp>
              <p:nvSpPr>
                <p:cNvPr id="2073" name="Textfeld 9"/>
                <p:cNvSpPr txBox="1">
                  <a:spLocks noChangeArrowheads="1"/>
                </p:cNvSpPr>
                <p:nvPr/>
              </p:nvSpPr>
              <p:spPr bwMode="auto">
                <a:xfrm>
                  <a:off x="1732034" y="3902896"/>
                  <a:ext cx="873569" cy="232124"/>
                </a:xfrm>
                <a:prstGeom prst="rect">
                  <a:avLst/>
                </a:prstGeom>
                <a:noFill/>
                <a:ln w="9525">
                  <a:noFill/>
                  <a:miter lim="800000"/>
                  <a:headEnd/>
                  <a:tailEnd/>
                </a:ln>
              </p:spPr>
              <p:txBody>
                <a:bodyPr>
                  <a:spAutoFit/>
                </a:bodyPr>
                <a:lstStyle/>
                <a:p>
                  <a:r>
                    <a:rPr lang="de-DE" sz="1000"/>
                    <a:t>  (m/z) 117</a:t>
                  </a:r>
                </a:p>
              </p:txBody>
            </p:sp>
            <p:sp>
              <p:nvSpPr>
                <p:cNvPr id="2074" name="Textfeld 9"/>
                <p:cNvSpPr txBox="1">
                  <a:spLocks noChangeArrowheads="1"/>
                </p:cNvSpPr>
                <p:nvPr/>
              </p:nvSpPr>
              <p:spPr bwMode="auto">
                <a:xfrm>
                  <a:off x="1628477" y="5373865"/>
                  <a:ext cx="1584175" cy="232124"/>
                </a:xfrm>
                <a:prstGeom prst="rect">
                  <a:avLst/>
                </a:prstGeom>
                <a:noFill/>
                <a:ln w="9525">
                  <a:noFill/>
                  <a:miter lim="800000"/>
                  <a:headEnd/>
                  <a:tailEnd/>
                </a:ln>
              </p:spPr>
              <p:txBody>
                <a:bodyPr>
                  <a:spAutoFit/>
                </a:bodyPr>
                <a:lstStyle/>
                <a:p>
                  <a:r>
                    <a:rPr lang="de-DE" sz="1000"/>
                    <a:t>  (m/z) 122+123</a:t>
                  </a:r>
                </a:p>
              </p:txBody>
            </p:sp>
            <p:sp>
              <p:nvSpPr>
                <p:cNvPr id="2075" name="Textfeld 9"/>
                <p:cNvSpPr txBox="1">
                  <a:spLocks noChangeArrowheads="1"/>
                </p:cNvSpPr>
                <p:nvPr/>
              </p:nvSpPr>
              <p:spPr bwMode="auto">
                <a:xfrm>
                  <a:off x="4276629" y="3891387"/>
                  <a:ext cx="744635" cy="232124"/>
                </a:xfrm>
                <a:prstGeom prst="rect">
                  <a:avLst/>
                </a:prstGeom>
                <a:noFill/>
                <a:ln w="9525">
                  <a:noFill/>
                  <a:miter lim="800000"/>
                  <a:headEnd/>
                  <a:tailEnd/>
                </a:ln>
              </p:spPr>
              <p:txBody>
                <a:bodyPr>
                  <a:spAutoFit/>
                </a:bodyPr>
                <a:lstStyle/>
                <a:p>
                  <a:r>
                    <a:rPr lang="de-DE" sz="1000"/>
                    <a:t>  (m/z) 130</a:t>
                  </a:r>
                </a:p>
              </p:txBody>
            </p:sp>
            <p:sp>
              <p:nvSpPr>
                <p:cNvPr id="2076" name="Textfeld 9"/>
                <p:cNvSpPr txBox="1">
                  <a:spLocks noChangeArrowheads="1"/>
                </p:cNvSpPr>
                <p:nvPr/>
              </p:nvSpPr>
              <p:spPr bwMode="auto">
                <a:xfrm>
                  <a:off x="4137690" y="5364829"/>
                  <a:ext cx="1584175" cy="232124"/>
                </a:xfrm>
                <a:prstGeom prst="rect">
                  <a:avLst/>
                </a:prstGeom>
                <a:noFill/>
                <a:ln w="9525">
                  <a:noFill/>
                  <a:miter lim="800000"/>
                  <a:headEnd/>
                  <a:tailEnd/>
                </a:ln>
              </p:spPr>
              <p:txBody>
                <a:bodyPr>
                  <a:spAutoFit/>
                </a:bodyPr>
                <a:lstStyle/>
                <a:p>
                  <a:r>
                    <a:rPr lang="de-DE" sz="1000"/>
                    <a:t>  (m/z) 133+134</a:t>
                  </a:r>
                </a:p>
              </p:txBody>
            </p:sp>
            <p:cxnSp>
              <p:nvCxnSpPr>
                <p:cNvPr id="42" name="Gerade Verbindung 41"/>
                <p:cNvCxnSpPr/>
                <p:nvPr/>
              </p:nvCxnSpPr>
              <p:spPr>
                <a:xfrm>
                  <a:off x="3047629" y="1816461"/>
                  <a:ext cx="0" cy="4275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70" name="Textfeld 35"/>
              <p:cNvSpPr txBox="1">
                <a:spLocks noChangeArrowheads="1"/>
              </p:cNvSpPr>
              <p:nvPr/>
            </p:nvSpPr>
            <p:spPr bwMode="auto">
              <a:xfrm rot="-5400000">
                <a:off x="-473206" y="4604946"/>
                <a:ext cx="1368152" cy="369332"/>
              </a:xfrm>
              <a:prstGeom prst="rect">
                <a:avLst/>
              </a:prstGeom>
              <a:noFill/>
              <a:ln w="9525">
                <a:noFill/>
                <a:miter lim="800000"/>
                <a:headEnd/>
                <a:tailEnd/>
              </a:ln>
            </p:spPr>
            <p:txBody>
              <a:bodyPr>
                <a:spAutoFit/>
              </a:bodyPr>
              <a:lstStyle/>
              <a:p>
                <a:r>
                  <a:rPr lang="de-DE"/>
                  <a:t>SIM</a:t>
                </a:r>
              </a:p>
            </p:txBody>
          </p:sp>
          <p:sp>
            <p:nvSpPr>
              <p:cNvPr id="2071" name="Textfeld 36"/>
              <p:cNvSpPr txBox="1">
                <a:spLocks noChangeArrowheads="1"/>
              </p:cNvSpPr>
              <p:nvPr/>
            </p:nvSpPr>
            <p:spPr bwMode="auto">
              <a:xfrm rot="-5400000">
                <a:off x="-463914" y="3208330"/>
                <a:ext cx="1368152" cy="369332"/>
              </a:xfrm>
              <a:prstGeom prst="rect">
                <a:avLst/>
              </a:prstGeom>
              <a:noFill/>
              <a:ln w="9525">
                <a:noFill/>
                <a:miter lim="800000"/>
                <a:headEnd/>
                <a:tailEnd/>
              </a:ln>
            </p:spPr>
            <p:txBody>
              <a:bodyPr>
                <a:spAutoFit/>
              </a:bodyPr>
              <a:lstStyle/>
              <a:p>
                <a:r>
                  <a:rPr lang="de-DE"/>
                  <a:t>SIM</a:t>
                </a:r>
              </a:p>
            </p:txBody>
          </p:sp>
          <p:sp>
            <p:nvSpPr>
              <p:cNvPr id="2072" name="Textfeld 37"/>
              <p:cNvSpPr txBox="1">
                <a:spLocks noChangeArrowheads="1"/>
              </p:cNvSpPr>
              <p:nvPr/>
            </p:nvSpPr>
            <p:spPr bwMode="auto">
              <a:xfrm rot="-5400000">
                <a:off x="-463913" y="2056202"/>
                <a:ext cx="1368152" cy="369332"/>
              </a:xfrm>
              <a:prstGeom prst="rect">
                <a:avLst/>
              </a:prstGeom>
              <a:noFill/>
              <a:ln w="9525">
                <a:noFill/>
                <a:miter lim="800000"/>
                <a:headEnd/>
                <a:tailEnd/>
              </a:ln>
            </p:spPr>
            <p:txBody>
              <a:bodyPr>
                <a:spAutoFit/>
              </a:bodyPr>
              <a:lstStyle/>
              <a:p>
                <a:r>
                  <a:rPr lang="de-DE"/>
                  <a:t>Full Scan</a:t>
                </a:r>
              </a:p>
            </p:txBody>
          </p:sp>
        </p:grpSp>
        <p:sp>
          <p:nvSpPr>
            <p:cNvPr id="2067" name="Textfeld 56"/>
            <p:cNvSpPr txBox="1">
              <a:spLocks noChangeArrowheads="1"/>
            </p:cNvSpPr>
            <p:nvPr/>
          </p:nvSpPr>
          <p:spPr bwMode="auto">
            <a:xfrm>
              <a:off x="2339752" y="2175447"/>
              <a:ext cx="1944216" cy="369332"/>
            </a:xfrm>
            <a:prstGeom prst="rect">
              <a:avLst/>
            </a:prstGeom>
            <a:noFill/>
            <a:ln w="9525">
              <a:noFill/>
              <a:miter lim="800000"/>
              <a:headEnd/>
              <a:tailEnd/>
            </a:ln>
          </p:spPr>
          <p:txBody>
            <a:bodyPr>
              <a:spAutoFit/>
            </a:bodyPr>
            <a:lstStyle/>
            <a:p>
              <a:r>
                <a:rPr lang="de-DE"/>
                <a:t>Indole</a:t>
              </a:r>
            </a:p>
          </p:txBody>
        </p:sp>
        <p:sp>
          <p:nvSpPr>
            <p:cNvPr id="2068" name="Textfeld 57"/>
            <p:cNvSpPr txBox="1">
              <a:spLocks noChangeArrowheads="1"/>
            </p:cNvSpPr>
            <p:nvPr/>
          </p:nvSpPr>
          <p:spPr bwMode="auto">
            <a:xfrm>
              <a:off x="5517542" y="2186488"/>
              <a:ext cx="1944216" cy="369332"/>
            </a:xfrm>
            <a:prstGeom prst="rect">
              <a:avLst/>
            </a:prstGeom>
            <a:noFill/>
            <a:ln w="9525">
              <a:noFill/>
              <a:miter lim="800000"/>
              <a:headEnd/>
              <a:tailEnd/>
            </a:ln>
          </p:spPr>
          <p:txBody>
            <a:bodyPr>
              <a:spAutoFit/>
            </a:bodyPr>
            <a:lstStyle/>
            <a:p>
              <a:r>
                <a:rPr lang="de-DE"/>
                <a:t>Skatole</a:t>
              </a:r>
            </a:p>
          </p:txBody>
        </p:sp>
      </p:grpSp>
      <p:sp>
        <p:nvSpPr>
          <p:cNvPr id="62" name="Textfeld 61"/>
          <p:cNvSpPr txBox="1"/>
          <p:nvPr/>
        </p:nvSpPr>
        <p:spPr>
          <a:xfrm>
            <a:off x="6821488" y="2638425"/>
            <a:ext cx="1854200" cy="646113"/>
          </a:xfrm>
          <a:prstGeom prst="rect">
            <a:avLst/>
          </a:prstGeom>
          <a:noFill/>
        </p:spPr>
        <p:txBody>
          <a:bodyPr wrap="none">
            <a:spAutoFit/>
          </a:bodyPr>
          <a:lstStyle/>
          <a:p>
            <a:pPr>
              <a:defRPr/>
            </a:pPr>
            <a:r>
              <a:rPr lang="de-DE" sz="1200" dirty="0" err="1">
                <a:latin typeface="+mj-lt"/>
              </a:rPr>
              <a:t>Chromatogram</a:t>
            </a:r>
            <a:r>
              <a:rPr lang="de-DE" sz="1200" dirty="0">
                <a:latin typeface="+mj-lt"/>
              </a:rPr>
              <a:t> </a:t>
            </a:r>
            <a:r>
              <a:rPr lang="de-DE" sz="1200" dirty="0" err="1">
                <a:latin typeface="+mj-lt"/>
              </a:rPr>
              <a:t>recorded</a:t>
            </a:r>
            <a:endParaRPr lang="de-DE" sz="1200" dirty="0">
              <a:latin typeface="+mj-lt"/>
            </a:endParaRPr>
          </a:p>
          <a:p>
            <a:pPr>
              <a:defRPr/>
            </a:pPr>
            <a:r>
              <a:rPr lang="de-DE" sz="1200" dirty="0" err="1">
                <a:latin typeface="+mj-lt"/>
              </a:rPr>
              <a:t>by</a:t>
            </a:r>
            <a:r>
              <a:rPr lang="de-DE" sz="1200" dirty="0">
                <a:latin typeface="+mj-lt"/>
              </a:rPr>
              <a:t> </a:t>
            </a:r>
            <a:r>
              <a:rPr lang="de-DE" sz="1200" dirty="0" err="1">
                <a:latin typeface="+mj-lt"/>
              </a:rPr>
              <a:t>scanning</a:t>
            </a:r>
            <a:r>
              <a:rPr lang="de-DE" sz="1200" dirty="0">
                <a:latin typeface="+mj-lt"/>
              </a:rPr>
              <a:t> </a:t>
            </a:r>
            <a:r>
              <a:rPr lang="de-DE" sz="1200" dirty="0" err="1">
                <a:latin typeface="+mj-lt"/>
              </a:rPr>
              <a:t>from</a:t>
            </a:r>
            <a:endParaRPr lang="de-DE" sz="1200" dirty="0">
              <a:latin typeface="+mj-lt"/>
            </a:endParaRPr>
          </a:p>
          <a:p>
            <a:pPr>
              <a:defRPr/>
            </a:pPr>
            <a:r>
              <a:rPr lang="de-DE" sz="1200" dirty="0">
                <a:latin typeface="+mj-lt"/>
              </a:rPr>
              <a:t>(m/z)50 </a:t>
            </a:r>
            <a:r>
              <a:rPr lang="de-DE" sz="1200" dirty="0" err="1">
                <a:latin typeface="+mj-lt"/>
              </a:rPr>
              <a:t>to</a:t>
            </a:r>
            <a:r>
              <a:rPr lang="de-DE" sz="1200" dirty="0">
                <a:latin typeface="+mj-lt"/>
              </a:rPr>
              <a:t> (m/z)300</a:t>
            </a:r>
          </a:p>
        </p:txBody>
      </p:sp>
      <p:sp>
        <p:nvSpPr>
          <p:cNvPr id="63" name="Textfeld 62"/>
          <p:cNvSpPr txBox="1"/>
          <p:nvPr/>
        </p:nvSpPr>
        <p:spPr>
          <a:xfrm>
            <a:off x="6804025" y="4286250"/>
            <a:ext cx="2178050" cy="830263"/>
          </a:xfrm>
          <a:prstGeom prst="rect">
            <a:avLst/>
          </a:prstGeom>
          <a:noFill/>
        </p:spPr>
        <p:txBody>
          <a:bodyPr wrap="none">
            <a:spAutoFit/>
          </a:bodyPr>
          <a:lstStyle/>
          <a:p>
            <a:pPr>
              <a:defRPr/>
            </a:pPr>
            <a:r>
              <a:rPr lang="de-DE" sz="1200" dirty="0" err="1">
                <a:latin typeface="+mj-lt"/>
              </a:rPr>
              <a:t>Chromatogram</a:t>
            </a:r>
            <a:r>
              <a:rPr lang="de-DE" sz="1200" dirty="0">
                <a:latin typeface="+mj-lt"/>
              </a:rPr>
              <a:t> </a:t>
            </a:r>
            <a:r>
              <a:rPr lang="de-DE" sz="1200" dirty="0" err="1">
                <a:latin typeface="+mj-lt"/>
              </a:rPr>
              <a:t>analyzed</a:t>
            </a:r>
            <a:endParaRPr lang="de-DE" sz="1200" dirty="0">
              <a:latin typeface="+mj-lt"/>
            </a:endParaRPr>
          </a:p>
          <a:p>
            <a:pPr>
              <a:defRPr/>
            </a:pPr>
            <a:r>
              <a:rPr lang="de-DE" sz="1200" dirty="0" err="1">
                <a:latin typeface="+mj-lt"/>
              </a:rPr>
              <a:t>by</a:t>
            </a:r>
            <a:r>
              <a:rPr lang="de-DE" sz="1200" dirty="0">
                <a:latin typeface="+mj-lt"/>
              </a:rPr>
              <a:t> </a:t>
            </a:r>
            <a:r>
              <a:rPr lang="de-DE" sz="1200" dirty="0" err="1">
                <a:latin typeface="+mj-lt"/>
              </a:rPr>
              <a:t>displaying</a:t>
            </a:r>
            <a:r>
              <a:rPr lang="de-DE" sz="1200" dirty="0">
                <a:latin typeface="+mj-lt"/>
              </a:rPr>
              <a:t> </a:t>
            </a:r>
            <a:r>
              <a:rPr lang="de-DE" sz="1200" dirty="0" err="1">
                <a:latin typeface="+mj-lt"/>
              </a:rPr>
              <a:t>the</a:t>
            </a:r>
            <a:r>
              <a:rPr lang="de-DE" sz="1200" dirty="0">
                <a:latin typeface="+mj-lt"/>
              </a:rPr>
              <a:t> </a:t>
            </a:r>
          </a:p>
          <a:p>
            <a:pPr>
              <a:defRPr/>
            </a:pPr>
            <a:r>
              <a:rPr lang="de-DE" sz="1200" dirty="0" err="1">
                <a:latin typeface="+mj-lt"/>
              </a:rPr>
              <a:t>specific</a:t>
            </a:r>
            <a:r>
              <a:rPr lang="de-DE" sz="1200" dirty="0">
                <a:latin typeface="+mj-lt"/>
              </a:rPr>
              <a:t> </a:t>
            </a:r>
            <a:r>
              <a:rPr lang="de-DE" sz="1200" dirty="0" err="1">
                <a:latin typeface="+mj-lt"/>
              </a:rPr>
              <a:t>mass</a:t>
            </a:r>
            <a:r>
              <a:rPr lang="de-DE" sz="1200" dirty="0">
                <a:latin typeface="+mj-lt"/>
              </a:rPr>
              <a:t> </a:t>
            </a:r>
            <a:r>
              <a:rPr lang="de-DE" sz="1200" dirty="0" err="1">
                <a:latin typeface="+mj-lt"/>
              </a:rPr>
              <a:t>lanes</a:t>
            </a:r>
            <a:r>
              <a:rPr lang="de-DE" sz="1200" dirty="0">
                <a:latin typeface="+mj-lt"/>
              </a:rPr>
              <a:t> </a:t>
            </a:r>
            <a:r>
              <a:rPr lang="de-DE" sz="1200" dirty="0" err="1">
                <a:latin typeface="+mj-lt"/>
              </a:rPr>
              <a:t>of</a:t>
            </a:r>
            <a:endParaRPr lang="de-DE" sz="1200" dirty="0">
              <a:latin typeface="+mj-lt"/>
            </a:endParaRPr>
          </a:p>
          <a:p>
            <a:pPr>
              <a:defRPr/>
            </a:pPr>
            <a:r>
              <a:rPr lang="de-DE" sz="1200" dirty="0">
                <a:latin typeface="+mj-lt"/>
              </a:rPr>
              <a:t>analyte </a:t>
            </a:r>
            <a:r>
              <a:rPr lang="de-DE" sz="1200" dirty="0" err="1">
                <a:latin typeface="+mj-lt"/>
              </a:rPr>
              <a:t>and</a:t>
            </a:r>
            <a:r>
              <a:rPr lang="de-DE" sz="1200" dirty="0">
                <a:latin typeface="+mj-lt"/>
              </a:rPr>
              <a:t> </a:t>
            </a:r>
            <a:r>
              <a:rPr lang="de-DE" sz="1200" dirty="0" err="1">
                <a:latin typeface="+mj-lt"/>
              </a:rPr>
              <a:t>isotopic</a:t>
            </a:r>
            <a:r>
              <a:rPr lang="de-DE" sz="1200" dirty="0">
                <a:latin typeface="+mj-lt"/>
              </a:rPr>
              <a:t> </a:t>
            </a:r>
            <a:r>
              <a:rPr lang="de-DE" sz="1200" dirty="0" err="1">
                <a:latin typeface="+mj-lt"/>
              </a:rPr>
              <a:t>standard</a:t>
            </a:r>
            <a:endParaRPr lang="de-DE" sz="1200" dirty="0">
              <a:latin typeface="+mj-lt"/>
            </a:endParaRPr>
          </a:p>
        </p:txBody>
      </p:sp>
      <p:sp>
        <p:nvSpPr>
          <p:cNvPr id="70" name="Rechteck 69"/>
          <p:cNvSpPr/>
          <p:nvPr/>
        </p:nvSpPr>
        <p:spPr>
          <a:xfrm>
            <a:off x="539750" y="1916113"/>
            <a:ext cx="6264275" cy="453707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Textfeld 26"/>
          <p:cNvSpPr txBox="1"/>
          <p:nvPr/>
        </p:nvSpPr>
        <p:spPr>
          <a:xfrm>
            <a:off x="1187450" y="3644900"/>
            <a:ext cx="1223963" cy="369888"/>
          </a:xfrm>
          <a:prstGeom prst="rect">
            <a:avLst/>
          </a:prstGeom>
          <a:noFill/>
        </p:spPr>
        <p:txBody>
          <a:bodyPr>
            <a:spAutoFit/>
          </a:bodyPr>
          <a:lstStyle/>
          <a:p>
            <a:pPr>
              <a:defRPr/>
            </a:pPr>
            <a:r>
              <a:rPr lang="de-DE" i="1" dirty="0"/>
              <a:t> </a:t>
            </a:r>
            <a:r>
              <a:rPr lang="de-DE" sz="1200" i="1" dirty="0">
                <a:solidFill>
                  <a:srgbClr val="0000FF"/>
                </a:solidFill>
                <a:latin typeface="+mj-lt"/>
              </a:rPr>
              <a:t>430 </a:t>
            </a:r>
            <a:r>
              <a:rPr lang="de-DE" sz="1200" i="1" dirty="0" err="1">
                <a:solidFill>
                  <a:srgbClr val="0000FF"/>
                </a:solidFill>
                <a:latin typeface="+mj-lt"/>
              </a:rPr>
              <a:t>ng</a:t>
            </a:r>
            <a:r>
              <a:rPr lang="de-DE" sz="1200" i="1" dirty="0">
                <a:solidFill>
                  <a:srgbClr val="0000FF"/>
                </a:solidFill>
                <a:latin typeface="+mj-lt"/>
              </a:rPr>
              <a:t>/g</a:t>
            </a:r>
          </a:p>
        </p:txBody>
      </p:sp>
      <p:sp>
        <p:nvSpPr>
          <p:cNvPr id="28" name="Rechteck 27"/>
          <p:cNvSpPr/>
          <p:nvPr/>
        </p:nvSpPr>
        <p:spPr>
          <a:xfrm>
            <a:off x="4140200" y="3727450"/>
            <a:ext cx="781050" cy="277813"/>
          </a:xfrm>
          <a:prstGeom prst="rect">
            <a:avLst/>
          </a:prstGeom>
        </p:spPr>
        <p:txBody>
          <a:bodyPr wrap="none">
            <a:spAutoFit/>
          </a:bodyPr>
          <a:lstStyle/>
          <a:p>
            <a:pPr>
              <a:defRPr/>
            </a:pPr>
            <a:r>
              <a:rPr lang="de-DE" sz="1200" i="1" dirty="0">
                <a:solidFill>
                  <a:srgbClr val="0000FF"/>
                </a:solidFill>
                <a:latin typeface="+mj-lt"/>
              </a:rPr>
              <a:t>925 </a:t>
            </a:r>
            <a:r>
              <a:rPr lang="de-DE" sz="1200" i="1" dirty="0" err="1">
                <a:solidFill>
                  <a:srgbClr val="0000FF"/>
                </a:solidFill>
                <a:latin typeface="+mj-lt"/>
              </a:rPr>
              <a:t>ng</a:t>
            </a:r>
            <a:r>
              <a:rPr lang="de-DE" sz="1200" i="1" dirty="0">
                <a:solidFill>
                  <a:srgbClr val="0000FF"/>
                </a:solidFill>
                <a:latin typeface="+mj-lt"/>
              </a:rPr>
              <a:t>/g</a:t>
            </a:r>
          </a:p>
        </p:txBody>
      </p:sp>
      <p:sp>
        <p:nvSpPr>
          <p:cNvPr id="2065" name="Textfeld 28"/>
          <p:cNvSpPr txBox="1">
            <a:spLocks noChangeArrowheads="1"/>
          </p:cNvSpPr>
          <p:nvPr/>
        </p:nvSpPr>
        <p:spPr bwMode="auto">
          <a:xfrm>
            <a:off x="179388" y="1412875"/>
            <a:ext cx="6061075" cy="307975"/>
          </a:xfrm>
          <a:prstGeom prst="rect">
            <a:avLst/>
          </a:prstGeom>
          <a:noFill/>
          <a:ln w="9525">
            <a:noFill/>
            <a:miter lim="800000"/>
            <a:headEnd/>
            <a:tailEnd/>
          </a:ln>
        </p:spPr>
        <p:txBody>
          <a:bodyPr wrap="none">
            <a:spAutoFit/>
          </a:bodyPr>
          <a:lstStyle/>
          <a:p>
            <a:r>
              <a:rPr lang="de-DE" sz="1400"/>
              <a:t>Chromatograms were obtained from a conventionally fattened intact boar!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6"/>
          <p:cNvPicPr>
            <a:picLocks noChangeAspect="1" noChangeArrowheads="1"/>
          </p:cNvPicPr>
          <p:nvPr/>
        </p:nvPicPr>
        <p:blipFill>
          <a:blip r:embed="rId3" cstate="print"/>
          <a:srcRect l="54758" t="13289" r="4414" b="7233"/>
          <a:stretch>
            <a:fillRect/>
          </a:stretch>
        </p:blipFill>
        <p:spPr bwMode="auto">
          <a:xfrm>
            <a:off x="406400" y="1628775"/>
            <a:ext cx="3373438" cy="4684713"/>
          </a:xfrm>
          <a:prstGeom prst="rect">
            <a:avLst/>
          </a:prstGeom>
          <a:noFill/>
          <a:ln w="9525">
            <a:noFill/>
            <a:miter lim="800000"/>
            <a:headEnd/>
            <a:tailEnd/>
          </a:ln>
        </p:spPr>
      </p:pic>
      <p:sp>
        <p:nvSpPr>
          <p:cNvPr id="3080" name="Titel 1"/>
          <p:cNvSpPr>
            <a:spLocks noGrp="1"/>
          </p:cNvSpPr>
          <p:nvPr>
            <p:ph type="title"/>
          </p:nvPr>
        </p:nvSpPr>
        <p:spPr>
          <a:xfrm>
            <a:off x="179388" y="549275"/>
            <a:ext cx="7467600" cy="990600"/>
          </a:xfrm>
        </p:spPr>
        <p:txBody>
          <a:bodyPr/>
          <a:lstStyle/>
          <a:p>
            <a:r>
              <a:rPr lang="de-DE" sz="2400" smtClean="0"/>
              <a:t>Method details – GC/MS-detection </a:t>
            </a:r>
            <a:r>
              <a:rPr lang="de-DE" sz="1400" smtClean="0"/>
              <a:t>(pheromones)</a:t>
            </a:r>
          </a:p>
        </p:txBody>
      </p:sp>
      <p:sp>
        <p:nvSpPr>
          <p:cNvPr id="4" name="Foliennummernplatzhalter 3"/>
          <p:cNvSpPr>
            <a:spLocks noGrp="1"/>
          </p:cNvSpPr>
          <p:nvPr>
            <p:ph type="sldNum" sz="quarter" idx="12"/>
          </p:nvPr>
        </p:nvSpPr>
        <p:spPr/>
        <p:txBody>
          <a:bodyPr/>
          <a:lstStyle/>
          <a:p>
            <a:pPr>
              <a:defRPr/>
            </a:pPr>
            <a:fld id="{918DB47B-40BE-4091-9DB0-9619131BD16C}" type="slidenum">
              <a:rPr lang="de-DE" smtClean="0"/>
              <a:pPr>
                <a:defRPr/>
              </a:pPr>
              <a:t>9</a:t>
            </a:fld>
            <a:endParaRPr lang="de-DE">
              <a:latin typeface="+mn-lt"/>
            </a:endParaRPr>
          </a:p>
        </p:txBody>
      </p:sp>
      <p:sp>
        <p:nvSpPr>
          <p:cNvPr id="6" name="Fußzeilenplatzhalter 17"/>
          <p:cNvSpPr txBox="1">
            <a:spLocks/>
          </p:cNvSpPr>
          <p:nvPr/>
        </p:nvSpPr>
        <p:spPr bwMode="auto">
          <a:xfrm>
            <a:off x="179388" y="6524625"/>
            <a:ext cx="8640762" cy="196850"/>
          </a:xfrm>
          <a:prstGeom prst="rect">
            <a:avLst/>
          </a:prstGeom>
          <a:noFill/>
          <a:ln w="9525">
            <a:noFill/>
            <a:miter lim="800000"/>
            <a:headEnd/>
            <a:tailEnd/>
          </a:ln>
          <a:effectLst/>
        </p:spPr>
        <p:txBody>
          <a:bodyPr/>
          <a:lstStyle/>
          <a:p>
            <a:pPr algn="ctr">
              <a:defRPr/>
            </a:pPr>
            <a:r>
              <a:rPr lang="en-US" sz="1100" dirty="0">
                <a:latin typeface="+mn-lt"/>
              </a:rPr>
              <a:t>“Boars heading for 2018“ - Scientific Satellite Program                                                                                Amsterdam 02.12. 2011</a:t>
            </a:r>
            <a:endParaRPr lang="de-DE" sz="1100" dirty="0">
              <a:latin typeface="+mn-lt"/>
            </a:endParaRPr>
          </a:p>
        </p:txBody>
      </p:sp>
      <p:grpSp>
        <p:nvGrpSpPr>
          <p:cNvPr id="3083" name="Gruppieren 6"/>
          <p:cNvGrpSpPr>
            <a:grpSpLocks/>
          </p:cNvGrpSpPr>
          <p:nvPr/>
        </p:nvGrpSpPr>
        <p:grpSpPr bwMode="auto">
          <a:xfrm>
            <a:off x="0" y="1700213"/>
            <a:ext cx="5564188" cy="4514850"/>
            <a:chOff x="26204" y="1556792"/>
            <a:chExt cx="5564795" cy="4514730"/>
          </a:xfrm>
        </p:grpSpPr>
        <p:grpSp>
          <p:nvGrpSpPr>
            <p:cNvPr id="3096" name="Gruppieren 27"/>
            <p:cNvGrpSpPr>
              <a:grpSpLocks/>
            </p:cNvGrpSpPr>
            <p:nvPr/>
          </p:nvGrpSpPr>
          <p:grpSpPr bwMode="auto">
            <a:xfrm>
              <a:off x="2064554" y="1709187"/>
              <a:ext cx="3526445" cy="4362335"/>
              <a:chOff x="1827792" y="1709187"/>
              <a:chExt cx="3526445" cy="4362335"/>
            </a:xfrm>
          </p:grpSpPr>
          <p:cxnSp>
            <p:nvCxnSpPr>
              <p:cNvPr id="19" name="Gerade Verbindung 18"/>
              <p:cNvCxnSpPr/>
              <p:nvPr/>
            </p:nvCxnSpPr>
            <p:spPr>
              <a:xfrm rot="5400000">
                <a:off x="3173070" y="3890355"/>
                <a:ext cx="43623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77" name="Object 2"/>
              <p:cNvGraphicFramePr>
                <a:graphicFrameLocks noChangeAspect="1"/>
              </p:cNvGraphicFramePr>
              <p:nvPr/>
            </p:nvGraphicFramePr>
            <p:xfrm>
              <a:off x="1827792" y="3140522"/>
              <a:ext cx="1079500" cy="739775"/>
            </p:xfrm>
            <a:graphic>
              <a:graphicData uri="http://schemas.openxmlformats.org/presentationml/2006/ole">
                <p:oleObj spid="_x0000_s3077" name="CS ChemDraw Drawing" r:id="rId4" imgW="1552651" imgH="1060247" progId="ChemDraw.Document.6.0">
                  <p:embed/>
                </p:oleObj>
              </a:graphicData>
            </a:graphic>
          </p:graphicFrame>
          <p:graphicFrame>
            <p:nvGraphicFramePr>
              <p:cNvPr id="3078" name="Object 3"/>
              <p:cNvGraphicFramePr>
                <a:graphicFrameLocks noChangeAspect="1"/>
              </p:cNvGraphicFramePr>
              <p:nvPr/>
            </p:nvGraphicFramePr>
            <p:xfrm>
              <a:off x="1910573" y="4634873"/>
              <a:ext cx="1093907" cy="825478"/>
            </p:xfrm>
            <a:graphic>
              <a:graphicData uri="http://schemas.openxmlformats.org/presentationml/2006/ole">
                <p:oleObj spid="_x0000_s3078" name="CS ChemDraw Drawing" r:id="rId5" imgW="1561320" imgH="1176120" progId="ChemDraw.Document.6.0">
                  <p:embed/>
                </p:oleObj>
              </a:graphicData>
            </a:graphic>
          </p:graphicFrame>
        </p:grpSp>
        <p:sp>
          <p:nvSpPr>
            <p:cNvPr id="3097" name="Textfeld 9"/>
            <p:cNvSpPr txBox="1">
              <a:spLocks noChangeArrowheads="1"/>
            </p:cNvSpPr>
            <p:nvPr/>
          </p:nvSpPr>
          <p:spPr bwMode="auto">
            <a:xfrm>
              <a:off x="2005916" y="3933056"/>
              <a:ext cx="1584176" cy="246215"/>
            </a:xfrm>
            <a:prstGeom prst="rect">
              <a:avLst/>
            </a:prstGeom>
            <a:noFill/>
            <a:ln w="9525">
              <a:noFill/>
              <a:miter lim="800000"/>
              <a:headEnd/>
              <a:tailEnd/>
            </a:ln>
          </p:spPr>
          <p:txBody>
            <a:bodyPr>
              <a:spAutoFit/>
            </a:bodyPr>
            <a:lstStyle/>
            <a:p>
              <a:r>
                <a:rPr lang="de-DE" sz="1000"/>
                <a:t>  (m/z) 257+272</a:t>
              </a:r>
            </a:p>
          </p:txBody>
        </p:sp>
        <p:sp>
          <p:nvSpPr>
            <p:cNvPr id="3098" name="Textfeld 9"/>
            <p:cNvSpPr txBox="1">
              <a:spLocks noChangeArrowheads="1"/>
            </p:cNvSpPr>
            <p:nvPr/>
          </p:nvSpPr>
          <p:spPr bwMode="auto">
            <a:xfrm>
              <a:off x="2074764" y="5466276"/>
              <a:ext cx="1584176" cy="246215"/>
            </a:xfrm>
            <a:prstGeom prst="rect">
              <a:avLst/>
            </a:prstGeom>
            <a:noFill/>
            <a:ln w="9525">
              <a:noFill/>
              <a:miter lim="800000"/>
              <a:headEnd/>
              <a:tailEnd/>
            </a:ln>
          </p:spPr>
          <p:txBody>
            <a:bodyPr>
              <a:spAutoFit/>
            </a:bodyPr>
            <a:lstStyle/>
            <a:p>
              <a:r>
                <a:rPr lang="de-DE" sz="1000"/>
                <a:t>  (m/z) 260+275</a:t>
              </a:r>
            </a:p>
          </p:txBody>
        </p:sp>
        <p:sp>
          <p:nvSpPr>
            <p:cNvPr id="3099" name="Textfeld 10"/>
            <p:cNvSpPr txBox="1">
              <a:spLocks noChangeArrowheads="1"/>
            </p:cNvSpPr>
            <p:nvPr/>
          </p:nvSpPr>
          <p:spPr bwMode="auto">
            <a:xfrm rot="-5400000">
              <a:off x="-473206" y="4604946"/>
              <a:ext cx="1368152" cy="369332"/>
            </a:xfrm>
            <a:prstGeom prst="rect">
              <a:avLst/>
            </a:prstGeom>
            <a:noFill/>
            <a:ln w="9525">
              <a:noFill/>
              <a:miter lim="800000"/>
              <a:headEnd/>
              <a:tailEnd/>
            </a:ln>
          </p:spPr>
          <p:txBody>
            <a:bodyPr>
              <a:spAutoFit/>
            </a:bodyPr>
            <a:lstStyle/>
            <a:p>
              <a:r>
                <a:rPr lang="de-DE"/>
                <a:t>SIM</a:t>
              </a:r>
            </a:p>
          </p:txBody>
        </p:sp>
        <p:sp>
          <p:nvSpPr>
            <p:cNvPr id="3100" name="Textfeld 11"/>
            <p:cNvSpPr txBox="1">
              <a:spLocks noChangeArrowheads="1"/>
            </p:cNvSpPr>
            <p:nvPr/>
          </p:nvSpPr>
          <p:spPr bwMode="auto">
            <a:xfrm rot="-5400000">
              <a:off x="-463914" y="3208330"/>
              <a:ext cx="1368152" cy="369332"/>
            </a:xfrm>
            <a:prstGeom prst="rect">
              <a:avLst/>
            </a:prstGeom>
            <a:noFill/>
            <a:ln w="9525">
              <a:noFill/>
              <a:miter lim="800000"/>
              <a:headEnd/>
              <a:tailEnd/>
            </a:ln>
          </p:spPr>
          <p:txBody>
            <a:bodyPr>
              <a:spAutoFit/>
            </a:bodyPr>
            <a:lstStyle/>
            <a:p>
              <a:r>
                <a:rPr lang="de-DE"/>
                <a:t>SIM</a:t>
              </a:r>
            </a:p>
          </p:txBody>
        </p:sp>
        <p:sp>
          <p:nvSpPr>
            <p:cNvPr id="3101" name="Textfeld 12"/>
            <p:cNvSpPr txBox="1">
              <a:spLocks noChangeArrowheads="1"/>
            </p:cNvSpPr>
            <p:nvPr/>
          </p:nvSpPr>
          <p:spPr bwMode="auto">
            <a:xfrm rot="-5400000">
              <a:off x="-463913" y="2056202"/>
              <a:ext cx="1368152" cy="369332"/>
            </a:xfrm>
            <a:prstGeom prst="rect">
              <a:avLst/>
            </a:prstGeom>
            <a:noFill/>
            <a:ln w="9525">
              <a:noFill/>
              <a:miter lim="800000"/>
              <a:headEnd/>
              <a:tailEnd/>
            </a:ln>
          </p:spPr>
          <p:txBody>
            <a:bodyPr>
              <a:spAutoFit/>
            </a:bodyPr>
            <a:lstStyle/>
            <a:p>
              <a:r>
                <a:rPr lang="de-DE"/>
                <a:t>Full Scan</a:t>
              </a:r>
            </a:p>
          </p:txBody>
        </p:sp>
      </p:grpSp>
      <p:sp>
        <p:nvSpPr>
          <p:cNvPr id="3084" name="Textfeld 31"/>
          <p:cNvSpPr txBox="1">
            <a:spLocks noChangeArrowheads="1"/>
          </p:cNvSpPr>
          <p:nvPr/>
        </p:nvSpPr>
        <p:spPr bwMode="auto">
          <a:xfrm>
            <a:off x="4787900" y="1268413"/>
            <a:ext cx="1944688" cy="369887"/>
          </a:xfrm>
          <a:prstGeom prst="rect">
            <a:avLst/>
          </a:prstGeom>
          <a:noFill/>
          <a:ln w="9525">
            <a:noFill/>
            <a:miter lim="800000"/>
            <a:headEnd/>
            <a:tailEnd/>
          </a:ln>
        </p:spPr>
        <p:txBody>
          <a:bodyPr>
            <a:spAutoFit/>
          </a:bodyPr>
          <a:lstStyle/>
          <a:p>
            <a:r>
              <a:rPr lang="de-DE"/>
              <a:t>Androstenols</a:t>
            </a:r>
          </a:p>
        </p:txBody>
      </p:sp>
      <p:pic>
        <p:nvPicPr>
          <p:cNvPr id="3085" name="Picture 5"/>
          <p:cNvPicPr>
            <a:picLocks noChangeAspect="1" noChangeArrowheads="1"/>
          </p:cNvPicPr>
          <p:nvPr/>
        </p:nvPicPr>
        <p:blipFill>
          <a:blip r:embed="rId6" cstate="print"/>
          <a:srcRect l="54182" t="13043" r="2785" b="7246"/>
          <a:stretch>
            <a:fillRect/>
          </a:stretch>
        </p:blipFill>
        <p:spPr bwMode="auto">
          <a:xfrm>
            <a:off x="3776663" y="1628775"/>
            <a:ext cx="3335337" cy="4659313"/>
          </a:xfrm>
          <a:prstGeom prst="rect">
            <a:avLst/>
          </a:prstGeom>
          <a:noFill/>
          <a:ln w="9525">
            <a:noFill/>
            <a:miter lim="800000"/>
            <a:headEnd/>
            <a:tailEnd/>
          </a:ln>
        </p:spPr>
      </p:pic>
      <p:graphicFrame>
        <p:nvGraphicFramePr>
          <p:cNvPr id="3074" name="Object 8"/>
          <p:cNvGraphicFramePr>
            <a:graphicFrameLocks noChangeAspect="1"/>
          </p:cNvGraphicFramePr>
          <p:nvPr/>
        </p:nvGraphicFramePr>
        <p:xfrm>
          <a:off x="7304088" y="2971800"/>
          <a:ext cx="1155700" cy="744538"/>
        </p:xfrm>
        <a:graphic>
          <a:graphicData uri="http://schemas.openxmlformats.org/presentationml/2006/ole">
            <p:oleObj spid="_x0000_s3074" name="CS ChemDraw Drawing" r:id="rId7" imgW="1643863" imgH="1060247" progId="ChemDraw.Document.6.0">
              <p:embed/>
            </p:oleObj>
          </a:graphicData>
        </a:graphic>
      </p:graphicFrame>
      <p:graphicFrame>
        <p:nvGraphicFramePr>
          <p:cNvPr id="3075" name="Object 9"/>
          <p:cNvGraphicFramePr>
            <a:graphicFrameLocks noChangeAspect="1"/>
          </p:cNvGraphicFramePr>
          <p:nvPr/>
        </p:nvGraphicFramePr>
        <p:xfrm>
          <a:off x="7388225" y="3860800"/>
          <a:ext cx="1144588" cy="738188"/>
        </p:xfrm>
        <a:graphic>
          <a:graphicData uri="http://schemas.openxmlformats.org/presentationml/2006/ole">
            <p:oleObj spid="_x0000_s3075" name="CS ChemDraw Drawing" r:id="rId8" imgW="1644206" imgH="1060247" progId="ChemDraw.Document.6.0">
              <p:embed/>
            </p:oleObj>
          </a:graphicData>
        </a:graphic>
      </p:graphicFrame>
      <p:sp>
        <p:nvSpPr>
          <p:cNvPr id="3086" name="Textfeld 9"/>
          <p:cNvSpPr txBox="1">
            <a:spLocks noChangeArrowheads="1"/>
          </p:cNvSpPr>
          <p:nvPr/>
        </p:nvSpPr>
        <p:spPr bwMode="auto">
          <a:xfrm>
            <a:off x="7308850" y="3500438"/>
            <a:ext cx="1584325" cy="554037"/>
          </a:xfrm>
          <a:prstGeom prst="rect">
            <a:avLst/>
          </a:prstGeom>
          <a:noFill/>
          <a:ln w="9525">
            <a:noFill/>
            <a:miter lim="800000"/>
            <a:headEnd/>
            <a:tailEnd/>
          </a:ln>
        </p:spPr>
        <p:txBody>
          <a:bodyPr>
            <a:spAutoFit/>
          </a:bodyPr>
          <a:lstStyle/>
          <a:p>
            <a:r>
              <a:rPr lang="de-DE" sz="1000"/>
              <a:t> </a:t>
            </a:r>
          </a:p>
          <a:p>
            <a:r>
              <a:rPr lang="de-DE" sz="1000"/>
              <a:t> (m/z) 241+259+274</a:t>
            </a:r>
          </a:p>
          <a:p>
            <a:r>
              <a:rPr lang="de-DE" sz="1000"/>
              <a:t>        </a:t>
            </a:r>
          </a:p>
        </p:txBody>
      </p:sp>
      <p:graphicFrame>
        <p:nvGraphicFramePr>
          <p:cNvPr id="3076" name="Object 10"/>
          <p:cNvGraphicFramePr>
            <a:graphicFrameLocks noChangeAspect="1"/>
          </p:cNvGraphicFramePr>
          <p:nvPr/>
        </p:nvGraphicFramePr>
        <p:xfrm>
          <a:off x="5505450" y="4840288"/>
          <a:ext cx="1154113" cy="820737"/>
        </p:xfrm>
        <a:graphic>
          <a:graphicData uri="http://schemas.openxmlformats.org/presentationml/2006/ole">
            <p:oleObj spid="_x0000_s3076" name="CS ChemDraw Drawing" r:id="rId9" imgW="1643863" imgH="1168603" progId="ChemDraw.Document.6.0">
              <p:embed/>
            </p:oleObj>
          </a:graphicData>
        </a:graphic>
      </p:graphicFrame>
      <p:sp>
        <p:nvSpPr>
          <p:cNvPr id="3087" name="Textfeld 9"/>
          <p:cNvSpPr txBox="1">
            <a:spLocks noChangeArrowheads="1"/>
          </p:cNvSpPr>
          <p:nvPr/>
        </p:nvSpPr>
        <p:spPr bwMode="auto">
          <a:xfrm>
            <a:off x="5364163" y="5621338"/>
            <a:ext cx="1584325" cy="246062"/>
          </a:xfrm>
          <a:prstGeom prst="rect">
            <a:avLst/>
          </a:prstGeom>
          <a:noFill/>
          <a:ln w="9525">
            <a:noFill/>
            <a:miter lim="800000"/>
            <a:headEnd/>
            <a:tailEnd/>
          </a:ln>
        </p:spPr>
        <p:txBody>
          <a:bodyPr>
            <a:spAutoFit/>
          </a:bodyPr>
          <a:lstStyle/>
          <a:p>
            <a:r>
              <a:rPr lang="de-DE" sz="1000"/>
              <a:t>  (m/z) 244+262+277</a:t>
            </a:r>
          </a:p>
        </p:txBody>
      </p:sp>
      <p:cxnSp>
        <p:nvCxnSpPr>
          <p:cNvPr id="47" name="Gerade Verbindung mit Pfeil 46"/>
          <p:cNvCxnSpPr/>
          <p:nvPr/>
        </p:nvCxnSpPr>
        <p:spPr>
          <a:xfrm flipH="1">
            <a:off x="5003800" y="3573463"/>
            <a:ext cx="22320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flipV="1">
            <a:off x="5148263" y="4149725"/>
            <a:ext cx="230346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0" name="Textfeld 9"/>
          <p:cNvSpPr txBox="1">
            <a:spLocks noChangeArrowheads="1"/>
          </p:cNvSpPr>
          <p:nvPr/>
        </p:nvSpPr>
        <p:spPr bwMode="auto">
          <a:xfrm>
            <a:off x="5003800" y="3284538"/>
            <a:ext cx="2089150" cy="276225"/>
          </a:xfrm>
          <a:prstGeom prst="rect">
            <a:avLst/>
          </a:prstGeom>
          <a:noFill/>
          <a:ln w="9525">
            <a:noFill/>
            <a:miter lim="800000"/>
            <a:headEnd/>
            <a:tailEnd/>
          </a:ln>
        </p:spPr>
        <p:txBody>
          <a:bodyPr>
            <a:spAutoFit/>
          </a:bodyPr>
          <a:lstStyle/>
          <a:p>
            <a:pPr>
              <a:defRPr/>
            </a:pPr>
            <a:r>
              <a:rPr lang="de-DE" sz="1000" dirty="0">
                <a:cs typeface="Arial" pitchFamily="34" charset="0"/>
              </a:rPr>
              <a:t> 3</a:t>
            </a:r>
            <a:r>
              <a:rPr lang="el-GR" sz="1000" dirty="0">
                <a:cs typeface="Arial" pitchFamily="34" charset="0"/>
              </a:rPr>
              <a:t>α</a:t>
            </a:r>
            <a:r>
              <a:rPr lang="de-DE" sz="1000" dirty="0">
                <a:cs typeface="Arial" pitchFamily="34" charset="0"/>
              </a:rPr>
              <a:t>-Androstenol, </a:t>
            </a:r>
            <a:r>
              <a:rPr lang="de-DE" sz="1200" i="1" dirty="0">
                <a:solidFill>
                  <a:srgbClr val="0000FF"/>
                </a:solidFill>
                <a:latin typeface="+mj-lt"/>
                <a:cs typeface="Arial" pitchFamily="34" charset="0"/>
              </a:rPr>
              <a:t>1199 </a:t>
            </a:r>
            <a:r>
              <a:rPr lang="de-DE" sz="1200" i="1" dirty="0" err="1">
                <a:solidFill>
                  <a:srgbClr val="0000FF"/>
                </a:solidFill>
                <a:latin typeface="+mj-lt"/>
                <a:cs typeface="Arial" pitchFamily="34" charset="0"/>
              </a:rPr>
              <a:t>ng</a:t>
            </a:r>
            <a:r>
              <a:rPr lang="de-DE" sz="1200" i="1" dirty="0">
                <a:solidFill>
                  <a:srgbClr val="0000FF"/>
                </a:solidFill>
                <a:latin typeface="+mj-lt"/>
                <a:cs typeface="Arial" pitchFamily="34" charset="0"/>
              </a:rPr>
              <a:t>/g</a:t>
            </a:r>
            <a:r>
              <a:rPr lang="de-DE" sz="1000" dirty="0">
                <a:cs typeface="Arial" pitchFamily="34" charset="0"/>
              </a:rPr>
              <a:t>       </a:t>
            </a:r>
          </a:p>
        </p:txBody>
      </p:sp>
      <p:sp>
        <p:nvSpPr>
          <p:cNvPr id="3091" name="Textfeld 9"/>
          <p:cNvSpPr txBox="1">
            <a:spLocks noChangeArrowheads="1"/>
          </p:cNvSpPr>
          <p:nvPr/>
        </p:nvSpPr>
        <p:spPr bwMode="auto">
          <a:xfrm>
            <a:off x="5219700" y="4221163"/>
            <a:ext cx="1800225" cy="276225"/>
          </a:xfrm>
          <a:prstGeom prst="rect">
            <a:avLst/>
          </a:prstGeom>
          <a:noFill/>
          <a:ln w="9525">
            <a:noFill/>
            <a:miter lim="800000"/>
            <a:headEnd/>
            <a:tailEnd/>
          </a:ln>
        </p:spPr>
        <p:txBody>
          <a:bodyPr>
            <a:spAutoFit/>
          </a:bodyPr>
          <a:lstStyle/>
          <a:p>
            <a:pPr>
              <a:defRPr/>
            </a:pPr>
            <a:r>
              <a:rPr lang="de-DE" sz="1000" dirty="0">
                <a:cs typeface="Arial" pitchFamily="34" charset="0"/>
              </a:rPr>
              <a:t> 3</a:t>
            </a:r>
            <a:r>
              <a:rPr lang="el-GR" sz="1000" dirty="0">
                <a:cs typeface="Arial" pitchFamily="34" charset="0"/>
              </a:rPr>
              <a:t>β</a:t>
            </a:r>
            <a:r>
              <a:rPr lang="de-DE" sz="1000" dirty="0">
                <a:cs typeface="Arial" pitchFamily="34" charset="0"/>
              </a:rPr>
              <a:t>-Androstenol, </a:t>
            </a:r>
            <a:r>
              <a:rPr lang="de-DE" sz="1200" i="1" dirty="0">
                <a:solidFill>
                  <a:srgbClr val="0000FF"/>
                </a:solidFill>
                <a:latin typeface="+mj-lt"/>
                <a:cs typeface="Arial" pitchFamily="34" charset="0"/>
              </a:rPr>
              <a:t>704 </a:t>
            </a:r>
            <a:r>
              <a:rPr lang="de-DE" sz="1200" i="1" dirty="0" err="1">
                <a:solidFill>
                  <a:srgbClr val="0000FF"/>
                </a:solidFill>
                <a:latin typeface="+mj-lt"/>
                <a:cs typeface="Arial" pitchFamily="34" charset="0"/>
              </a:rPr>
              <a:t>ng</a:t>
            </a:r>
            <a:r>
              <a:rPr lang="de-DE" sz="1200" i="1" dirty="0">
                <a:solidFill>
                  <a:srgbClr val="0000FF"/>
                </a:solidFill>
                <a:latin typeface="+mj-lt"/>
                <a:cs typeface="Arial" pitchFamily="34" charset="0"/>
              </a:rPr>
              <a:t>/g       </a:t>
            </a:r>
          </a:p>
        </p:txBody>
      </p:sp>
      <p:sp>
        <p:nvSpPr>
          <p:cNvPr id="58" name="Rechteck 57"/>
          <p:cNvSpPr/>
          <p:nvPr/>
        </p:nvSpPr>
        <p:spPr>
          <a:xfrm>
            <a:off x="388938" y="1628775"/>
            <a:ext cx="6704012" cy="4679950"/>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93" name="Textfeld 58"/>
          <p:cNvSpPr txBox="1">
            <a:spLocks noChangeArrowheads="1"/>
          </p:cNvSpPr>
          <p:nvPr/>
        </p:nvSpPr>
        <p:spPr bwMode="auto">
          <a:xfrm>
            <a:off x="1331913" y="1268413"/>
            <a:ext cx="2027237" cy="369887"/>
          </a:xfrm>
          <a:prstGeom prst="rect">
            <a:avLst/>
          </a:prstGeom>
          <a:noFill/>
          <a:ln w="9525">
            <a:noFill/>
            <a:miter lim="800000"/>
            <a:headEnd/>
            <a:tailEnd/>
          </a:ln>
        </p:spPr>
        <p:txBody>
          <a:bodyPr>
            <a:spAutoFit/>
          </a:bodyPr>
          <a:lstStyle/>
          <a:p>
            <a:r>
              <a:rPr lang="de-DE"/>
              <a:t>Androstenone</a:t>
            </a:r>
          </a:p>
        </p:txBody>
      </p:sp>
      <p:sp>
        <p:nvSpPr>
          <p:cNvPr id="29" name="Rechteck 28"/>
          <p:cNvSpPr/>
          <p:nvPr/>
        </p:nvSpPr>
        <p:spPr>
          <a:xfrm>
            <a:off x="827088" y="3543300"/>
            <a:ext cx="866775" cy="276225"/>
          </a:xfrm>
          <a:prstGeom prst="rect">
            <a:avLst/>
          </a:prstGeom>
        </p:spPr>
        <p:txBody>
          <a:bodyPr wrap="none">
            <a:spAutoFit/>
          </a:bodyPr>
          <a:lstStyle/>
          <a:p>
            <a:pPr>
              <a:defRPr/>
            </a:pPr>
            <a:r>
              <a:rPr lang="de-DE" sz="1200" i="1" dirty="0">
                <a:solidFill>
                  <a:srgbClr val="0000FF"/>
                </a:solidFill>
                <a:latin typeface="+mj-lt"/>
              </a:rPr>
              <a:t>3797 </a:t>
            </a:r>
            <a:r>
              <a:rPr lang="de-DE" sz="1200" i="1" dirty="0" err="1">
                <a:solidFill>
                  <a:srgbClr val="0000FF"/>
                </a:solidFill>
                <a:latin typeface="+mj-lt"/>
              </a:rPr>
              <a:t>ng</a:t>
            </a:r>
            <a:r>
              <a:rPr lang="de-DE" sz="1200" i="1" dirty="0">
                <a:solidFill>
                  <a:srgbClr val="0000FF"/>
                </a:solidFill>
                <a:latin typeface="+mj-lt"/>
              </a:rPr>
              <a:t>/g</a:t>
            </a:r>
          </a:p>
        </p:txBody>
      </p:sp>
      <p:sp>
        <p:nvSpPr>
          <p:cNvPr id="3095" name="Textfeld 29"/>
          <p:cNvSpPr txBox="1">
            <a:spLocks noChangeArrowheads="1"/>
          </p:cNvSpPr>
          <p:nvPr/>
        </p:nvSpPr>
        <p:spPr bwMode="auto">
          <a:xfrm>
            <a:off x="7092950" y="4868863"/>
            <a:ext cx="1889125" cy="923925"/>
          </a:xfrm>
          <a:prstGeom prst="rect">
            <a:avLst/>
          </a:prstGeom>
          <a:noFill/>
          <a:ln w="9525">
            <a:noFill/>
            <a:miter lim="800000"/>
            <a:headEnd/>
            <a:tailEnd/>
          </a:ln>
        </p:spPr>
        <p:txBody>
          <a:bodyPr wrap="none">
            <a:spAutoFit/>
          </a:bodyPr>
          <a:lstStyle/>
          <a:p>
            <a:r>
              <a:rPr lang="de-DE"/>
              <a:t>…contribution of</a:t>
            </a:r>
          </a:p>
          <a:p>
            <a:r>
              <a:rPr lang="de-DE"/>
              <a:t>the androstenols</a:t>
            </a:r>
          </a:p>
          <a:p>
            <a:r>
              <a:rPr lang="de-DE"/>
              <a:t>to boar taint?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News Gothic MT"/>
        <a:ea typeface=""/>
        <a:cs typeface=""/>
      </a:majorFont>
      <a:minorFont>
        <a:latin typeface="News Gothic M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Bildschirmpräsentation (4:3)</PresentationFormat>
  <Paragraphs>240</Paragraphs>
  <Slides>13</Slides>
  <Notes>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5" baseType="lpstr">
      <vt:lpstr>Standarddesign</vt:lpstr>
      <vt:lpstr>CS ChemDraw Drawing</vt:lpstr>
      <vt:lpstr>SIDA-HS-SPME-GC/MS- a candidate reference method for the simultaneous quantitation of boar taint compounds in back fat</vt:lpstr>
      <vt:lpstr>Status Quo</vt:lpstr>
      <vt:lpstr>Latest development: EU‘s implementing decision</vt:lpstr>
      <vt:lpstr>The novel  SIDA-HS-SPME-GC/MS method</vt:lpstr>
      <vt:lpstr>Method details - SIDA (stable isotope dilution analysis)</vt:lpstr>
      <vt:lpstr>Method details - Sample preparation</vt:lpstr>
      <vt:lpstr>Method details – HS-SPME sampling</vt:lpstr>
      <vt:lpstr>Method details – GC/MS detection (indolic compounds)</vt:lpstr>
      <vt:lpstr>Method details – GC/MS-detection (pheromones)</vt:lpstr>
      <vt:lpstr>Method details - Validation</vt:lpstr>
      <vt:lpstr>Method details - Validation</vt:lpstr>
      <vt:lpstr>Summary- SIDA-HS-SPME-GC/MS</vt:lpstr>
      <vt:lpstr>Folie 13</vt:lpstr>
    </vt:vector>
  </TitlesOfParts>
  <Company>HRZ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Traditionell  modern</dc:title>
  <dc:creator>Vohwinkel</dc:creator>
  <cp:lastModifiedBy>Fischer</cp:lastModifiedBy>
  <cp:revision>598</cp:revision>
  <dcterms:created xsi:type="dcterms:W3CDTF">2004-10-07T07:33:45Z</dcterms:created>
  <dcterms:modified xsi:type="dcterms:W3CDTF">2011-12-01T10:45:17Z</dcterms:modified>
</cp:coreProperties>
</file>