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7" r:id="rId3"/>
    <p:sldId id="303" r:id="rId4"/>
    <p:sldId id="302" r:id="rId5"/>
    <p:sldId id="280" r:id="rId6"/>
    <p:sldId id="300" r:id="rId7"/>
    <p:sldId id="301" r:id="rId8"/>
    <p:sldId id="306" r:id="rId9"/>
    <p:sldId id="278" r:id="rId10"/>
    <p:sldId id="304" r:id="rId11"/>
    <p:sldId id="286" r:id="rId12"/>
    <p:sldId id="282" r:id="rId13"/>
    <p:sldId id="276" r:id="rId14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F9C35"/>
    <a:srgbClr val="34B233"/>
    <a:srgbClr val="000000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269D01E-BC32-4049-B463-5C60D7B0CCD2}" styleName="Stijl, thema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Stijl, licht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929F9F4-4A8F-4326-A1B4-22849713DDAB}" styleName="Stijl, donker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ijl, donker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546" y="-96"/>
      </p:cViewPr>
      <p:guideLst>
        <p:guide orient="horz" pos="1219"/>
        <p:guide orient="horz" pos="147"/>
        <p:guide orient="horz"/>
        <p:guide orient="horz" pos="3756"/>
        <p:guide pos="339"/>
        <p:guide pos="56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uments\Personal\xls%20files\Biggen%20castratie%20internationaal%20(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028302842670737E-2"/>
          <c:y val="4.2345972659622741E-2"/>
          <c:w val="0.69284506377776678"/>
          <c:h val="0.8902767616417114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Sheet1!$A$26</c:f>
              <c:strCache>
                <c:ptCount val="1"/>
                <c:pt idx="0">
                  <c:v>Germany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Sheet1!$B$25:$F$25</c:f>
              <c:strCache>
                <c:ptCount val="5"/>
                <c:pt idx="0">
                  <c:v>2002-2003</c:v>
                </c:pt>
                <c:pt idx="1">
                  <c:v>2004-2005</c:v>
                </c:pt>
                <c:pt idx="2">
                  <c:v>2006-2007</c:v>
                </c:pt>
                <c:pt idx="3">
                  <c:v>2008-2009</c:v>
                </c:pt>
                <c:pt idx="4">
                  <c:v>2010-2011</c:v>
                </c:pt>
              </c:strCache>
            </c:strRef>
          </c:cat>
          <c:val>
            <c:numRef>
              <c:f>Sheet1!$B$26:$F$26</c:f>
              <c:numCache>
                <c:formatCode>0</c:formatCode>
                <c:ptCount val="5"/>
                <c:pt idx="0">
                  <c:v>6.1728395061728394</c:v>
                </c:pt>
                <c:pt idx="1">
                  <c:v>11.111111111111111</c:v>
                </c:pt>
                <c:pt idx="2">
                  <c:v>4.9382716049382713</c:v>
                </c:pt>
                <c:pt idx="3">
                  <c:v>25.925925925925927</c:v>
                </c:pt>
                <c:pt idx="4">
                  <c:v>51.851851851851855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Sheet1!$A$27</c:f>
              <c:strCache>
                <c:ptCount val="1"/>
                <c:pt idx="0">
                  <c:v>France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Sheet1!$B$25:$F$25</c:f>
              <c:strCache>
                <c:ptCount val="5"/>
                <c:pt idx="0">
                  <c:v>2002-2003</c:v>
                </c:pt>
                <c:pt idx="1">
                  <c:v>2004-2005</c:v>
                </c:pt>
                <c:pt idx="2">
                  <c:v>2006-2007</c:v>
                </c:pt>
                <c:pt idx="3">
                  <c:v>2008-2009</c:v>
                </c:pt>
                <c:pt idx="4">
                  <c:v>2010-2011</c:v>
                </c:pt>
              </c:strCache>
            </c:strRef>
          </c:cat>
          <c:val>
            <c:numRef>
              <c:f>Sheet1!$B$27:$F$27</c:f>
              <c:numCache>
                <c:formatCode>0</c:formatCode>
                <c:ptCount val="5"/>
                <c:pt idx="0">
                  <c:v>4.0650406504065044</c:v>
                </c:pt>
                <c:pt idx="1">
                  <c:v>4.8780487804878048</c:v>
                </c:pt>
                <c:pt idx="2">
                  <c:v>8.9430894308943092</c:v>
                </c:pt>
                <c:pt idx="3">
                  <c:v>35.772357723577237</c:v>
                </c:pt>
                <c:pt idx="4">
                  <c:v>46.341463414634148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Sheet1!$A$28</c:f>
              <c:strCache>
                <c:ptCount val="1"/>
                <c:pt idx="0">
                  <c:v>Italy</c:v>
                </c:pt>
              </c:strCache>
            </c:strRef>
          </c:tx>
          <c:spPr>
            <a:ln w="25400">
              <a:solidFill>
                <a:srgbClr val="FFFF00"/>
              </a:solidFill>
            </a:ln>
          </c:spPr>
          <c:marker>
            <c:symbol val="none"/>
          </c:marker>
          <c:cat>
            <c:strRef>
              <c:f>Sheet1!$B$25:$F$25</c:f>
              <c:strCache>
                <c:ptCount val="5"/>
                <c:pt idx="0">
                  <c:v>2002-2003</c:v>
                </c:pt>
                <c:pt idx="1">
                  <c:v>2004-2005</c:v>
                </c:pt>
                <c:pt idx="2">
                  <c:v>2006-2007</c:v>
                </c:pt>
                <c:pt idx="3">
                  <c:v>2008-2009</c:v>
                </c:pt>
                <c:pt idx="4">
                  <c:v>2010-2011</c:v>
                </c:pt>
              </c:strCache>
            </c:strRef>
          </c:cat>
          <c:val>
            <c:numRef>
              <c:f>Sheet1!$B$28:$F$28</c:f>
              <c:numCache>
                <c:formatCode>0</c:formatCode>
                <c:ptCount val="5"/>
                <c:pt idx="0">
                  <c:v>0</c:v>
                </c:pt>
                <c:pt idx="1">
                  <c:v>6.666666666666667</c:v>
                </c:pt>
                <c:pt idx="2">
                  <c:v>13.333333333333334</c:v>
                </c:pt>
                <c:pt idx="3">
                  <c:v>26.666666666666668</c:v>
                </c:pt>
                <c:pt idx="4">
                  <c:v>53.333333333333336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Sheet1!$A$29</c:f>
              <c:strCache>
                <c:ptCount val="1"/>
                <c:pt idx="0">
                  <c:v>Netherlands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strRef>
              <c:f>Sheet1!$B$25:$F$25</c:f>
              <c:strCache>
                <c:ptCount val="5"/>
                <c:pt idx="0">
                  <c:v>2002-2003</c:v>
                </c:pt>
                <c:pt idx="1">
                  <c:v>2004-2005</c:v>
                </c:pt>
                <c:pt idx="2">
                  <c:v>2006-2007</c:v>
                </c:pt>
                <c:pt idx="3">
                  <c:v>2008-2009</c:v>
                </c:pt>
                <c:pt idx="4">
                  <c:v>2010-2011</c:v>
                </c:pt>
              </c:strCache>
            </c:strRef>
          </c:cat>
          <c:val>
            <c:numRef>
              <c:f>Sheet1!$B$29:$F$29</c:f>
              <c:numCache>
                <c:formatCode>0</c:formatCode>
                <c:ptCount val="5"/>
                <c:pt idx="0">
                  <c:v>2.1276595744680851</c:v>
                </c:pt>
                <c:pt idx="1">
                  <c:v>9.9836333878887071</c:v>
                </c:pt>
                <c:pt idx="2">
                  <c:v>37.806873977086745</c:v>
                </c:pt>
                <c:pt idx="3">
                  <c:v>37.479541734860881</c:v>
                </c:pt>
                <c:pt idx="4">
                  <c:v>12.602291325695582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253504"/>
        <c:axId val="81255040"/>
      </c:lineChart>
      <c:catAx>
        <c:axId val="81253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0">
                <a:solidFill>
                  <a:schemeClr val="bg1"/>
                </a:solidFill>
              </a:defRPr>
            </a:pPr>
            <a:endParaRPr lang="nl-NL"/>
          </a:p>
        </c:txPr>
        <c:crossAx val="81255040"/>
        <c:crosses val="autoZero"/>
        <c:auto val="1"/>
        <c:lblAlgn val="ctr"/>
        <c:lblOffset val="100"/>
        <c:noMultiLvlLbl val="0"/>
      </c:catAx>
      <c:valAx>
        <c:axId val="8125504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endParaRPr lang="nl-NL"/>
          </a:p>
        </c:txPr>
        <c:crossAx val="812535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>
              <a:solidFill>
                <a:schemeClr val="bg1"/>
              </a:solidFill>
            </a:defRPr>
          </a:pPr>
          <a:endParaRPr lang="nl-NL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EEEBE-8233-40FC-A80E-8966FED9E3AB}" type="datetimeFigureOut">
              <a:rPr lang="en-GB" smtClean="0"/>
              <a:t>30/11/2011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EC1C4-6B29-4AEB-8941-A1251B6325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076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4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9710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8960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88"/>
            <a:ext cx="8442796" cy="839787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>
            <a:noFill/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dirty="0" smtClean="0"/>
              <a:t>Klik om de stijl te bewerken</a:t>
            </a:r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  <a:p>
            <a:pPr lvl="4"/>
            <a:endParaRPr lang="nl-NL" dirty="0" smtClean="0"/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249238" y="3929063"/>
            <a:ext cx="7840662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53" r:id="rId9"/>
    <p:sldLayoutId id="2147483655" r:id="rId10"/>
    <p:sldLayoutId id="2147483656" r:id="rId11"/>
    <p:sldLayoutId id="2147483657" r:id="rId12"/>
    <p:sldLayoutId id="2147483659" r:id="rId13"/>
    <p:sldLayoutId id="2147483660" r:id="rId14"/>
    <p:sldLayoutId id="2147483661" r:id="rId15"/>
    <p:sldLayoutId id="2147483663" r:id="rId16"/>
    <p:sldLayoutId id="2147483665" r:id="rId17"/>
    <p:sldLayoutId id="2147483654" r:id="rId18"/>
    <p:sldLayoutId id="2147483674" r:id="rId19"/>
    <p:sldLayoutId id="2147483675" r:id="rId20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obernutrition.com/wp-content/uploads/2009/03/piglet-2.jpg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368738"/>
            <a:ext cx="8442796" cy="840125"/>
          </a:xfrm>
        </p:spPr>
        <p:txBody>
          <a:bodyPr/>
          <a:lstStyle/>
          <a:p>
            <a:r>
              <a:rPr lang="en-GB" sz="3600" dirty="0">
                <a:latin typeface="+mj-lt"/>
              </a:rPr>
              <a:t>Boars in the European </a:t>
            </a:r>
            <a:r>
              <a:rPr lang="en-GB" sz="3600" dirty="0" smtClean="0">
                <a:latin typeface="+mj-lt"/>
              </a:rPr>
              <a:t>Union</a:t>
            </a:r>
            <a:endParaRPr lang="nl-NL" sz="3600" dirty="0">
              <a:latin typeface="+mj-lt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7"/>
          </p:nvPr>
        </p:nvSpPr>
        <p:spPr>
          <a:xfrm>
            <a:off x="485775" y="1339300"/>
            <a:ext cx="8447088" cy="371475"/>
          </a:xfrm>
        </p:spPr>
        <p:txBody>
          <a:bodyPr/>
          <a:lstStyle/>
          <a:p>
            <a:r>
              <a:rPr lang="en-GB" sz="2400" i="1" dirty="0" smtClean="0">
                <a:latin typeface="Arial" charset="0"/>
              </a:rPr>
              <a:t>History</a:t>
            </a:r>
            <a:r>
              <a:rPr lang="en-GB" sz="2400" i="1" dirty="0">
                <a:latin typeface="Arial" charset="0"/>
              </a:rPr>
              <a:t>, state of affairs and challenges for the years to come</a:t>
            </a: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478633" y="2303951"/>
            <a:ext cx="8447087" cy="371475"/>
          </a:xfrm>
        </p:spPr>
        <p:txBody>
          <a:bodyPr/>
          <a:lstStyle/>
          <a:p>
            <a:r>
              <a:rPr lang="nl-NL" dirty="0"/>
              <a:t>Gé </a:t>
            </a:r>
            <a:r>
              <a:rPr lang="nl-NL" dirty="0" smtClean="0"/>
              <a:t>Backus</a:t>
            </a:r>
          </a:p>
          <a:p>
            <a:r>
              <a:rPr lang="nl-NL" dirty="0" smtClean="0"/>
              <a:t>Amsterdam, November 30, 2011</a:t>
            </a:r>
            <a:endParaRPr lang="nl-NL" dirty="0"/>
          </a:p>
        </p:txBody>
      </p:sp>
      <p:pic>
        <p:nvPicPr>
          <p:cNvPr id="11" name="Picture 4" descr="boars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313" y="3585736"/>
            <a:ext cx="4099232" cy="271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M</a:t>
            </a:r>
            <a:r>
              <a:rPr lang="en-GB" dirty="0" smtClean="0"/>
              <a:t>yths and sagas about boar taint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925" y="1843200"/>
            <a:ext cx="8521188" cy="408960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dirty="0" smtClean="0">
                <a:latin typeface="Arial"/>
                <a:ea typeface="Calibri"/>
              </a:rPr>
              <a:t>More than 20% of boars have boar taint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dirty="0" smtClean="0">
                <a:latin typeface="Arial"/>
                <a:ea typeface="Calibri"/>
              </a:rPr>
              <a:t>Gilts </a:t>
            </a:r>
            <a:r>
              <a:rPr lang="en-GB" sz="2400" dirty="0">
                <a:latin typeface="Arial"/>
                <a:ea typeface="Calibri"/>
              </a:rPr>
              <a:t>and barrows </a:t>
            </a:r>
            <a:r>
              <a:rPr lang="en-GB" sz="2400" dirty="0" smtClean="0">
                <a:latin typeface="Arial"/>
                <a:ea typeface="Calibri"/>
              </a:rPr>
              <a:t>can’t </a:t>
            </a:r>
            <a:r>
              <a:rPr lang="en-GB" sz="2400" dirty="0">
                <a:latin typeface="Arial"/>
                <a:ea typeface="Calibri"/>
              </a:rPr>
              <a:t>produce boar taint</a:t>
            </a:r>
            <a:endParaRPr lang="en-GB" sz="3600" dirty="0">
              <a:latin typeface="Times New Roman"/>
              <a:ea typeface="Calibri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dirty="0" err="1" smtClean="0">
                <a:latin typeface="Arial"/>
                <a:ea typeface="Calibri"/>
              </a:rPr>
              <a:t>Skatole</a:t>
            </a:r>
            <a:r>
              <a:rPr lang="en-GB" sz="2400" dirty="0" smtClean="0">
                <a:latin typeface="Arial"/>
                <a:ea typeface="Calibri"/>
              </a:rPr>
              <a:t> </a:t>
            </a:r>
            <a:r>
              <a:rPr lang="en-GB" sz="2400" dirty="0">
                <a:latin typeface="Arial"/>
                <a:ea typeface="Calibri"/>
              </a:rPr>
              <a:t>is the major boar taint compound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dirty="0">
                <a:latin typeface="Arial"/>
                <a:ea typeface="Calibri"/>
              </a:rPr>
              <a:t>Consumers </a:t>
            </a:r>
            <a:r>
              <a:rPr lang="en-GB" sz="2400" dirty="0" smtClean="0">
                <a:latin typeface="Arial"/>
                <a:ea typeface="Calibri"/>
              </a:rPr>
              <a:t>dislike Androstenone</a:t>
            </a:r>
            <a:endParaRPr lang="en-GB" sz="2400" dirty="0">
              <a:latin typeface="Arial"/>
              <a:ea typeface="Calibri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dirty="0" smtClean="0">
                <a:latin typeface="Arial"/>
                <a:ea typeface="Calibri"/>
              </a:rPr>
              <a:t>Boar </a:t>
            </a:r>
            <a:r>
              <a:rPr lang="en-GB" sz="2400" dirty="0">
                <a:latin typeface="Arial"/>
                <a:ea typeface="Calibri"/>
              </a:rPr>
              <a:t>taint inherits from the boar </a:t>
            </a:r>
            <a:r>
              <a:rPr lang="en-GB" sz="2400" dirty="0" smtClean="0">
                <a:latin typeface="Arial"/>
                <a:ea typeface="Calibri"/>
              </a:rPr>
              <a:t>side</a:t>
            </a:r>
          </a:p>
        </p:txBody>
      </p:sp>
    </p:spTree>
    <p:extLst>
      <p:ext uri="{BB962C8B-B14F-4D97-AF65-F5344CB8AC3E}">
        <p14:creationId xmlns:p14="http://schemas.microsoft.com/office/powerpoint/2010/main" val="3910443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Challenges</a:t>
            </a:r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62383"/>
            <a:ext cx="8507413" cy="4343400"/>
          </a:xfrm>
        </p:spPr>
        <p:txBody>
          <a:bodyPr/>
          <a:lstStyle/>
          <a:p>
            <a:r>
              <a:rPr lang="en-GB" dirty="0" smtClean="0"/>
              <a:t>Solutions </a:t>
            </a:r>
            <a:r>
              <a:rPr lang="en-GB" dirty="0"/>
              <a:t>to produce </a:t>
            </a:r>
            <a:r>
              <a:rPr lang="en-GB" dirty="0" smtClean="0"/>
              <a:t>and market entire </a:t>
            </a:r>
            <a:r>
              <a:rPr lang="en-GB" dirty="0"/>
              <a:t>male </a:t>
            </a:r>
            <a:r>
              <a:rPr lang="en-GB" dirty="0" smtClean="0"/>
              <a:t>pigs</a:t>
            </a:r>
            <a:endParaRPr lang="en-GB" u="sng" dirty="0" smtClean="0"/>
          </a:p>
          <a:p>
            <a:pPr lvl="1"/>
            <a:r>
              <a:rPr lang="en-GB" dirty="0" smtClean="0"/>
              <a:t>Preventive measures to reduce boar taint</a:t>
            </a:r>
          </a:p>
          <a:p>
            <a:pPr marL="1560512" lvl="2" indent="0">
              <a:buNone/>
            </a:pPr>
            <a:r>
              <a:rPr lang="en-GB" dirty="0" smtClean="0"/>
              <a:t>Breeding, feeding, farm management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Safety net by detection at slaughter-line</a:t>
            </a:r>
          </a:p>
          <a:p>
            <a:pPr>
              <a:lnSpc>
                <a:spcPts val="400"/>
              </a:lnSpc>
            </a:pPr>
            <a:endParaRPr lang="en-GB" dirty="0"/>
          </a:p>
          <a:p>
            <a:r>
              <a:rPr lang="en-GB" dirty="0" smtClean="0"/>
              <a:t>No </a:t>
            </a:r>
            <a:r>
              <a:rPr lang="en-GB" dirty="0"/>
              <a:t>shift </a:t>
            </a:r>
            <a:r>
              <a:rPr lang="en-GB" dirty="0" smtClean="0"/>
              <a:t>to another welfare problem</a:t>
            </a:r>
          </a:p>
          <a:p>
            <a:pPr lvl="1"/>
            <a:r>
              <a:rPr lang="en-GB" sz="1800" dirty="0" smtClean="0"/>
              <a:t>Preventing </a:t>
            </a:r>
            <a:r>
              <a:rPr lang="en-GB" sz="1800" u="sng" dirty="0" smtClean="0"/>
              <a:t>aggressive behaviour</a:t>
            </a:r>
            <a:r>
              <a:rPr lang="en-GB" sz="1800" dirty="0"/>
              <a:t> </a:t>
            </a:r>
            <a:r>
              <a:rPr lang="en-GB" sz="1800" dirty="0" smtClean="0"/>
              <a:t>by housing and feeding</a:t>
            </a:r>
            <a:endParaRPr lang="en-GB" sz="1800" dirty="0"/>
          </a:p>
        </p:txBody>
      </p:sp>
      <p:pic>
        <p:nvPicPr>
          <p:cNvPr id="4" name="Picture 5" descr="SNP%20dia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90" y="2770909"/>
            <a:ext cx="915716" cy="114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Brennen Drut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134" y="2789742"/>
            <a:ext cx="859839" cy="114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495" y="2789742"/>
            <a:ext cx="1527811" cy="114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69820" y="1925782"/>
            <a:ext cx="6747163" cy="2576945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880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nl-NL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940" y="1510680"/>
            <a:ext cx="8889060" cy="4141982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en-GB" sz="2300" dirty="0" smtClean="0"/>
              <a:t>Making progress on an age old issue</a:t>
            </a:r>
          </a:p>
          <a:p>
            <a:pPr>
              <a:lnSpc>
                <a:spcPts val="2000"/>
              </a:lnSpc>
            </a:pPr>
            <a:endParaRPr lang="en-GB" sz="2300" dirty="0" smtClean="0"/>
          </a:p>
          <a:p>
            <a:pPr>
              <a:lnSpc>
                <a:spcPts val="2000"/>
              </a:lnSpc>
            </a:pPr>
            <a:r>
              <a:rPr lang="en-GB" sz="2300" dirty="0" smtClean="0"/>
              <a:t>Gigantic </a:t>
            </a:r>
            <a:r>
              <a:rPr lang="en-GB" sz="2300" dirty="0"/>
              <a:t>and successful leap </a:t>
            </a:r>
            <a:r>
              <a:rPr lang="en-GB" sz="2300" dirty="0" smtClean="0"/>
              <a:t>forward in </a:t>
            </a:r>
            <a:r>
              <a:rPr lang="en-GB" sz="2300" dirty="0" smtClean="0"/>
              <a:t>Dutch </a:t>
            </a:r>
            <a:r>
              <a:rPr lang="en-GB" sz="2300" dirty="0" smtClean="0"/>
              <a:t>market</a:t>
            </a:r>
            <a:endParaRPr lang="en-GB" sz="2300" dirty="0"/>
          </a:p>
          <a:p>
            <a:pPr marL="252413" lvl="1" indent="-252413">
              <a:lnSpc>
                <a:spcPts val="2000"/>
              </a:lnSpc>
              <a:spcBef>
                <a:spcPts val="1200"/>
              </a:spcBef>
              <a:buSzPct val="140000"/>
              <a:buFont typeface="Wingdings" pitchFamily="2" charset="2"/>
              <a:buChar char="§"/>
            </a:pPr>
            <a:endParaRPr lang="en-GB" sz="2300" dirty="0" smtClean="0"/>
          </a:p>
          <a:p>
            <a:pPr marL="252413" lvl="1" indent="-252413">
              <a:lnSpc>
                <a:spcPts val="2000"/>
              </a:lnSpc>
              <a:spcBef>
                <a:spcPts val="1200"/>
              </a:spcBef>
              <a:buSzPct val="140000"/>
              <a:buFont typeface="Wingdings" pitchFamily="2" charset="2"/>
              <a:buChar char="§"/>
            </a:pPr>
            <a:r>
              <a:rPr lang="en-GB" sz="2300" dirty="0" smtClean="0"/>
              <a:t>Each country has it’s own clock speed</a:t>
            </a:r>
            <a:endParaRPr lang="en-GB" sz="2300" dirty="0"/>
          </a:p>
          <a:p>
            <a:pPr>
              <a:lnSpc>
                <a:spcPts val="2000"/>
              </a:lnSpc>
            </a:pPr>
            <a:endParaRPr lang="en-GB" sz="2300" dirty="0"/>
          </a:p>
          <a:p>
            <a:pPr>
              <a:lnSpc>
                <a:spcPts val="2000"/>
              </a:lnSpc>
            </a:pPr>
            <a:r>
              <a:rPr lang="en-GB" sz="2300" dirty="0" smtClean="0"/>
              <a:t>Myths </a:t>
            </a:r>
            <a:r>
              <a:rPr lang="en-GB" sz="2300" dirty="0"/>
              <a:t>and </a:t>
            </a:r>
            <a:r>
              <a:rPr lang="en-GB" sz="2300" dirty="0" smtClean="0"/>
              <a:t>sagas about boar taint gradually unravelled</a:t>
            </a:r>
            <a:endParaRPr lang="en-GB" sz="2300" dirty="0"/>
          </a:p>
          <a:p>
            <a:pPr>
              <a:lnSpc>
                <a:spcPts val="2000"/>
              </a:lnSpc>
            </a:pPr>
            <a:endParaRPr lang="en-GB" sz="2300" dirty="0" smtClean="0"/>
          </a:p>
          <a:p>
            <a:r>
              <a:rPr lang="en-GB" sz="2300" dirty="0" smtClean="0"/>
              <a:t>Learning from each other crucial </a:t>
            </a:r>
            <a:r>
              <a:rPr lang="en-GB" sz="2300" dirty="0"/>
              <a:t>to </a:t>
            </a:r>
            <a:r>
              <a:rPr lang="en-GB" sz="2300" dirty="0" smtClean="0"/>
              <a:t>success of the Declaration of Brussels</a:t>
            </a:r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4179328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37779" y="230188"/>
            <a:ext cx="4979345" cy="1310895"/>
          </a:xfrm>
        </p:spPr>
        <p:txBody>
          <a:bodyPr/>
          <a:lstStyle/>
          <a:p>
            <a:r>
              <a:rPr lang="en-GB" dirty="0">
                <a:latin typeface="Arial" charset="0"/>
              </a:rPr>
              <a:t>Thank you for your attention!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dirty="0" smtClean="0"/>
              <a:t>ge.backus@wur.nl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3613"/>
            <a:ext cx="9717088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Top P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1" b="1830"/>
          <a:stretch>
            <a:fillRect/>
          </a:stretch>
        </p:blipFill>
        <p:spPr bwMode="auto">
          <a:xfrm>
            <a:off x="5040455" y="1919648"/>
            <a:ext cx="3168650" cy="2195512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43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8913"/>
            <a:ext cx="8229600" cy="840125"/>
          </a:xfrm>
        </p:spPr>
        <p:txBody>
          <a:bodyPr/>
          <a:lstStyle/>
          <a:p>
            <a:r>
              <a:rPr lang="nl-NL" sz="3600" dirty="0" smtClean="0"/>
              <a:t>Contents presentation</a:t>
            </a:r>
            <a:endParaRPr lang="en-US" sz="36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282268"/>
            <a:ext cx="6847012" cy="4827587"/>
          </a:xfrm>
        </p:spPr>
        <p:txBody>
          <a:bodyPr/>
          <a:lstStyle/>
          <a:p>
            <a:r>
              <a:rPr lang="nl-NL" sz="2400" dirty="0" smtClean="0"/>
              <a:t>Castration</a:t>
            </a:r>
          </a:p>
          <a:p>
            <a:r>
              <a:rPr lang="nl-NL" sz="2400" dirty="0" smtClean="0"/>
              <a:t>Setting the stage</a:t>
            </a:r>
          </a:p>
          <a:p>
            <a:r>
              <a:rPr lang="nl-NL" sz="2400" dirty="0"/>
              <a:t>Castration </a:t>
            </a:r>
            <a:r>
              <a:rPr lang="nl-NL" sz="2400" dirty="0" err="1" smtClean="0"/>
              <a:t>practices</a:t>
            </a:r>
            <a:r>
              <a:rPr lang="nl-NL" sz="2400" dirty="0" smtClean="0"/>
              <a:t> in the EU</a:t>
            </a:r>
          </a:p>
          <a:p>
            <a:r>
              <a:rPr lang="nl-NL" sz="2400" dirty="0" err="1" smtClean="0"/>
              <a:t>Societal</a:t>
            </a:r>
            <a:r>
              <a:rPr lang="nl-NL" sz="2400" dirty="0" smtClean="0"/>
              <a:t> concerns: issues life </a:t>
            </a:r>
            <a:r>
              <a:rPr lang="nl-NL" sz="2400" dirty="0" err="1" smtClean="0"/>
              <a:t>cycle</a:t>
            </a:r>
            <a:endParaRPr lang="nl-NL" sz="2400" dirty="0" smtClean="0"/>
          </a:p>
          <a:p>
            <a:r>
              <a:rPr lang="nl-NL" sz="2400" dirty="0" smtClean="0"/>
              <a:t>Media attention </a:t>
            </a:r>
            <a:r>
              <a:rPr lang="nl-NL" sz="2400" dirty="0" err="1" smtClean="0"/>
              <a:t>for</a:t>
            </a:r>
            <a:r>
              <a:rPr lang="nl-NL" sz="2400" dirty="0" smtClean="0"/>
              <a:t> </a:t>
            </a:r>
            <a:r>
              <a:rPr lang="nl-NL" sz="2400" dirty="0" err="1" smtClean="0"/>
              <a:t>castration</a:t>
            </a:r>
            <a:endParaRPr lang="nl-NL" sz="2400" dirty="0"/>
          </a:p>
          <a:p>
            <a:r>
              <a:rPr lang="nl-NL" sz="2400" dirty="0" err="1" smtClean="0"/>
              <a:t>Developments</a:t>
            </a:r>
            <a:r>
              <a:rPr lang="nl-NL" sz="2400" dirty="0" smtClean="0"/>
              <a:t> in the Netherlands</a:t>
            </a:r>
          </a:p>
          <a:p>
            <a:r>
              <a:rPr lang="nl-NL" sz="2400" dirty="0" err="1" smtClean="0"/>
              <a:t>Observations</a:t>
            </a:r>
            <a:endParaRPr lang="nl-NL" sz="2400" dirty="0" smtClean="0"/>
          </a:p>
          <a:p>
            <a:r>
              <a:rPr lang="nl-NL" sz="2400" dirty="0" err="1" smtClean="0"/>
              <a:t>Myths</a:t>
            </a:r>
            <a:r>
              <a:rPr lang="nl-NL" sz="2400" dirty="0" smtClean="0"/>
              <a:t> </a:t>
            </a:r>
            <a:r>
              <a:rPr lang="nl-NL" sz="2400" dirty="0" err="1" smtClean="0"/>
              <a:t>and</a:t>
            </a:r>
            <a:r>
              <a:rPr lang="nl-NL" sz="2400" dirty="0" smtClean="0"/>
              <a:t> </a:t>
            </a:r>
            <a:r>
              <a:rPr lang="nl-NL" sz="2400" dirty="0" err="1" smtClean="0"/>
              <a:t>sagas</a:t>
            </a:r>
            <a:endParaRPr lang="nl-NL" sz="2400" dirty="0" smtClean="0"/>
          </a:p>
          <a:p>
            <a:r>
              <a:rPr lang="nl-NL" sz="2400" dirty="0" err="1" smtClean="0"/>
              <a:t>Challenges</a:t>
            </a:r>
            <a:endParaRPr lang="nl-NL" sz="2400" dirty="0" smtClean="0"/>
          </a:p>
          <a:p>
            <a:r>
              <a:rPr lang="nl-NL" sz="2400" dirty="0" err="1" smtClean="0"/>
              <a:t>Conclusions</a:t>
            </a:r>
            <a:endParaRPr lang="nl-NL" sz="2400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5" t="19363" r="16591" b="33072"/>
          <a:stretch/>
        </p:blipFill>
        <p:spPr bwMode="auto">
          <a:xfrm>
            <a:off x="6197942" y="2521527"/>
            <a:ext cx="2724382" cy="2675226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52196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8913"/>
            <a:ext cx="8229600" cy="840125"/>
          </a:xfrm>
        </p:spPr>
        <p:txBody>
          <a:bodyPr/>
          <a:lstStyle/>
          <a:p>
            <a:r>
              <a:rPr lang="nl-NL" sz="3600" dirty="0" smtClean="0"/>
              <a:t>Castration</a:t>
            </a:r>
            <a:endParaRPr lang="en-US" sz="36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0835" y="1587078"/>
            <a:ext cx="8977745" cy="4370376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sz="3200" dirty="0"/>
              <a:t>Boar </a:t>
            </a:r>
            <a:r>
              <a:rPr lang="en-US" sz="3200" dirty="0" smtClean="0"/>
              <a:t>taint: </a:t>
            </a:r>
            <a:r>
              <a:rPr lang="en-US" sz="2400" dirty="0"/>
              <a:t>p</a:t>
            </a:r>
            <a:r>
              <a:rPr lang="en-US" sz="2400" dirty="0" smtClean="0"/>
              <a:t>enetrating </a:t>
            </a:r>
            <a:r>
              <a:rPr lang="en-US" sz="2400" dirty="0"/>
              <a:t>unpleasant </a:t>
            </a:r>
            <a:r>
              <a:rPr lang="en-US" sz="2400" dirty="0" err="1"/>
              <a:t>odour</a:t>
            </a:r>
            <a:r>
              <a:rPr lang="en-US" sz="2400" dirty="0"/>
              <a:t> in pork</a:t>
            </a:r>
          </a:p>
          <a:p>
            <a:pPr marL="533400" indent="-533400" algn="just">
              <a:lnSpc>
                <a:spcPct val="90000"/>
              </a:lnSpc>
            </a:pPr>
            <a:endParaRPr lang="en-US" sz="3200" dirty="0" smtClean="0"/>
          </a:p>
          <a:p>
            <a:pPr marL="533400" indent="-533400" algn="just">
              <a:lnSpc>
                <a:spcPct val="90000"/>
              </a:lnSpc>
            </a:pPr>
            <a:r>
              <a:rPr lang="en-US" sz="3200" dirty="0" smtClean="0"/>
              <a:t>Animal welfare </a:t>
            </a:r>
            <a:r>
              <a:rPr lang="en-US" sz="1600" dirty="0" smtClean="0"/>
              <a:t>(100 million castrated piglets per year in EU)</a:t>
            </a:r>
            <a:endParaRPr lang="en-US" sz="1600" dirty="0"/>
          </a:p>
          <a:p>
            <a:pPr marL="533400" indent="-533400" algn="just">
              <a:lnSpc>
                <a:spcPts val="400"/>
              </a:lnSpc>
            </a:pPr>
            <a:endParaRPr lang="en-US" sz="3200" dirty="0"/>
          </a:p>
          <a:p>
            <a:pPr marL="533400" indent="-533400" algn="just">
              <a:lnSpc>
                <a:spcPts val="400"/>
              </a:lnSpc>
            </a:pPr>
            <a:endParaRPr lang="en-US" sz="3200" dirty="0"/>
          </a:p>
          <a:p>
            <a:pPr marL="533400" indent="-533400" algn="just">
              <a:lnSpc>
                <a:spcPct val="90000"/>
              </a:lnSpc>
            </a:pPr>
            <a:r>
              <a:rPr lang="en-US" sz="3200" dirty="0"/>
              <a:t>Less feed </a:t>
            </a:r>
            <a:r>
              <a:rPr lang="en-US" sz="3200" dirty="0" smtClean="0"/>
              <a:t>efficiency </a:t>
            </a:r>
            <a:r>
              <a:rPr lang="en-US" sz="1600" dirty="0" smtClean="0"/>
              <a:t>(700.000 ha more land needed)</a:t>
            </a:r>
            <a:endParaRPr lang="en-US" sz="1600" dirty="0"/>
          </a:p>
          <a:p>
            <a:pPr marL="533400" indent="-533400" algn="just">
              <a:lnSpc>
                <a:spcPct val="90000"/>
              </a:lnSpc>
            </a:pPr>
            <a:endParaRPr lang="en-US" sz="2600" dirty="0" smtClean="0"/>
          </a:p>
          <a:p>
            <a:pPr marL="533400" indent="-533400" algn="just">
              <a:lnSpc>
                <a:spcPct val="90000"/>
              </a:lnSpc>
            </a:pPr>
            <a:r>
              <a:rPr lang="en-US" sz="2600" i="1" dirty="0" smtClean="0"/>
              <a:t>Removing </a:t>
            </a:r>
            <a:r>
              <a:rPr lang="en-US" sz="2600" i="1" dirty="0"/>
              <a:t>taint condition for market </a:t>
            </a:r>
            <a:r>
              <a:rPr lang="en-US" sz="2600" i="1" dirty="0" smtClean="0"/>
              <a:t>acceptance</a:t>
            </a:r>
            <a:endParaRPr lang="nl-NL" sz="2600" i="1" dirty="0" smtClean="0"/>
          </a:p>
        </p:txBody>
      </p:sp>
    </p:spTree>
    <p:extLst>
      <p:ext uri="{BB962C8B-B14F-4D97-AF65-F5344CB8AC3E}">
        <p14:creationId xmlns:p14="http://schemas.microsoft.com/office/powerpoint/2010/main" val="1899537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Setting the stage</a:t>
            </a:r>
            <a:br>
              <a:rPr lang="en-GB" smtClean="0"/>
            </a:br>
            <a:endParaRPr lang="nl-NL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71600"/>
            <a:ext cx="8856663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 smtClean="0"/>
              <a:t>Sense of urgency increases in several countries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media coverage, societal concerns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countries in different stages of </a:t>
            </a:r>
            <a:r>
              <a:rPr lang="en-GB" dirty="0" smtClean="0"/>
              <a:t>issues </a:t>
            </a:r>
            <a:r>
              <a:rPr lang="en-GB" dirty="0"/>
              <a:t>life </a:t>
            </a:r>
            <a:r>
              <a:rPr lang="en-GB" dirty="0" smtClean="0"/>
              <a:t>cycle</a:t>
            </a:r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International dimension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Declaration of Brussels unites parties in their ambition</a:t>
            </a:r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Uneven distribution benefits and costs</a:t>
            </a:r>
          </a:p>
          <a:p>
            <a:pPr lvl="1">
              <a:lnSpc>
                <a:spcPct val="90000"/>
              </a:lnSpc>
            </a:pPr>
            <a:endParaRPr lang="en-GB" sz="20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Lack of information induces risks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441760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0"/>
          <a:stretch>
            <a:fillRect/>
          </a:stretch>
        </p:blipFill>
        <p:spPr bwMode="auto">
          <a:xfrm>
            <a:off x="179512" y="1474644"/>
            <a:ext cx="4232275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Rectangle 9"/>
          <p:cNvSpPr>
            <a:spLocks noChangeArrowheads="1"/>
          </p:cNvSpPr>
          <p:nvPr/>
        </p:nvSpPr>
        <p:spPr bwMode="auto">
          <a:xfrm>
            <a:off x="323528" y="234727"/>
            <a:ext cx="778668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dirty="0">
                <a:solidFill>
                  <a:schemeClr val="bg1"/>
                </a:solidFill>
                <a:cs typeface="Arial" charset="0"/>
              </a:rPr>
              <a:t>Practice on castration of </a:t>
            </a:r>
            <a:r>
              <a:rPr lang="en-US" sz="3200" dirty="0" smtClean="0">
                <a:solidFill>
                  <a:schemeClr val="bg1"/>
                </a:solidFill>
                <a:cs typeface="Arial" charset="0"/>
              </a:rPr>
              <a:t>piglets (2008)</a:t>
            </a:r>
            <a:endParaRPr lang="en-US" sz="32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0490" name="Picture 5" descr="Visualitza la imatge a mida complet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004" y="1474644"/>
            <a:ext cx="827584" cy="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1" name="Agrupa 238"/>
          <p:cNvGrpSpPr>
            <a:grpSpLocks/>
          </p:cNvGrpSpPr>
          <p:nvPr/>
        </p:nvGrpSpPr>
        <p:grpSpPr bwMode="auto">
          <a:xfrm>
            <a:off x="4860032" y="3121528"/>
            <a:ext cx="4000500" cy="1604529"/>
            <a:chOff x="714348" y="2285992"/>
            <a:chExt cx="3681516" cy="1604731"/>
          </a:xfrm>
        </p:grpSpPr>
        <p:pic>
          <p:nvPicPr>
            <p:cNvPr id="2049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157"/>
            <a:stretch>
              <a:fillRect/>
            </a:stretch>
          </p:blipFill>
          <p:spPr bwMode="auto">
            <a:xfrm>
              <a:off x="714348" y="2285992"/>
              <a:ext cx="571504" cy="153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8" name="QuadreDeText 235"/>
            <p:cNvSpPr txBox="1">
              <a:spLocks noChangeArrowheads="1"/>
            </p:cNvSpPr>
            <p:nvPr/>
          </p:nvSpPr>
          <p:spPr bwMode="auto">
            <a:xfrm>
              <a:off x="1428728" y="2285992"/>
              <a:ext cx="2967136" cy="461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dirty="0" err="1">
                  <a:solidFill>
                    <a:schemeClr val="bg1"/>
                  </a:solidFill>
                </a:rPr>
                <a:t>Castrate</a:t>
              </a:r>
              <a:r>
                <a:rPr lang="es-ES" dirty="0">
                  <a:solidFill>
                    <a:schemeClr val="bg1"/>
                  </a:solidFill>
                </a:rPr>
                <a:t> </a:t>
              </a:r>
              <a:r>
                <a:rPr lang="es-ES" dirty="0" err="1">
                  <a:solidFill>
                    <a:schemeClr val="bg1"/>
                  </a:solidFill>
                </a:rPr>
                <a:t>most</a:t>
              </a:r>
              <a:r>
                <a:rPr lang="es-ES" dirty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pigs</a:t>
              </a:r>
              <a:endParaRPr lang="ca-ES" dirty="0">
                <a:solidFill>
                  <a:schemeClr val="bg1"/>
                </a:solidFill>
              </a:endParaRPr>
            </a:p>
          </p:txBody>
        </p:sp>
        <p:sp>
          <p:nvSpPr>
            <p:cNvPr id="20499" name="QuadreDeText 236"/>
            <p:cNvSpPr txBox="1">
              <a:spLocks noChangeArrowheads="1"/>
            </p:cNvSpPr>
            <p:nvPr/>
          </p:nvSpPr>
          <p:spPr bwMode="auto">
            <a:xfrm>
              <a:off x="1443278" y="2847547"/>
              <a:ext cx="2675977" cy="461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dirty="0">
                  <a:solidFill>
                    <a:schemeClr val="bg1"/>
                  </a:solidFill>
                </a:rPr>
                <a:t>Do </a:t>
              </a:r>
              <a:r>
                <a:rPr lang="es-ES" dirty="0" err="1" smtClean="0">
                  <a:solidFill>
                    <a:schemeClr val="bg1"/>
                  </a:solidFill>
                </a:rPr>
                <a:t>not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castrate</a:t>
              </a:r>
              <a:endParaRPr lang="ca-ES" dirty="0"/>
            </a:p>
          </p:txBody>
        </p:sp>
        <p:sp>
          <p:nvSpPr>
            <p:cNvPr id="20500" name="QuadreDeText 237"/>
            <p:cNvSpPr txBox="1">
              <a:spLocks noChangeArrowheads="1"/>
            </p:cNvSpPr>
            <p:nvPr/>
          </p:nvSpPr>
          <p:spPr bwMode="auto">
            <a:xfrm>
              <a:off x="1428728" y="3429000"/>
              <a:ext cx="2816869" cy="461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s-ES" dirty="0" err="1" smtClean="0">
                  <a:solidFill>
                    <a:schemeClr val="bg1"/>
                  </a:solidFill>
                </a:rPr>
                <a:t>Castrate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u="sng" dirty="0" smtClean="0">
                  <a:solidFill>
                    <a:schemeClr val="bg1"/>
                  </a:solidFill>
                </a:rPr>
                <a:t>+</a:t>
              </a:r>
              <a:r>
                <a:rPr lang="es-ES" dirty="0" smtClean="0">
                  <a:solidFill>
                    <a:schemeClr val="bg1"/>
                  </a:solidFill>
                </a:rPr>
                <a:t> 30%</a:t>
              </a:r>
              <a:endParaRPr lang="ca-ES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Forma lliure 18"/>
          <p:cNvSpPr>
            <a:spLocks noChangeAspect="1"/>
          </p:cNvSpPr>
          <p:nvPr/>
        </p:nvSpPr>
        <p:spPr>
          <a:xfrm>
            <a:off x="4093047" y="6056358"/>
            <a:ext cx="247650" cy="149225"/>
          </a:xfrm>
          <a:custGeom>
            <a:avLst/>
            <a:gdLst>
              <a:gd name="connsiteX0" fmla="*/ 283369 w 1002507"/>
              <a:gd name="connsiteY0" fmla="*/ 161925 h 607219"/>
              <a:gd name="connsiteX1" fmla="*/ 290513 w 1002507"/>
              <a:gd name="connsiteY1" fmla="*/ 240507 h 607219"/>
              <a:gd name="connsiteX2" fmla="*/ 283369 w 1002507"/>
              <a:gd name="connsiteY2" fmla="*/ 273844 h 607219"/>
              <a:gd name="connsiteX3" fmla="*/ 264319 w 1002507"/>
              <a:gd name="connsiteY3" fmla="*/ 297657 h 607219"/>
              <a:gd name="connsiteX4" fmla="*/ 219075 w 1002507"/>
              <a:gd name="connsiteY4" fmla="*/ 292894 h 607219"/>
              <a:gd name="connsiteX5" fmla="*/ 178594 w 1002507"/>
              <a:gd name="connsiteY5" fmla="*/ 273844 h 607219"/>
              <a:gd name="connsiteX6" fmla="*/ 135732 w 1002507"/>
              <a:gd name="connsiteY6" fmla="*/ 278607 h 607219"/>
              <a:gd name="connsiteX7" fmla="*/ 119063 w 1002507"/>
              <a:gd name="connsiteY7" fmla="*/ 295275 h 607219"/>
              <a:gd name="connsiteX8" fmla="*/ 97632 w 1002507"/>
              <a:gd name="connsiteY8" fmla="*/ 323850 h 607219"/>
              <a:gd name="connsiteX9" fmla="*/ 88107 w 1002507"/>
              <a:gd name="connsiteY9" fmla="*/ 342900 h 607219"/>
              <a:gd name="connsiteX10" fmla="*/ 71438 w 1002507"/>
              <a:gd name="connsiteY10" fmla="*/ 350044 h 607219"/>
              <a:gd name="connsiteX11" fmla="*/ 40482 w 1002507"/>
              <a:gd name="connsiteY11" fmla="*/ 347663 h 607219"/>
              <a:gd name="connsiteX12" fmla="*/ 16669 w 1002507"/>
              <a:gd name="connsiteY12" fmla="*/ 333375 h 607219"/>
              <a:gd name="connsiteX13" fmla="*/ 2382 w 1002507"/>
              <a:gd name="connsiteY13" fmla="*/ 321469 h 607219"/>
              <a:gd name="connsiteX14" fmla="*/ 0 w 1002507"/>
              <a:gd name="connsiteY14" fmla="*/ 342900 h 607219"/>
              <a:gd name="connsiteX15" fmla="*/ 14288 w 1002507"/>
              <a:gd name="connsiteY15" fmla="*/ 366713 h 607219"/>
              <a:gd name="connsiteX16" fmla="*/ 28575 w 1002507"/>
              <a:gd name="connsiteY16" fmla="*/ 376238 h 607219"/>
              <a:gd name="connsiteX17" fmla="*/ 19050 w 1002507"/>
              <a:gd name="connsiteY17" fmla="*/ 395288 h 607219"/>
              <a:gd name="connsiteX18" fmla="*/ 21432 w 1002507"/>
              <a:gd name="connsiteY18" fmla="*/ 411957 h 607219"/>
              <a:gd name="connsiteX19" fmla="*/ 26194 w 1002507"/>
              <a:gd name="connsiteY19" fmla="*/ 433388 h 607219"/>
              <a:gd name="connsiteX20" fmla="*/ 33338 w 1002507"/>
              <a:gd name="connsiteY20" fmla="*/ 450057 h 607219"/>
              <a:gd name="connsiteX21" fmla="*/ 45244 w 1002507"/>
              <a:gd name="connsiteY21" fmla="*/ 457200 h 607219"/>
              <a:gd name="connsiteX22" fmla="*/ 54769 w 1002507"/>
              <a:gd name="connsiteY22" fmla="*/ 466725 h 607219"/>
              <a:gd name="connsiteX23" fmla="*/ 59532 w 1002507"/>
              <a:gd name="connsiteY23" fmla="*/ 488157 h 607219"/>
              <a:gd name="connsiteX24" fmla="*/ 59532 w 1002507"/>
              <a:gd name="connsiteY24" fmla="*/ 509588 h 607219"/>
              <a:gd name="connsiteX25" fmla="*/ 83344 w 1002507"/>
              <a:gd name="connsiteY25" fmla="*/ 523875 h 607219"/>
              <a:gd name="connsiteX26" fmla="*/ 102394 w 1002507"/>
              <a:gd name="connsiteY26" fmla="*/ 533400 h 607219"/>
              <a:gd name="connsiteX27" fmla="*/ 119063 w 1002507"/>
              <a:gd name="connsiteY27" fmla="*/ 533400 h 607219"/>
              <a:gd name="connsiteX28" fmla="*/ 159544 w 1002507"/>
              <a:gd name="connsiteY28" fmla="*/ 557213 h 607219"/>
              <a:gd name="connsiteX29" fmla="*/ 197644 w 1002507"/>
              <a:gd name="connsiteY29" fmla="*/ 571500 h 607219"/>
              <a:gd name="connsiteX30" fmla="*/ 211932 w 1002507"/>
              <a:gd name="connsiteY30" fmla="*/ 561975 h 607219"/>
              <a:gd name="connsiteX31" fmla="*/ 226219 w 1002507"/>
              <a:gd name="connsiteY31" fmla="*/ 557213 h 607219"/>
              <a:gd name="connsiteX32" fmla="*/ 245269 w 1002507"/>
              <a:gd name="connsiteY32" fmla="*/ 552450 h 607219"/>
              <a:gd name="connsiteX33" fmla="*/ 271463 w 1002507"/>
              <a:gd name="connsiteY33" fmla="*/ 552450 h 607219"/>
              <a:gd name="connsiteX34" fmla="*/ 276225 w 1002507"/>
              <a:gd name="connsiteY34" fmla="*/ 566738 h 607219"/>
              <a:gd name="connsiteX35" fmla="*/ 290513 w 1002507"/>
              <a:gd name="connsiteY35" fmla="*/ 585788 h 607219"/>
              <a:gd name="connsiteX36" fmla="*/ 295275 w 1002507"/>
              <a:gd name="connsiteY36" fmla="*/ 597694 h 607219"/>
              <a:gd name="connsiteX37" fmla="*/ 314325 w 1002507"/>
              <a:gd name="connsiteY37" fmla="*/ 597694 h 607219"/>
              <a:gd name="connsiteX38" fmla="*/ 328613 w 1002507"/>
              <a:gd name="connsiteY38" fmla="*/ 602457 h 607219"/>
              <a:gd name="connsiteX39" fmla="*/ 352425 w 1002507"/>
              <a:gd name="connsiteY39" fmla="*/ 607219 h 607219"/>
              <a:gd name="connsiteX40" fmla="*/ 335757 w 1002507"/>
              <a:gd name="connsiteY40" fmla="*/ 590550 h 607219"/>
              <a:gd name="connsiteX41" fmla="*/ 326232 w 1002507"/>
              <a:gd name="connsiteY41" fmla="*/ 573882 h 607219"/>
              <a:gd name="connsiteX42" fmla="*/ 333375 w 1002507"/>
              <a:gd name="connsiteY42" fmla="*/ 547688 h 607219"/>
              <a:gd name="connsiteX43" fmla="*/ 354807 w 1002507"/>
              <a:gd name="connsiteY43" fmla="*/ 535782 h 607219"/>
              <a:gd name="connsiteX44" fmla="*/ 407194 w 1002507"/>
              <a:gd name="connsiteY44" fmla="*/ 523875 h 607219"/>
              <a:gd name="connsiteX45" fmla="*/ 454819 w 1002507"/>
              <a:gd name="connsiteY45" fmla="*/ 528638 h 607219"/>
              <a:gd name="connsiteX46" fmla="*/ 502444 w 1002507"/>
              <a:gd name="connsiteY46" fmla="*/ 514350 h 607219"/>
              <a:gd name="connsiteX47" fmla="*/ 523875 w 1002507"/>
              <a:gd name="connsiteY47" fmla="*/ 495300 h 607219"/>
              <a:gd name="connsiteX48" fmla="*/ 542925 w 1002507"/>
              <a:gd name="connsiteY48" fmla="*/ 492919 h 607219"/>
              <a:gd name="connsiteX49" fmla="*/ 557213 w 1002507"/>
              <a:gd name="connsiteY49" fmla="*/ 476250 h 607219"/>
              <a:gd name="connsiteX50" fmla="*/ 569119 w 1002507"/>
              <a:gd name="connsiteY50" fmla="*/ 466725 h 607219"/>
              <a:gd name="connsiteX51" fmla="*/ 576263 w 1002507"/>
              <a:gd name="connsiteY51" fmla="*/ 471488 h 607219"/>
              <a:gd name="connsiteX52" fmla="*/ 592932 w 1002507"/>
              <a:gd name="connsiteY52" fmla="*/ 459582 h 607219"/>
              <a:gd name="connsiteX53" fmla="*/ 604838 w 1002507"/>
              <a:gd name="connsiteY53" fmla="*/ 426244 h 607219"/>
              <a:gd name="connsiteX54" fmla="*/ 607219 w 1002507"/>
              <a:gd name="connsiteY54" fmla="*/ 392907 h 607219"/>
              <a:gd name="connsiteX55" fmla="*/ 669132 w 1002507"/>
              <a:gd name="connsiteY55" fmla="*/ 388144 h 607219"/>
              <a:gd name="connsiteX56" fmla="*/ 692944 w 1002507"/>
              <a:gd name="connsiteY56" fmla="*/ 404813 h 607219"/>
              <a:gd name="connsiteX57" fmla="*/ 719138 w 1002507"/>
              <a:gd name="connsiteY57" fmla="*/ 404813 h 607219"/>
              <a:gd name="connsiteX58" fmla="*/ 726282 w 1002507"/>
              <a:gd name="connsiteY58" fmla="*/ 385763 h 607219"/>
              <a:gd name="connsiteX59" fmla="*/ 762000 w 1002507"/>
              <a:gd name="connsiteY59" fmla="*/ 385763 h 607219"/>
              <a:gd name="connsiteX60" fmla="*/ 771525 w 1002507"/>
              <a:gd name="connsiteY60" fmla="*/ 400050 h 607219"/>
              <a:gd name="connsiteX61" fmla="*/ 792957 w 1002507"/>
              <a:gd name="connsiteY61" fmla="*/ 400050 h 607219"/>
              <a:gd name="connsiteX62" fmla="*/ 790575 w 1002507"/>
              <a:gd name="connsiteY62" fmla="*/ 376238 h 607219"/>
              <a:gd name="connsiteX63" fmla="*/ 754857 w 1002507"/>
              <a:gd name="connsiteY63" fmla="*/ 345282 h 607219"/>
              <a:gd name="connsiteX64" fmla="*/ 728663 w 1002507"/>
              <a:gd name="connsiteY64" fmla="*/ 304800 h 607219"/>
              <a:gd name="connsiteX65" fmla="*/ 709613 w 1002507"/>
              <a:gd name="connsiteY65" fmla="*/ 271463 h 607219"/>
              <a:gd name="connsiteX66" fmla="*/ 726282 w 1002507"/>
              <a:gd name="connsiteY66" fmla="*/ 223838 h 607219"/>
              <a:gd name="connsiteX67" fmla="*/ 740569 w 1002507"/>
              <a:gd name="connsiteY67" fmla="*/ 207169 h 607219"/>
              <a:gd name="connsiteX68" fmla="*/ 771525 w 1002507"/>
              <a:gd name="connsiteY68" fmla="*/ 197644 h 607219"/>
              <a:gd name="connsiteX69" fmla="*/ 800100 w 1002507"/>
              <a:gd name="connsiteY69" fmla="*/ 202407 h 607219"/>
              <a:gd name="connsiteX70" fmla="*/ 795338 w 1002507"/>
              <a:gd name="connsiteY70" fmla="*/ 183357 h 607219"/>
              <a:gd name="connsiteX71" fmla="*/ 807244 w 1002507"/>
              <a:gd name="connsiteY71" fmla="*/ 161925 h 607219"/>
              <a:gd name="connsiteX72" fmla="*/ 831057 w 1002507"/>
              <a:gd name="connsiteY72" fmla="*/ 150019 h 607219"/>
              <a:gd name="connsiteX73" fmla="*/ 854869 w 1002507"/>
              <a:gd name="connsiteY73" fmla="*/ 135732 h 607219"/>
              <a:gd name="connsiteX74" fmla="*/ 881063 w 1002507"/>
              <a:gd name="connsiteY74" fmla="*/ 121444 h 607219"/>
              <a:gd name="connsiteX75" fmla="*/ 909638 w 1002507"/>
              <a:gd name="connsiteY75" fmla="*/ 100013 h 607219"/>
              <a:gd name="connsiteX76" fmla="*/ 923925 w 1002507"/>
              <a:gd name="connsiteY76" fmla="*/ 83344 h 607219"/>
              <a:gd name="connsiteX77" fmla="*/ 935832 w 1002507"/>
              <a:gd name="connsiteY77" fmla="*/ 71438 h 607219"/>
              <a:gd name="connsiteX78" fmla="*/ 940594 w 1002507"/>
              <a:gd name="connsiteY78" fmla="*/ 57150 h 607219"/>
              <a:gd name="connsiteX79" fmla="*/ 952500 w 1002507"/>
              <a:gd name="connsiteY79" fmla="*/ 45244 h 607219"/>
              <a:gd name="connsiteX80" fmla="*/ 981075 w 1002507"/>
              <a:gd name="connsiteY80" fmla="*/ 35719 h 607219"/>
              <a:gd name="connsiteX81" fmla="*/ 1000125 w 1002507"/>
              <a:gd name="connsiteY81" fmla="*/ 30957 h 607219"/>
              <a:gd name="connsiteX82" fmla="*/ 1002507 w 1002507"/>
              <a:gd name="connsiteY82" fmla="*/ 14288 h 607219"/>
              <a:gd name="connsiteX83" fmla="*/ 1002507 w 1002507"/>
              <a:gd name="connsiteY83" fmla="*/ 0 h 607219"/>
              <a:gd name="connsiteX84" fmla="*/ 981075 w 1002507"/>
              <a:gd name="connsiteY84" fmla="*/ 9525 h 607219"/>
              <a:gd name="connsiteX85" fmla="*/ 959644 w 1002507"/>
              <a:gd name="connsiteY85" fmla="*/ 23813 h 607219"/>
              <a:gd name="connsiteX86" fmla="*/ 938213 w 1002507"/>
              <a:gd name="connsiteY86" fmla="*/ 30957 h 607219"/>
              <a:gd name="connsiteX87" fmla="*/ 923925 w 1002507"/>
              <a:gd name="connsiteY87" fmla="*/ 40482 h 607219"/>
              <a:gd name="connsiteX88" fmla="*/ 909638 w 1002507"/>
              <a:gd name="connsiteY88" fmla="*/ 40482 h 607219"/>
              <a:gd name="connsiteX89" fmla="*/ 890588 w 1002507"/>
              <a:gd name="connsiteY89" fmla="*/ 61913 h 607219"/>
              <a:gd name="connsiteX90" fmla="*/ 871538 w 1002507"/>
              <a:gd name="connsiteY90" fmla="*/ 73819 h 607219"/>
              <a:gd name="connsiteX91" fmla="*/ 838200 w 1002507"/>
              <a:gd name="connsiteY91" fmla="*/ 73819 h 607219"/>
              <a:gd name="connsiteX92" fmla="*/ 814388 w 1002507"/>
              <a:gd name="connsiteY92" fmla="*/ 92869 h 607219"/>
              <a:gd name="connsiteX93" fmla="*/ 797719 w 1002507"/>
              <a:gd name="connsiteY93" fmla="*/ 114300 h 607219"/>
              <a:gd name="connsiteX94" fmla="*/ 769144 w 1002507"/>
              <a:gd name="connsiteY94" fmla="*/ 116682 h 607219"/>
              <a:gd name="connsiteX95" fmla="*/ 754857 w 1002507"/>
              <a:gd name="connsiteY95" fmla="*/ 133350 h 607219"/>
              <a:gd name="connsiteX96" fmla="*/ 726282 w 1002507"/>
              <a:gd name="connsiteY96" fmla="*/ 142875 h 607219"/>
              <a:gd name="connsiteX97" fmla="*/ 707232 w 1002507"/>
              <a:gd name="connsiteY97" fmla="*/ 161925 h 607219"/>
              <a:gd name="connsiteX98" fmla="*/ 676275 w 1002507"/>
              <a:gd name="connsiteY98" fmla="*/ 161925 h 607219"/>
              <a:gd name="connsiteX99" fmla="*/ 645319 w 1002507"/>
              <a:gd name="connsiteY99" fmla="*/ 164307 h 607219"/>
              <a:gd name="connsiteX100" fmla="*/ 616744 w 1002507"/>
              <a:gd name="connsiteY100" fmla="*/ 176213 h 607219"/>
              <a:gd name="connsiteX101" fmla="*/ 588169 w 1002507"/>
              <a:gd name="connsiteY101" fmla="*/ 185738 h 607219"/>
              <a:gd name="connsiteX102" fmla="*/ 566738 w 1002507"/>
              <a:gd name="connsiteY102" fmla="*/ 190500 h 607219"/>
              <a:gd name="connsiteX103" fmla="*/ 526257 w 1002507"/>
              <a:gd name="connsiteY103" fmla="*/ 195263 h 607219"/>
              <a:gd name="connsiteX104" fmla="*/ 490538 w 1002507"/>
              <a:gd name="connsiteY104" fmla="*/ 200025 h 607219"/>
              <a:gd name="connsiteX105" fmla="*/ 438150 w 1002507"/>
              <a:gd name="connsiteY105" fmla="*/ 192882 h 607219"/>
              <a:gd name="connsiteX106" fmla="*/ 404813 w 1002507"/>
              <a:gd name="connsiteY106" fmla="*/ 185738 h 607219"/>
              <a:gd name="connsiteX107" fmla="*/ 352425 w 1002507"/>
              <a:gd name="connsiteY107" fmla="*/ 188119 h 607219"/>
              <a:gd name="connsiteX108" fmla="*/ 333375 w 1002507"/>
              <a:gd name="connsiteY108" fmla="*/ 183357 h 607219"/>
              <a:gd name="connsiteX109" fmla="*/ 283369 w 1002507"/>
              <a:gd name="connsiteY109" fmla="*/ 161925 h 6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002507" h="607219">
                <a:moveTo>
                  <a:pt x="283369" y="161925"/>
                </a:moveTo>
                <a:lnTo>
                  <a:pt x="290513" y="240507"/>
                </a:lnTo>
                <a:lnTo>
                  <a:pt x="283369" y="273844"/>
                </a:lnTo>
                <a:lnTo>
                  <a:pt x="264319" y="297657"/>
                </a:lnTo>
                <a:cubicBezTo>
                  <a:pt x="222066" y="295171"/>
                  <a:pt x="235928" y="301319"/>
                  <a:pt x="219075" y="292894"/>
                </a:cubicBezTo>
                <a:lnTo>
                  <a:pt x="178594" y="273844"/>
                </a:lnTo>
                <a:lnTo>
                  <a:pt x="135732" y="278607"/>
                </a:lnTo>
                <a:lnTo>
                  <a:pt x="119063" y="295275"/>
                </a:lnTo>
                <a:lnTo>
                  <a:pt x="97632" y="323850"/>
                </a:lnTo>
                <a:lnTo>
                  <a:pt x="88107" y="342900"/>
                </a:lnTo>
                <a:lnTo>
                  <a:pt x="71438" y="350044"/>
                </a:lnTo>
                <a:lnTo>
                  <a:pt x="40482" y="347663"/>
                </a:lnTo>
                <a:lnTo>
                  <a:pt x="16669" y="333375"/>
                </a:lnTo>
                <a:lnTo>
                  <a:pt x="2382" y="321469"/>
                </a:lnTo>
                <a:lnTo>
                  <a:pt x="0" y="342900"/>
                </a:lnTo>
                <a:lnTo>
                  <a:pt x="14288" y="366713"/>
                </a:lnTo>
                <a:lnTo>
                  <a:pt x="28575" y="376238"/>
                </a:lnTo>
                <a:lnTo>
                  <a:pt x="19050" y="395288"/>
                </a:lnTo>
                <a:lnTo>
                  <a:pt x="21432" y="411957"/>
                </a:lnTo>
                <a:lnTo>
                  <a:pt x="26194" y="433388"/>
                </a:lnTo>
                <a:lnTo>
                  <a:pt x="33338" y="450057"/>
                </a:lnTo>
                <a:lnTo>
                  <a:pt x="45244" y="457200"/>
                </a:lnTo>
                <a:lnTo>
                  <a:pt x="54769" y="466725"/>
                </a:lnTo>
                <a:cubicBezTo>
                  <a:pt x="59725" y="486545"/>
                  <a:pt x="59532" y="479230"/>
                  <a:pt x="59532" y="488157"/>
                </a:cubicBezTo>
                <a:lnTo>
                  <a:pt x="59532" y="509588"/>
                </a:lnTo>
                <a:lnTo>
                  <a:pt x="83344" y="523875"/>
                </a:lnTo>
                <a:lnTo>
                  <a:pt x="102394" y="533400"/>
                </a:lnTo>
                <a:lnTo>
                  <a:pt x="119063" y="533400"/>
                </a:lnTo>
                <a:lnTo>
                  <a:pt x="159544" y="557213"/>
                </a:lnTo>
                <a:lnTo>
                  <a:pt x="197644" y="571500"/>
                </a:lnTo>
                <a:lnTo>
                  <a:pt x="211932" y="561975"/>
                </a:lnTo>
                <a:lnTo>
                  <a:pt x="226219" y="557213"/>
                </a:lnTo>
                <a:lnTo>
                  <a:pt x="245269" y="552450"/>
                </a:lnTo>
                <a:lnTo>
                  <a:pt x="271463" y="552450"/>
                </a:lnTo>
                <a:cubicBezTo>
                  <a:pt x="276520" y="565094"/>
                  <a:pt x="276225" y="560082"/>
                  <a:pt x="276225" y="566738"/>
                </a:cubicBezTo>
                <a:cubicBezTo>
                  <a:pt x="291030" y="584010"/>
                  <a:pt x="290513" y="576089"/>
                  <a:pt x="290513" y="585788"/>
                </a:cubicBezTo>
                <a:lnTo>
                  <a:pt x="295275" y="597694"/>
                </a:lnTo>
                <a:lnTo>
                  <a:pt x="314325" y="597694"/>
                </a:lnTo>
                <a:lnTo>
                  <a:pt x="328613" y="602457"/>
                </a:lnTo>
                <a:lnTo>
                  <a:pt x="352425" y="607219"/>
                </a:lnTo>
                <a:lnTo>
                  <a:pt x="335757" y="590550"/>
                </a:lnTo>
                <a:lnTo>
                  <a:pt x="326232" y="573882"/>
                </a:lnTo>
                <a:cubicBezTo>
                  <a:pt x="331136" y="546907"/>
                  <a:pt x="322120" y="547688"/>
                  <a:pt x="333375" y="547688"/>
                </a:cubicBezTo>
                <a:lnTo>
                  <a:pt x="354807" y="535782"/>
                </a:lnTo>
                <a:lnTo>
                  <a:pt x="407194" y="523875"/>
                </a:lnTo>
                <a:cubicBezTo>
                  <a:pt x="453227" y="528721"/>
                  <a:pt x="437273" y="528638"/>
                  <a:pt x="454819" y="528638"/>
                </a:cubicBezTo>
                <a:lnTo>
                  <a:pt x="502444" y="514350"/>
                </a:lnTo>
                <a:lnTo>
                  <a:pt x="523875" y="495300"/>
                </a:lnTo>
                <a:lnTo>
                  <a:pt x="542925" y="492919"/>
                </a:lnTo>
                <a:cubicBezTo>
                  <a:pt x="558433" y="479997"/>
                  <a:pt x="557213" y="487212"/>
                  <a:pt x="557213" y="476250"/>
                </a:cubicBezTo>
                <a:lnTo>
                  <a:pt x="569119" y="466725"/>
                </a:lnTo>
                <a:lnTo>
                  <a:pt x="576263" y="471488"/>
                </a:lnTo>
                <a:lnTo>
                  <a:pt x="592932" y="459582"/>
                </a:lnTo>
                <a:cubicBezTo>
                  <a:pt x="605123" y="427884"/>
                  <a:pt x="604838" y="439681"/>
                  <a:pt x="604838" y="426244"/>
                </a:cubicBezTo>
                <a:lnTo>
                  <a:pt x="607219" y="392907"/>
                </a:lnTo>
                <a:lnTo>
                  <a:pt x="669132" y="388144"/>
                </a:lnTo>
                <a:lnTo>
                  <a:pt x="692944" y="404813"/>
                </a:lnTo>
                <a:lnTo>
                  <a:pt x="719138" y="404813"/>
                </a:lnTo>
                <a:lnTo>
                  <a:pt x="726282" y="385763"/>
                </a:lnTo>
                <a:lnTo>
                  <a:pt x="762000" y="385763"/>
                </a:lnTo>
                <a:cubicBezTo>
                  <a:pt x="769499" y="400760"/>
                  <a:pt x="763819" y="400050"/>
                  <a:pt x="771525" y="400050"/>
                </a:cubicBezTo>
                <a:lnTo>
                  <a:pt x="792957" y="400050"/>
                </a:lnTo>
                <a:lnTo>
                  <a:pt x="790575" y="376238"/>
                </a:lnTo>
                <a:lnTo>
                  <a:pt x="754857" y="345282"/>
                </a:lnTo>
                <a:lnTo>
                  <a:pt x="728663" y="304800"/>
                </a:lnTo>
                <a:cubicBezTo>
                  <a:pt x="709197" y="273168"/>
                  <a:pt x="709613" y="285960"/>
                  <a:pt x="709613" y="271463"/>
                </a:cubicBezTo>
                <a:lnTo>
                  <a:pt x="726282" y="223838"/>
                </a:lnTo>
                <a:lnTo>
                  <a:pt x="740569" y="207169"/>
                </a:lnTo>
                <a:lnTo>
                  <a:pt x="771525" y="197644"/>
                </a:lnTo>
                <a:lnTo>
                  <a:pt x="800100" y="202407"/>
                </a:lnTo>
                <a:lnTo>
                  <a:pt x="795338" y="183357"/>
                </a:lnTo>
                <a:lnTo>
                  <a:pt x="807244" y="161925"/>
                </a:lnTo>
                <a:lnTo>
                  <a:pt x="831057" y="150019"/>
                </a:lnTo>
                <a:lnTo>
                  <a:pt x="854869" y="135732"/>
                </a:lnTo>
                <a:cubicBezTo>
                  <a:pt x="879363" y="121036"/>
                  <a:pt x="869425" y="121444"/>
                  <a:pt x="881063" y="121444"/>
                </a:cubicBezTo>
                <a:cubicBezTo>
                  <a:pt x="906261" y="101285"/>
                  <a:pt x="895783" y="106939"/>
                  <a:pt x="909638" y="100013"/>
                </a:cubicBezTo>
                <a:lnTo>
                  <a:pt x="923925" y="83344"/>
                </a:lnTo>
                <a:lnTo>
                  <a:pt x="935832" y="71438"/>
                </a:lnTo>
                <a:lnTo>
                  <a:pt x="940594" y="57150"/>
                </a:lnTo>
                <a:lnTo>
                  <a:pt x="952500" y="45244"/>
                </a:lnTo>
                <a:cubicBezTo>
                  <a:pt x="979440" y="35448"/>
                  <a:pt x="969403" y="35719"/>
                  <a:pt x="981075" y="35719"/>
                </a:cubicBezTo>
                <a:lnTo>
                  <a:pt x="1000125" y="30957"/>
                </a:lnTo>
                <a:lnTo>
                  <a:pt x="1002507" y="14288"/>
                </a:lnTo>
                <a:lnTo>
                  <a:pt x="1002507" y="0"/>
                </a:lnTo>
                <a:lnTo>
                  <a:pt x="981075" y="9525"/>
                </a:lnTo>
                <a:cubicBezTo>
                  <a:pt x="961390" y="24289"/>
                  <a:pt x="969963" y="23813"/>
                  <a:pt x="959644" y="23813"/>
                </a:cubicBezTo>
                <a:lnTo>
                  <a:pt x="938213" y="30957"/>
                </a:lnTo>
                <a:lnTo>
                  <a:pt x="923925" y="40482"/>
                </a:lnTo>
                <a:lnTo>
                  <a:pt x="909638" y="40482"/>
                </a:lnTo>
                <a:lnTo>
                  <a:pt x="890588" y="61913"/>
                </a:lnTo>
                <a:cubicBezTo>
                  <a:pt x="873273" y="74280"/>
                  <a:pt x="880747" y="73819"/>
                  <a:pt x="871538" y="73819"/>
                </a:cubicBezTo>
                <a:lnTo>
                  <a:pt x="838200" y="73819"/>
                </a:lnTo>
                <a:lnTo>
                  <a:pt x="814388" y="92869"/>
                </a:lnTo>
                <a:cubicBezTo>
                  <a:pt x="799427" y="112817"/>
                  <a:pt x="805713" y="106306"/>
                  <a:pt x="797719" y="114300"/>
                </a:cubicBezTo>
                <a:lnTo>
                  <a:pt x="769144" y="116682"/>
                </a:lnTo>
                <a:cubicBezTo>
                  <a:pt x="756777" y="133996"/>
                  <a:pt x="764066" y="133350"/>
                  <a:pt x="754857" y="133350"/>
                </a:cubicBezTo>
                <a:cubicBezTo>
                  <a:pt x="727917" y="143146"/>
                  <a:pt x="737954" y="142875"/>
                  <a:pt x="726282" y="142875"/>
                </a:cubicBezTo>
                <a:lnTo>
                  <a:pt x="707232" y="161925"/>
                </a:lnTo>
                <a:lnTo>
                  <a:pt x="676275" y="161925"/>
                </a:lnTo>
                <a:cubicBezTo>
                  <a:pt x="646909" y="164373"/>
                  <a:pt x="657258" y="164307"/>
                  <a:pt x="645319" y="164307"/>
                </a:cubicBezTo>
                <a:lnTo>
                  <a:pt x="616744" y="176213"/>
                </a:lnTo>
                <a:cubicBezTo>
                  <a:pt x="589467" y="183652"/>
                  <a:pt x="596949" y="176958"/>
                  <a:pt x="588169" y="185738"/>
                </a:cubicBezTo>
                <a:lnTo>
                  <a:pt x="566738" y="190500"/>
                </a:lnTo>
                <a:cubicBezTo>
                  <a:pt x="529248" y="193000"/>
                  <a:pt x="541692" y="187545"/>
                  <a:pt x="526257" y="195263"/>
                </a:cubicBezTo>
                <a:cubicBezTo>
                  <a:pt x="495333" y="200416"/>
                  <a:pt x="507338" y="200025"/>
                  <a:pt x="490538" y="200025"/>
                </a:cubicBezTo>
                <a:cubicBezTo>
                  <a:pt x="444543" y="192360"/>
                  <a:pt x="462160" y="192882"/>
                  <a:pt x="438150" y="192882"/>
                </a:cubicBezTo>
                <a:cubicBezTo>
                  <a:pt x="408035" y="185353"/>
                  <a:pt x="419393" y="185738"/>
                  <a:pt x="404813" y="185738"/>
                </a:cubicBezTo>
                <a:cubicBezTo>
                  <a:pt x="358780" y="188295"/>
                  <a:pt x="376260" y="188119"/>
                  <a:pt x="352425" y="188119"/>
                </a:cubicBezTo>
                <a:cubicBezTo>
                  <a:pt x="334646" y="185579"/>
                  <a:pt x="339726" y="189706"/>
                  <a:pt x="333375" y="183357"/>
                </a:cubicBezTo>
                <a:cubicBezTo>
                  <a:pt x="308109" y="165670"/>
                  <a:pt x="318229" y="171020"/>
                  <a:pt x="283369" y="161925"/>
                </a:cubicBezTo>
                <a:close/>
              </a:path>
            </a:pathLst>
          </a:cu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20" name="Forma lliure 19"/>
          <p:cNvSpPr/>
          <p:nvPr/>
        </p:nvSpPr>
        <p:spPr>
          <a:xfrm flipV="1">
            <a:off x="3635896" y="6042025"/>
            <a:ext cx="214312" cy="117475"/>
          </a:xfrm>
          <a:custGeom>
            <a:avLst/>
            <a:gdLst>
              <a:gd name="connsiteX0" fmla="*/ 117746 w 391162"/>
              <a:gd name="connsiteY0" fmla="*/ 24391 h 132009"/>
              <a:gd name="connsiteX1" fmla="*/ 93933 w 391162"/>
              <a:gd name="connsiteY1" fmla="*/ 14866 h 132009"/>
              <a:gd name="connsiteX2" fmla="*/ 77265 w 391162"/>
              <a:gd name="connsiteY2" fmla="*/ 12485 h 132009"/>
              <a:gd name="connsiteX3" fmla="*/ 62977 w 391162"/>
              <a:gd name="connsiteY3" fmla="*/ 579 h 132009"/>
              <a:gd name="connsiteX4" fmla="*/ 43927 w 391162"/>
              <a:gd name="connsiteY4" fmla="*/ 2960 h 132009"/>
              <a:gd name="connsiteX5" fmla="*/ 29640 w 391162"/>
              <a:gd name="connsiteY5" fmla="*/ 2960 h 132009"/>
              <a:gd name="connsiteX6" fmla="*/ 20115 w 391162"/>
              <a:gd name="connsiteY6" fmla="*/ 5341 h 132009"/>
              <a:gd name="connsiteX7" fmla="*/ 3446 w 391162"/>
              <a:gd name="connsiteY7" fmla="*/ 14866 h 132009"/>
              <a:gd name="connsiteX8" fmla="*/ 1065 w 391162"/>
              <a:gd name="connsiteY8" fmla="*/ 22010 h 132009"/>
              <a:gd name="connsiteX9" fmla="*/ 3446 w 391162"/>
              <a:gd name="connsiteY9" fmla="*/ 45822 h 132009"/>
              <a:gd name="connsiteX10" fmla="*/ 5827 w 391162"/>
              <a:gd name="connsiteY10" fmla="*/ 74397 h 132009"/>
              <a:gd name="connsiteX11" fmla="*/ 27258 w 391162"/>
              <a:gd name="connsiteY11" fmla="*/ 76779 h 132009"/>
              <a:gd name="connsiteX12" fmla="*/ 39165 w 391162"/>
              <a:gd name="connsiteY12" fmla="*/ 83922 h 132009"/>
              <a:gd name="connsiteX13" fmla="*/ 55833 w 391162"/>
              <a:gd name="connsiteY13" fmla="*/ 88685 h 132009"/>
              <a:gd name="connsiteX14" fmla="*/ 84408 w 391162"/>
              <a:gd name="connsiteY14" fmla="*/ 81541 h 132009"/>
              <a:gd name="connsiteX15" fmla="*/ 98696 w 391162"/>
              <a:gd name="connsiteY15" fmla="*/ 76779 h 132009"/>
              <a:gd name="connsiteX16" fmla="*/ 108221 w 391162"/>
              <a:gd name="connsiteY16" fmla="*/ 72016 h 132009"/>
              <a:gd name="connsiteX17" fmla="*/ 122508 w 391162"/>
              <a:gd name="connsiteY17" fmla="*/ 67254 h 132009"/>
              <a:gd name="connsiteX18" fmla="*/ 132033 w 391162"/>
              <a:gd name="connsiteY18" fmla="*/ 76779 h 132009"/>
              <a:gd name="connsiteX19" fmla="*/ 139177 w 391162"/>
              <a:gd name="connsiteY19" fmla="*/ 81541 h 132009"/>
              <a:gd name="connsiteX20" fmla="*/ 146321 w 391162"/>
              <a:gd name="connsiteY20" fmla="*/ 93447 h 132009"/>
              <a:gd name="connsiteX21" fmla="*/ 153465 w 391162"/>
              <a:gd name="connsiteY21" fmla="*/ 95829 h 132009"/>
              <a:gd name="connsiteX22" fmla="*/ 158227 w 391162"/>
              <a:gd name="connsiteY22" fmla="*/ 102972 h 132009"/>
              <a:gd name="connsiteX23" fmla="*/ 165371 w 391162"/>
              <a:gd name="connsiteY23" fmla="*/ 117260 h 132009"/>
              <a:gd name="connsiteX24" fmla="*/ 179658 w 391162"/>
              <a:gd name="connsiteY24" fmla="*/ 122022 h 132009"/>
              <a:gd name="connsiteX25" fmla="*/ 186802 w 391162"/>
              <a:gd name="connsiteY25" fmla="*/ 124404 h 132009"/>
              <a:gd name="connsiteX26" fmla="*/ 201090 w 391162"/>
              <a:gd name="connsiteY26" fmla="*/ 131547 h 132009"/>
              <a:gd name="connsiteX27" fmla="*/ 232046 w 391162"/>
              <a:gd name="connsiteY27" fmla="*/ 129166 h 132009"/>
              <a:gd name="connsiteX28" fmla="*/ 234427 w 391162"/>
              <a:gd name="connsiteY28" fmla="*/ 122022 h 132009"/>
              <a:gd name="connsiteX29" fmla="*/ 251096 w 391162"/>
              <a:gd name="connsiteY29" fmla="*/ 112497 h 132009"/>
              <a:gd name="connsiteX30" fmla="*/ 253477 w 391162"/>
              <a:gd name="connsiteY30" fmla="*/ 105354 h 132009"/>
              <a:gd name="connsiteX31" fmla="*/ 270146 w 391162"/>
              <a:gd name="connsiteY31" fmla="*/ 102972 h 132009"/>
              <a:gd name="connsiteX32" fmla="*/ 277290 w 391162"/>
              <a:gd name="connsiteY32" fmla="*/ 98210 h 132009"/>
              <a:gd name="connsiteX33" fmla="*/ 301102 w 391162"/>
              <a:gd name="connsiteY33" fmla="*/ 86304 h 132009"/>
              <a:gd name="connsiteX34" fmla="*/ 310627 w 391162"/>
              <a:gd name="connsiteY34" fmla="*/ 98210 h 132009"/>
              <a:gd name="connsiteX35" fmla="*/ 320152 w 391162"/>
              <a:gd name="connsiteY35" fmla="*/ 95829 h 132009"/>
              <a:gd name="connsiteX36" fmla="*/ 327296 w 391162"/>
              <a:gd name="connsiteY36" fmla="*/ 91066 h 132009"/>
              <a:gd name="connsiteX37" fmla="*/ 329677 w 391162"/>
              <a:gd name="connsiteY37" fmla="*/ 83922 h 132009"/>
              <a:gd name="connsiteX38" fmla="*/ 339202 w 391162"/>
              <a:gd name="connsiteY38" fmla="*/ 81541 h 132009"/>
              <a:gd name="connsiteX39" fmla="*/ 358252 w 391162"/>
              <a:gd name="connsiteY39" fmla="*/ 79160 h 132009"/>
              <a:gd name="connsiteX40" fmla="*/ 360633 w 391162"/>
              <a:gd name="connsiteY40" fmla="*/ 72016 h 132009"/>
              <a:gd name="connsiteX41" fmla="*/ 367777 w 391162"/>
              <a:gd name="connsiteY41" fmla="*/ 69635 h 132009"/>
              <a:gd name="connsiteX42" fmla="*/ 379683 w 391162"/>
              <a:gd name="connsiteY42" fmla="*/ 67254 h 132009"/>
              <a:gd name="connsiteX43" fmla="*/ 386827 w 391162"/>
              <a:gd name="connsiteY43" fmla="*/ 60110 h 132009"/>
              <a:gd name="connsiteX44" fmla="*/ 386827 w 391162"/>
              <a:gd name="connsiteY44" fmla="*/ 41060 h 132009"/>
              <a:gd name="connsiteX45" fmla="*/ 384446 w 391162"/>
              <a:gd name="connsiteY45" fmla="*/ 33916 h 132009"/>
              <a:gd name="connsiteX46" fmla="*/ 334440 w 391162"/>
              <a:gd name="connsiteY46" fmla="*/ 26772 h 132009"/>
              <a:gd name="connsiteX47" fmla="*/ 332058 w 391162"/>
              <a:gd name="connsiteY47" fmla="*/ 19629 h 132009"/>
              <a:gd name="connsiteX48" fmla="*/ 310627 w 391162"/>
              <a:gd name="connsiteY48" fmla="*/ 17247 h 132009"/>
              <a:gd name="connsiteX49" fmla="*/ 293958 w 391162"/>
              <a:gd name="connsiteY49" fmla="*/ 14866 h 132009"/>
              <a:gd name="connsiteX50" fmla="*/ 284433 w 391162"/>
              <a:gd name="connsiteY50" fmla="*/ 29154 h 132009"/>
              <a:gd name="connsiteX51" fmla="*/ 272527 w 391162"/>
              <a:gd name="connsiteY51" fmla="*/ 41060 h 132009"/>
              <a:gd name="connsiteX52" fmla="*/ 263002 w 391162"/>
              <a:gd name="connsiteY52" fmla="*/ 43441 h 132009"/>
              <a:gd name="connsiteX53" fmla="*/ 236808 w 391162"/>
              <a:gd name="connsiteY53" fmla="*/ 38679 h 132009"/>
              <a:gd name="connsiteX54" fmla="*/ 229665 w 391162"/>
              <a:gd name="connsiteY54" fmla="*/ 31535 h 132009"/>
              <a:gd name="connsiteX55" fmla="*/ 222521 w 391162"/>
              <a:gd name="connsiteY55" fmla="*/ 26772 h 132009"/>
              <a:gd name="connsiteX56" fmla="*/ 210615 w 391162"/>
              <a:gd name="connsiteY56" fmla="*/ 12485 h 132009"/>
              <a:gd name="connsiteX57" fmla="*/ 198708 w 391162"/>
              <a:gd name="connsiteY57" fmla="*/ 579 h 132009"/>
              <a:gd name="connsiteX58" fmla="*/ 182040 w 391162"/>
              <a:gd name="connsiteY58" fmla="*/ 2960 h 132009"/>
              <a:gd name="connsiteX59" fmla="*/ 174896 w 391162"/>
              <a:gd name="connsiteY59" fmla="*/ 5341 h 132009"/>
              <a:gd name="connsiteX60" fmla="*/ 155846 w 391162"/>
              <a:gd name="connsiteY60" fmla="*/ 7722 h 132009"/>
              <a:gd name="connsiteX61" fmla="*/ 153465 w 391162"/>
              <a:gd name="connsiteY61" fmla="*/ 19629 h 132009"/>
              <a:gd name="connsiteX62" fmla="*/ 132033 w 391162"/>
              <a:gd name="connsiteY62" fmla="*/ 22010 h 132009"/>
              <a:gd name="connsiteX63" fmla="*/ 124890 w 391162"/>
              <a:gd name="connsiteY63" fmla="*/ 19629 h 132009"/>
              <a:gd name="connsiteX64" fmla="*/ 117746 w 391162"/>
              <a:gd name="connsiteY64" fmla="*/ 24391 h 13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91162" h="132009">
                <a:moveTo>
                  <a:pt x="117746" y="24391"/>
                </a:moveTo>
                <a:cubicBezTo>
                  <a:pt x="112587" y="23597"/>
                  <a:pt x="99302" y="15940"/>
                  <a:pt x="93933" y="14866"/>
                </a:cubicBezTo>
                <a:cubicBezTo>
                  <a:pt x="88430" y="13765"/>
                  <a:pt x="82821" y="13279"/>
                  <a:pt x="77265" y="12485"/>
                </a:cubicBezTo>
                <a:cubicBezTo>
                  <a:pt x="75509" y="10729"/>
                  <a:pt x="66625" y="911"/>
                  <a:pt x="62977" y="579"/>
                </a:cubicBezTo>
                <a:cubicBezTo>
                  <a:pt x="56604" y="0"/>
                  <a:pt x="50277" y="2166"/>
                  <a:pt x="43927" y="2960"/>
                </a:cubicBezTo>
                <a:cubicBezTo>
                  <a:pt x="28238" y="13418"/>
                  <a:pt x="45328" y="5201"/>
                  <a:pt x="29640" y="2960"/>
                </a:cubicBezTo>
                <a:cubicBezTo>
                  <a:pt x="26400" y="2497"/>
                  <a:pt x="23290" y="4547"/>
                  <a:pt x="20115" y="5341"/>
                </a:cubicBezTo>
                <a:cubicBezTo>
                  <a:pt x="17774" y="6512"/>
                  <a:pt x="5688" y="12063"/>
                  <a:pt x="3446" y="14866"/>
                </a:cubicBezTo>
                <a:cubicBezTo>
                  <a:pt x="1878" y="16826"/>
                  <a:pt x="1859" y="19629"/>
                  <a:pt x="1065" y="22010"/>
                </a:cubicBezTo>
                <a:cubicBezTo>
                  <a:pt x="1859" y="29947"/>
                  <a:pt x="2724" y="37878"/>
                  <a:pt x="3446" y="45822"/>
                </a:cubicBezTo>
                <a:cubicBezTo>
                  <a:pt x="4311" y="55341"/>
                  <a:pt x="0" y="66821"/>
                  <a:pt x="5827" y="74397"/>
                </a:cubicBezTo>
                <a:cubicBezTo>
                  <a:pt x="10209" y="80094"/>
                  <a:pt x="20114" y="75985"/>
                  <a:pt x="27258" y="76779"/>
                </a:cubicBezTo>
                <a:cubicBezTo>
                  <a:pt x="31227" y="79160"/>
                  <a:pt x="35025" y="81852"/>
                  <a:pt x="39165" y="83922"/>
                </a:cubicBezTo>
                <a:cubicBezTo>
                  <a:pt x="42587" y="85633"/>
                  <a:pt x="52773" y="87920"/>
                  <a:pt x="55833" y="88685"/>
                </a:cubicBezTo>
                <a:cubicBezTo>
                  <a:pt x="88407" y="84614"/>
                  <a:pt x="63611" y="89860"/>
                  <a:pt x="84408" y="81541"/>
                </a:cubicBezTo>
                <a:cubicBezTo>
                  <a:pt x="89069" y="79677"/>
                  <a:pt x="94206" y="79024"/>
                  <a:pt x="98696" y="76779"/>
                </a:cubicBezTo>
                <a:cubicBezTo>
                  <a:pt x="101871" y="75191"/>
                  <a:pt x="104925" y="73334"/>
                  <a:pt x="108221" y="72016"/>
                </a:cubicBezTo>
                <a:cubicBezTo>
                  <a:pt x="112882" y="70152"/>
                  <a:pt x="122508" y="67254"/>
                  <a:pt x="122508" y="67254"/>
                </a:cubicBezTo>
                <a:cubicBezTo>
                  <a:pt x="138095" y="72449"/>
                  <a:pt x="122796" y="65233"/>
                  <a:pt x="132033" y="76779"/>
                </a:cubicBezTo>
                <a:cubicBezTo>
                  <a:pt x="133821" y="79014"/>
                  <a:pt x="136796" y="79954"/>
                  <a:pt x="139177" y="81541"/>
                </a:cubicBezTo>
                <a:cubicBezTo>
                  <a:pt x="141558" y="85510"/>
                  <a:pt x="143048" y="90174"/>
                  <a:pt x="146321" y="93447"/>
                </a:cubicBezTo>
                <a:cubicBezTo>
                  <a:pt x="148096" y="95222"/>
                  <a:pt x="151505" y="94261"/>
                  <a:pt x="153465" y="95829"/>
                </a:cubicBezTo>
                <a:cubicBezTo>
                  <a:pt x="155700" y="97617"/>
                  <a:pt x="156640" y="100591"/>
                  <a:pt x="158227" y="102972"/>
                </a:cubicBezTo>
                <a:cubicBezTo>
                  <a:pt x="159525" y="106865"/>
                  <a:pt x="161483" y="114830"/>
                  <a:pt x="165371" y="117260"/>
                </a:cubicBezTo>
                <a:cubicBezTo>
                  <a:pt x="169628" y="119921"/>
                  <a:pt x="174896" y="120435"/>
                  <a:pt x="179658" y="122022"/>
                </a:cubicBezTo>
                <a:cubicBezTo>
                  <a:pt x="182039" y="122816"/>
                  <a:pt x="184713" y="123012"/>
                  <a:pt x="186802" y="124404"/>
                </a:cubicBezTo>
                <a:cubicBezTo>
                  <a:pt x="196035" y="130558"/>
                  <a:pt x="191231" y="128261"/>
                  <a:pt x="201090" y="131547"/>
                </a:cubicBezTo>
                <a:cubicBezTo>
                  <a:pt x="211409" y="130753"/>
                  <a:pt x="222095" y="132009"/>
                  <a:pt x="232046" y="129166"/>
                </a:cubicBezTo>
                <a:cubicBezTo>
                  <a:pt x="234460" y="128476"/>
                  <a:pt x="232859" y="123982"/>
                  <a:pt x="234427" y="122022"/>
                </a:cubicBezTo>
                <a:cubicBezTo>
                  <a:pt x="236669" y="119219"/>
                  <a:pt x="248755" y="113668"/>
                  <a:pt x="251096" y="112497"/>
                </a:cubicBezTo>
                <a:cubicBezTo>
                  <a:pt x="251890" y="110116"/>
                  <a:pt x="251232" y="106476"/>
                  <a:pt x="253477" y="105354"/>
                </a:cubicBezTo>
                <a:cubicBezTo>
                  <a:pt x="258497" y="102844"/>
                  <a:pt x="264770" y="104585"/>
                  <a:pt x="270146" y="102972"/>
                </a:cubicBezTo>
                <a:cubicBezTo>
                  <a:pt x="272887" y="102150"/>
                  <a:pt x="274909" y="99797"/>
                  <a:pt x="277290" y="98210"/>
                </a:cubicBezTo>
                <a:cubicBezTo>
                  <a:pt x="289493" y="79905"/>
                  <a:pt x="281169" y="82981"/>
                  <a:pt x="301102" y="86304"/>
                </a:cubicBezTo>
                <a:cubicBezTo>
                  <a:pt x="302904" y="91709"/>
                  <a:pt x="303087" y="97133"/>
                  <a:pt x="310627" y="98210"/>
                </a:cubicBezTo>
                <a:cubicBezTo>
                  <a:pt x="313867" y="98673"/>
                  <a:pt x="316977" y="96623"/>
                  <a:pt x="320152" y="95829"/>
                </a:cubicBezTo>
                <a:cubicBezTo>
                  <a:pt x="322533" y="94241"/>
                  <a:pt x="325508" y="93301"/>
                  <a:pt x="327296" y="91066"/>
                </a:cubicBezTo>
                <a:cubicBezTo>
                  <a:pt x="328864" y="89106"/>
                  <a:pt x="327717" y="85490"/>
                  <a:pt x="329677" y="83922"/>
                </a:cubicBezTo>
                <a:cubicBezTo>
                  <a:pt x="332233" y="81878"/>
                  <a:pt x="335974" y="82079"/>
                  <a:pt x="339202" y="81541"/>
                </a:cubicBezTo>
                <a:cubicBezTo>
                  <a:pt x="345514" y="80489"/>
                  <a:pt x="351902" y="79954"/>
                  <a:pt x="358252" y="79160"/>
                </a:cubicBezTo>
                <a:cubicBezTo>
                  <a:pt x="359046" y="76779"/>
                  <a:pt x="358858" y="73791"/>
                  <a:pt x="360633" y="72016"/>
                </a:cubicBezTo>
                <a:cubicBezTo>
                  <a:pt x="362408" y="70241"/>
                  <a:pt x="365342" y="70244"/>
                  <a:pt x="367777" y="69635"/>
                </a:cubicBezTo>
                <a:cubicBezTo>
                  <a:pt x="371703" y="68653"/>
                  <a:pt x="375714" y="68048"/>
                  <a:pt x="379683" y="67254"/>
                </a:cubicBezTo>
                <a:cubicBezTo>
                  <a:pt x="382064" y="64873"/>
                  <a:pt x="384959" y="62912"/>
                  <a:pt x="386827" y="60110"/>
                </a:cubicBezTo>
                <a:cubicBezTo>
                  <a:pt x="391162" y="53607"/>
                  <a:pt x="388613" y="48203"/>
                  <a:pt x="386827" y="41060"/>
                </a:cubicBezTo>
                <a:cubicBezTo>
                  <a:pt x="386218" y="38625"/>
                  <a:pt x="386489" y="35375"/>
                  <a:pt x="384446" y="33916"/>
                </a:cubicBezTo>
                <a:cubicBezTo>
                  <a:pt x="373903" y="26386"/>
                  <a:pt x="339358" y="27100"/>
                  <a:pt x="334440" y="26772"/>
                </a:cubicBezTo>
                <a:cubicBezTo>
                  <a:pt x="333646" y="24391"/>
                  <a:pt x="333626" y="21589"/>
                  <a:pt x="332058" y="19629"/>
                </a:cubicBezTo>
                <a:cubicBezTo>
                  <a:pt x="325492" y="11422"/>
                  <a:pt x="319987" y="15687"/>
                  <a:pt x="310627" y="17247"/>
                </a:cubicBezTo>
                <a:cubicBezTo>
                  <a:pt x="293959" y="22804"/>
                  <a:pt x="297928" y="26772"/>
                  <a:pt x="293958" y="14866"/>
                </a:cubicBezTo>
                <a:lnTo>
                  <a:pt x="284433" y="29154"/>
                </a:lnTo>
                <a:cubicBezTo>
                  <a:pt x="280200" y="35503"/>
                  <a:pt x="279935" y="37885"/>
                  <a:pt x="272527" y="41060"/>
                </a:cubicBezTo>
                <a:cubicBezTo>
                  <a:pt x="269519" y="42349"/>
                  <a:pt x="266177" y="42647"/>
                  <a:pt x="263002" y="43441"/>
                </a:cubicBezTo>
                <a:cubicBezTo>
                  <a:pt x="262197" y="43340"/>
                  <a:pt x="241890" y="42067"/>
                  <a:pt x="236808" y="38679"/>
                </a:cubicBezTo>
                <a:cubicBezTo>
                  <a:pt x="234006" y="36811"/>
                  <a:pt x="232252" y="33691"/>
                  <a:pt x="229665" y="31535"/>
                </a:cubicBezTo>
                <a:cubicBezTo>
                  <a:pt x="227466" y="29703"/>
                  <a:pt x="224902" y="28360"/>
                  <a:pt x="222521" y="26772"/>
                </a:cubicBezTo>
                <a:cubicBezTo>
                  <a:pt x="210692" y="9032"/>
                  <a:pt x="225898" y="30826"/>
                  <a:pt x="210615" y="12485"/>
                </a:cubicBezTo>
                <a:cubicBezTo>
                  <a:pt x="200695" y="581"/>
                  <a:pt x="211802" y="9307"/>
                  <a:pt x="198708" y="579"/>
                </a:cubicBezTo>
                <a:cubicBezTo>
                  <a:pt x="193152" y="1373"/>
                  <a:pt x="187543" y="1859"/>
                  <a:pt x="182040" y="2960"/>
                </a:cubicBezTo>
                <a:cubicBezTo>
                  <a:pt x="179579" y="3452"/>
                  <a:pt x="177366" y="4892"/>
                  <a:pt x="174896" y="5341"/>
                </a:cubicBezTo>
                <a:cubicBezTo>
                  <a:pt x="168600" y="6486"/>
                  <a:pt x="162196" y="6928"/>
                  <a:pt x="155846" y="7722"/>
                </a:cubicBezTo>
                <a:cubicBezTo>
                  <a:pt x="155052" y="11691"/>
                  <a:pt x="155473" y="16115"/>
                  <a:pt x="153465" y="19629"/>
                </a:cubicBezTo>
                <a:cubicBezTo>
                  <a:pt x="148613" y="28120"/>
                  <a:pt x="138499" y="23088"/>
                  <a:pt x="132033" y="22010"/>
                </a:cubicBezTo>
                <a:cubicBezTo>
                  <a:pt x="129652" y="21216"/>
                  <a:pt x="127359" y="20078"/>
                  <a:pt x="124890" y="19629"/>
                </a:cubicBezTo>
                <a:cubicBezTo>
                  <a:pt x="103325" y="15708"/>
                  <a:pt x="122906" y="25185"/>
                  <a:pt x="117746" y="24391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11584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US" sz="3600" dirty="0" smtClean="0"/>
              <a:t>Societal concerns: castration</a:t>
            </a:r>
            <a:endParaRPr lang="nl-NL" sz="3600" dirty="0" smtClean="0"/>
          </a:p>
        </p:txBody>
      </p:sp>
      <p:grpSp>
        <p:nvGrpSpPr>
          <p:cNvPr id="31747" name="Group 3"/>
          <p:cNvGrpSpPr>
            <a:grpSpLocks noChangeAspect="1"/>
          </p:cNvGrpSpPr>
          <p:nvPr/>
        </p:nvGrpSpPr>
        <p:grpSpPr bwMode="auto">
          <a:xfrm>
            <a:off x="123927" y="876148"/>
            <a:ext cx="8806873" cy="5456003"/>
            <a:chOff x="1955" y="3331"/>
            <a:chExt cx="7677" cy="4198"/>
          </a:xfrm>
        </p:grpSpPr>
        <p:sp>
          <p:nvSpPr>
            <p:cNvPr id="31748" name="AutoShape 4"/>
            <p:cNvSpPr>
              <a:spLocks noChangeAspect="1" noChangeArrowheads="1"/>
            </p:cNvSpPr>
            <p:nvPr/>
          </p:nvSpPr>
          <p:spPr bwMode="auto">
            <a:xfrm>
              <a:off x="2204" y="3331"/>
              <a:ext cx="7344" cy="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49" name="Line 5"/>
            <p:cNvSpPr>
              <a:spLocks noChangeShapeType="1"/>
            </p:cNvSpPr>
            <p:nvPr/>
          </p:nvSpPr>
          <p:spPr bwMode="auto">
            <a:xfrm>
              <a:off x="3644" y="3763"/>
              <a:ext cx="1" cy="31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50" name="Line 6"/>
            <p:cNvSpPr>
              <a:spLocks noChangeShapeType="1"/>
            </p:cNvSpPr>
            <p:nvPr/>
          </p:nvSpPr>
          <p:spPr bwMode="auto">
            <a:xfrm>
              <a:off x="3644" y="6931"/>
              <a:ext cx="561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auto">
            <a:xfrm>
              <a:off x="3661" y="4339"/>
              <a:ext cx="5352" cy="2550"/>
            </a:xfrm>
            <a:custGeom>
              <a:avLst/>
              <a:gdLst>
                <a:gd name="T0" fmla="*/ 0 w 6690"/>
                <a:gd name="T1" fmla="*/ 2550 h 3188"/>
                <a:gd name="T2" fmla="*/ 360 w 6690"/>
                <a:gd name="T3" fmla="*/ 2478 h 3188"/>
                <a:gd name="T4" fmla="*/ 816 w 6690"/>
                <a:gd name="T5" fmla="*/ 2286 h 3188"/>
                <a:gd name="T6" fmla="*/ 1135 w 6690"/>
                <a:gd name="T7" fmla="*/ 1920 h 3188"/>
                <a:gd name="T8" fmla="*/ 1567 w 6690"/>
                <a:gd name="T9" fmla="*/ 912 h 3188"/>
                <a:gd name="T10" fmla="*/ 2143 w 6690"/>
                <a:gd name="T11" fmla="*/ 336 h 3188"/>
                <a:gd name="T12" fmla="*/ 3007 w 6690"/>
                <a:gd name="T13" fmla="*/ 48 h 3188"/>
                <a:gd name="T14" fmla="*/ 3727 w 6690"/>
                <a:gd name="T15" fmla="*/ 48 h 3188"/>
                <a:gd name="T16" fmla="*/ 4303 w 6690"/>
                <a:gd name="T17" fmla="*/ 192 h 3188"/>
                <a:gd name="T18" fmla="*/ 4728 w 6690"/>
                <a:gd name="T19" fmla="*/ 390 h 3188"/>
                <a:gd name="T20" fmla="*/ 5352 w 6690"/>
                <a:gd name="T21" fmla="*/ 786 h 31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90" h="3188">
                  <a:moveTo>
                    <a:pt x="0" y="3188"/>
                  </a:moveTo>
                  <a:cubicBezTo>
                    <a:pt x="75" y="3173"/>
                    <a:pt x="280" y="3153"/>
                    <a:pt x="450" y="3098"/>
                  </a:cubicBezTo>
                  <a:cubicBezTo>
                    <a:pt x="620" y="3043"/>
                    <a:pt x="859" y="2974"/>
                    <a:pt x="1020" y="2858"/>
                  </a:cubicBezTo>
                  <a:cubicBezTo>
                    <a:pt x="1181" y="2742"/>
                    <a:pt x="1263" y="2686"/>
                    <a:pt x="1419" y="2400"/>
                  </a:cubicBezTo>
                  <a:cubicBezTo>
                    <a:pt x="1575" y="2114"/>
                    <a:pt x="1749" y="1470"/>
                    <a:pt x="1959" y="1140"/>
                  </a:cubicBezTo>
                  <a:cubicBezTo>
                    <a:pt x="2169" y="810"/>
                    <a:pt x="2379" y="600"/>
                    <a:pt x="2679" y="420"/>
                  </a:cubicBezTo>
                  <a:cubicBezTo>
                    <a:pt x="2979" y="240"/>
                    <a:pt x="3429" y="120"/>
                    <a:pt x="3759" y="60"/>
                  </a:cubicBezTo>
                  <a:cubicBezTo>
                    <a:pt x="4089" y="0"/>
                    <a:pt x="4389" y="30"/>
                    <a:pt x="4659" y="60"/>
                  </a:cubicBezTo>
                  <a:cubicBezTo>
                    <a:pt x="4929" y="90"/>
                    <a:pt x="5171" y="169"/>
                    <a:pt x="5379" y="240"/>
                  </a:cubicBezTo>
                  <a:cubicBezTo>
                    <a:pt x="5587" y="311"/>
                    <a:pt x="5692" y="364"/>
                    <a:pt x="5910" y="488"/>
                  </a:cubicBezTo>
                  <a:cubicBezTo>
                    <a:pt x="6128" y="612"/>
                    <a:pt x="6527" y="880"/>
                    <a:pt x="6690" y="983"/>
                  </a:cubicBez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52" name="Rectangle 8"/>
            <p:cNvSpPr>
              <a:spLocks noChangeArrowheads="1"/>
            </p:cNvSpPr>
            <p:nvPr/>
          </p:nvSpPr>
          <p:spPr bwMode="auto">
            <a:xfrm>
              <a:off x="3452" y="6953"/>
              <a:ext cx="99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1" hangingPunct="1"/>
              <a:r>
                <a:rPr lang="nl-NL" dirty="0" err="1">
                  <a:solidFill>
                    <a:schemeClr val="bg2"/>
                  </a:solidFill>
                  <a:latin typeface="Arial" charset="0"/>
                </a:rPr>
                <a:t>Initiation</a:t>
              </a:r>
              <a:endParaRPr lang="nl-NL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31753" name="Rectangle 9"/>
            <p:cNvSpPr>
              <a:spLocks noChangeArrowheads="1"/>
            </p:cNvSpPr>
            <p:nvPr/>
          </p:nvSpPr>
          <p:spPr bwMode="auto">
            <a:xfrm>
              <a:off x="4352" y="6953"/>
              <a:ext cx="9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nl-NL" dirty="0" err="1">
                  <a:solidFill>
                    <a:schemeClr val="bg2"/>
                  </a:solidFill>
                  <a:latin typeface="Arial" charset="0"/>
                </a:rPr>
                <a:t>Growth</a:t>
              </a:r>
              <a:endParaRPr lang="nl-NL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31754" name="Rectangle 10"/>
            <p:cNvSpPr>
              <a:spLocks noChangeArrowheads="1"/>
            </p:cNvSpPr>
            <p:nvPr/>
          </p:nvSpPr>
          <p:spPr bwMode="auto">
            <a:xfrm>
              <a:off x="5105" y="6953"/>
              <a:ext cx="152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nl-NL" dirty="0">
                  <a:solidFill>
                    <a:schemeClr val="bg2"/>
                  </a:solidFill>
                  <a:latin typeface="Arial" charset="0"/>
                </a:rPr>
                <a:t>Development</a:t>
              </a:r>
            </a:p>
          </p:txBody>
        </p:sp>
        <p:sp>
          <p:nvSpPr>
            <p:cNvPr id="31755" name="Rectangle 11"/>
            <p:cNvSpPr>
              <a:spLocks noChangeArrowheads="1"/>
            </p:cNvSpPr>
            <p:nvPr/>
          </p:nvSpPr>
          <p:spPr bwMode="auto">
            <a:xfrm>
              <a:off x="6512" y="6953"/>
              <a:ext cx="115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nl-NL" dirty="0" err="1">
                  <a:solidFill>
                    <a:schemeClr val="bg2"/>
                  </a:solidFill>
                  <a:latin typeface="Arial" charset="0"/>
                </a:rPr>
                <a:t>Mature</a:t>
              </a:r>
              <a:endParaRPr lang="nl-NL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31756" name="Rectangle 12"/>
            <p:cNvSpPr>
              <a:spLocks noChangeArrowheads="1"/>
            </p:cNvSpPr>
            <p:nvPr/>
          </p:nvSpPr>
          <p:spPr bwMode="auto">
            <a:xfrm>
              <a:off x="7676" y="6953"/>
              <a:ext cx="144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nl-NL" dirty="0">
                  <a:solidFill>
                    <a:schemeClr val="bg2"/>
                  </a:solidFill>
                  <a:latin typeface="Arial" charset="0"/>
                </a:rPr>
                <a:t>Post </a:t>
              </a:r>
              <a:r>
                <a:rPr lang="nl-NL" dirty="0" err="1">
                  <a:solidFill>
                    <a:schemeClr val="bg2"/>
                  </a:solidFill>
                  <a:latin typeface="Arial" charset="0"/>
                </a:rPr>
                <a:t>mature</a:t>
              </a:r>
              <a:endParaRPr lang="nl-NL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31757" name="Rectangle 13"/>
            <p:cNvSpPr>
              <a:spLocks noChangeArrowheads="1"/>
            </p:cNvSpPr>
            <p:nvPr/>
          </p:nvSpPr>
          <p:spPr bwMode="auto">
            <a:xfrm>
              <a:off x="1976" y="6688"/>
              <a:ext cx="163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nl-NL" sz="1600" dirty="0" err="1">
                  <a:solidFill>
                    <a:schemeClr val="bg2"/>
                  </a:solidFill>
                  <a:latin typeface="Arial" charset="0"/>
                </a:rPr>
                <a:t>Calm</a:t>
              </a:r>
              <a:r>
                <a:rPr lang="nl-NL" sz="1600" dirty="0">
                  <a:solidFill>
                    <a:schemeClr val="bg2"/>
                  </a:solidFill>
                  <a:latin typeface="Arial" charset="0"/>
                </a:rPr>
                <a:t> environment</a:t>
              </a:r>
            </a:p>
          </p:txBody>
        </p:sp>
        <p:sp>
          <p:nvSpPr>
            <p:cNvPr id="31758" name="Rectangle 14"/>
            <p:cNvSpPr>
              <a:spLocks noChangeArrowheads="1"/>
            </p:cNvSpPr>
            <p:nvPr/>
          </p:nvSpPr>
          <p:spPr bwMode="auto">
            <a:xfrm>
              <a:off x="1976" y="6234"/>
              <a:ext cx="16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nl-NL" sz="1600" dirty="0" err="1">
                  <a:solidFill>
                    <a:schemeClr val="bg2"/>
                  </a:solidFill>
                  <a:latin typeface="Arial" charset="0"/>
                </a:rPr>
                <a:t>Uneasiness</a:t>
              </a:r>
              <a:r>
                <a:rPr lang="nl-NL" sz="1600" dirty="0">
                  <a:solidFill>
                    <a:schemeClr val="bg2"/>
                  </a:solidFill>
                  <a:latin typeface="Arial" charset="0"/>
                </a:rPr>
                <a:t> </a:t>
              </a:r>
              <a:r>
                <a:rPr lang="nl-NL" sz="1600" dirty="0" err="1">
                  <a:solidFill>
                    <a:schemeClr val="bg2"/>
                  </a:solidFill>
                  <a:latin typeface="Arial" charset="0"/>
                </a:rPr>
                <a:t>with</a:t>
              </a:r>
              <a:r>
                <a:rPr lang="nl-NL" sz="1600" dirty="0">
                  <a:solidFill>
                    <a:schemeClr val="bg2"/>
                  </a:solidFill>
                  <a:latin typeface="Arial" charset="0"/>
                </a:rPr>
                <a:t> opinion  leaders</a:t>
              </a:r>
            </a:p>
          </p:txBody>
        </p:sp>
        <p:sp>
          <p:nvSpPr>
            <p:cNvPr id="31759" name="Rectangle 15"/>
            <p:cNvSpPr>
              <a:spLocks noChangeArrowheads="1"/>
            </p:cNvSpPr>
            <p:nvPr/>
          </p:nvSpPr>
          <p:spPr bwMode="auto">
            <a:xfrm>
              <a:off x="1976" y="5933"/>
              <a:ext cx="144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nl-NL" sz="1600" dirty="0">
                  <a:solidFill>
                    <a:schemeClr val="bg2"/>
                  </a:solidFill>
                  <a:latin typeface="Arial" charset="0"/>
                </a:rPr>
                <a:t>Media attention</a:t>
              </a:r>
            </a:p>
          </p:txBody>
        </p:sp>
        <p:sp>
          <p:nvSpPr>
            <p:cNvPr id="31760" name="Rectangle 16"/>
            <p:cNvSpPr>
              <a:spLocks noChangeArrowheads="1"/>
            </p:cNvSpPr>
            <p:nvPr/>
          </p:nvSpPr>
          <p:spPr bwMode="auto">
            <a:xfrm>
              <a:off x="1964" y="5602"/>
              <a:ext cx="2160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nl-NL" sz="1600" dirty="0" err="1">
                  <a:solidFill>
                    <a:schemeClr val="bg2"/>
                  </a:solidFill>
                  <a:latin typeface="Arial" charset="0"/>
                </a:rPr>
                <a:t>Societal</a:t>
              </a:r>
              <a:r>
                <a:rPr lang="nl-NL" sz="1600" dirty="0">
                  <a:solidFill>
                    <a:schemeClr val="bg2"/>
                  </a:solidFill>
                  <a:latin typeface="Arial" charset="0"/>
                </a:rPr>
                <a:t> concerns</a:t>
              </a:r>
            </a:p>
          </p:txBody>
        </p:sp>
        <p:sp>
          <p:nvSpPr>
            <p:cNvPr id="31761" name="Rectangle 17"/>
            <p:cNvSpPr>
              <a:spLocks noChangeArrowheads="1"/>
            </p:cNvSpPr>
            <p:nvPr/>
          </p:nvSpPr>
          <p:spPr bwMode="auto">
            <a:xfrm>
              <a:off x="1955" y="5070"/>
              <a:ext cx="1941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nl-NL" sz="1600" dirty="0">
                  <a:solidFill>
                    <a:schemeClr val="bg2"/>
                  </a:solidFill>
                  <a:latin typeface="Arial" charset="0"/>
                </a:rPr>
                <a:t>Public </a:t>
              </a:r>
              <a:r>
                <a:rPr lang="nl-NL" sz="1600" dirty="0" err="1">
                  <a:solidFill>
                    <a:schemeClr val="bg2"/>
                  </a:solidFill>
                  <a:latin typeface="Arial" charset="0"/>
                </a:rPr>
                <a:t>indignation</a:t>
              </a:r>
              <a:r>
                <a:rPr lang="nl-NL" sz="1600" dirty="0">
                  <a:solidFill>
                    <a:schemeClr val="bg2"/>
                  </a:solidFill>
                  <a:latin typeface="Arial" charset="0"/>
                </a:rPr>
                <a:t> </a:t>
              </a:r>
            </a:p>
            <a:p>
              <a:pPr eaLnBrk="1" hangingPunct="1"/>
              <a:r>
                <a:rPr lang="nl-NL" sz="1600" dirty="0" err="1">
                  <a:solidFill>
                    <a:schemeClr val="bg2"/>
                  </a:solidFill>
                  <a:latin typeface="Arial" charset="0"/>
                </a:rPr>
                <a:t>and</a:t>
              </a:r>
              <a:r>
                <a:rPr lang="nl-NL" sz="1600" dirty="0">
                  <a:solidFill>
                    <a:schemeClr val="bg2"/>
                  </a:solidFill>
                  <a:latin typeface="Arial" charset="0"/>
                </a:rPr>
                <a:t> </a:t>
              </a:r>
              <a:r>
                <a:rPr lang="nl-NL" sz="1600" dirty="0" err="1">
                  <a:solidFill>
                    <a:schemeClr val="bg2"/>
                  </a:solidFill>
                  <a:latin typeface="Arial" charset="0"/>
                </a:rPr>
                <a:t>mobilisation</a:t>
              </a:r>
              <a:endParaRPr lang="nl-NL" sz="1600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31762" name="Rectangle 18"/>
            <p:cNvSpPr>
              <a:spLocks noChangeArrowheads="1"/>
            </p:cNvSpPr>
            <p:nvPr/>
          </p:nvSpPr>
          <p:spPr bwMode="auto">
            <a:xfrm>
              <a:off x="1967" y="4627"/>
              <a:ext cx="186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nl-NL" sz="1600" dirty="0">
                  <a:solidFill>
                    <a:schemeClr val="bg2"/>
                  </a:solidFill>
                  <a:latin typeface="Arial" charset="0"/>
                </a:rPr>
                <a:t>Public action </a:t>
              </a:r>
              <a:r>
                <a:rPr lang="nl-NL" sz="1600" dirty="0" err="1">
                  <a:solidFill>
                    <a:schemeClr val="bg2"/>
                  </a:solidFill>
                  <a:latin typeface="Arial" charset="0"/>
                </a:rPr>
                <a:t>and</a:t>
              </a:r>
              <a:r>
                <a:rPr lang="nl-NL" sz="1600" dirty="0">
                  <a:solidFill>
                    <a:schemeClr val="bg2"/>
                  </a:solidFill>
                  <a:latin typeface="Arial" charset="0"/>
                </a:rPr>
                <a:t> </a:t>
              </a:r>
              <a:r>
                <a:rPr lang="nl-NL" sz="1600" dirty="0" err="1" smtClean="0">
                  <a:solidFill>
                    <a:schemeClr val="bg2"/>
                  </a:solidFill>
                  <a:latin typeface="Arial" charset="0"/>
                </a:rPr>
                <a:t>pressure</a:t>
              </a:r>
              <a:endParaRPr lang="nl-NL" sz="1600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31763" name="Rectangle 19"/>
            <p:cNvSpPr>
              <a:spLocks noChangeArrowheads="1"/>
            </p:cNvSpPr>
            <p:nvPr/>
          </p:nvSpPr>
          <p:spPr bwMode="auto">
            <a:xfrm>
              <a:off x="1964" y="4118"/>
              <a:ext cx="144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nl-NL" sz="1600" dirty="0" err="1" smtClean="0">
                  <a:solidFill>
                    <a:schemeClr val="bg2"/>
                  </a:solidFill>
                  <a:latin typeface="Arial" charset="0"/>
                </a:rPr>
                <a:t>Regulation</a:t>
              </a:r>
              <a:r>
                <a:rPr lang="nl-NL" sz="1600" dirty="0" smtClean="0">
                  <a:solidFill>
                    <a:schemeClr val="bg2"/>
                  </a:solidFill>
                  <a:latin typeface="Arial" charset="0"/>
                </a:rPr>
                <a:t> / </a:t>
              </a:r>
              <a:endParaRPr lang="nl-NL" sz="1600" dirty="0">
                <a:solidFill>
                  <a:schemeClr val="bg2"/>
                </a:solidFill>
                <a:latin typeface="Arial" charset="0"/>
              </a:endParaRPr>
            </a:p>
            <a:p>
              <a:pPr eaLnBrk="1" hangingPunct="1"/>
              <a:r>
                <a:rPr lang="nl-NL" sz="1600" dirty="0" err="1">
                  <a:solidFill>
                    <a:schemeClr val="bg2"/>
                  </a:solidFill>
                  <a:latin typeface="Arial" charset="0"/>
                </a:rPr>
                <a:t>Certification</a:t>
              </a:r>
              <a:endParaRPr lang="nl-NL" sz="1600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446484" name="Rectangle 20"/>
            <p:cNvSpPr>
              <a:spLocks noChangeArrowheads="1"/>
            </p:cNvSpPr>
            <p:nvPr/>
          </p:nvSpPr>
          <p:spPr bwMode="auto">
            <a:xfrm>
              <a:off x="2317" y="3519"/>
              <a:ext cx="305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r>
                <a:rPr lang="nl-NL" sz="2000" i="1" dirty="0">
                  <a:solidFill>
                    <a:schemeClr val="bg2"/>
                  </a:solidFill>
                  <a:latin typeface="Arial" pitchFamily="34" charset="0"/>
                </a:rPr>
                <a:t>Level of public attention</a:t>
              </a:r>
              <a:endParaRPr lang="nl-NL" sz="2000" dirty="0">
                <a:solidFill>
                  <a:schemeClr val="bg2"/>
                </a:solidFill>
                <a:latin typeface="Arial" pitchFamily="34" charset="0"/>
              </a:endParaRPr>
            </a:p>
          </p:txBody>
        </p:sp>
        <p:sp>
          <p:nvSpPr>
            <p:cNvPr id="31765" name="Line 21"/>
            <p:cNvSpPr>
              <a:spLocks noChangeShapeType="1"/>
            </p:cNvSpPr>
            <p:nvPr/>
          </p:nvSpPr>
          <p:spPr bwMode="auto">
            <a:xfrm>
              <a:off x="3644" y="4339"/>
              <a:ext cx="316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66" name="Rectangle 22"/>
            <p:cNvSpPr>
              <a:spLocks noChangeArrowheads="1"/>
            </p:cNvSpPr>
            <p:nvPr/>
          </p:nvSpPr>
          <p:spPr bwMode="auto">
            <a:xfrm>
              <a:off x="7753" y="3923"/>
              <a:ext cx="1699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1" hangingPunct="1"/>
              <a:r>
                <a:rPr lang="nl-NL" sz="2000" i="1" dirty="0" err="1">
                  <a:solidFill>
                    <a:schemeClr val="bg2"/>
                  </a:solidFill>
                  <a:latin typeface="Arial" charset="0"/>
                </a:rPr>
                <a:t>Legislation</a:t>
              </a:r>
              <a:r>
                <a:rPr lang="nl-NL" sz="2000" i="1" dirty="0">
                  <a:solidFill>
                    <a:schemeClr val="bg2"/>
                  </a:solidFill>
                  <a:latin typeface="Arial" charset="0"/>
                </a:rPr>
                <a:t> or  </a:t>
              </a:r>
              <a:r>
                <a:rPr lang="nl-NL" sz="2000" i="1" dirty="0" err="1">
                  <a:solidFill>
                    <a:schemeClr val="bg2"/>
                  </a:solidFill>
                  <a:latin typeface="Arial" charset="0"/>
                </a:rPr>
                <a:t>self-regulation</a:t>
              </a:r>
              <a:endParaRPr lang="nl-NL" sz="2000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31768" name="Freeform 24"/>
            <p:cNvSpPr>
              <a:spLocks/>
            </p:cNvSpPr>
            <p:nvPr/>
          </p:nvSpPr>
          <p:spPr bwMode="auto">
            <a:xfrm>
              <a:off x="7244" y="4369"/>
              <a:ext cx="1769" cy="296"/>
            </a:xfrm>
            <a:custGeom>
              <a:avLst/>
              <a:gdLst>
                <a:gd name="T0" fmla="*/ 0 w 2085"/>
                <a:gd name="T1" fmla="*/ 0 h 15"/>
                <a:gd name="T2" fmla="*/ 1793 w 2085"/>
                <a:gd name="T3" fmla="*/ 144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85" h="15">
                  <a:moveTo>
                    <a:pt x="0" y="0"/>
                  </a:moveTo>
                  <a:lnTo>
                    <a:pt x="2085" y="15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70" name="Rectangle 26"/>
            <p:cNvSpPr>
              <a:spLocks noChangeArrowheads="1"/>
            </p:cNvSpPr>
            <p:nvPr/>
          </p:nvSpPr>
          <p:spPr bwMode="auto">
            <a:xfrm>
              <a:off x="8066" y="5289"/>
              <a:ext cx="156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nl-NL" sz="2000" i="1" dirty="0">
                  <a:solidFill>
                    <a:schemeClr val="bg2"/>
                  </a:solidFill>
                  <a:latin typeface="Arial" charset="0"/>
                </a:rPr>
                <a:t>Issue </a:t>
              </a:r>
              <a:r>
                <a:rPr lang="nl-NL" sz="2000" i="1" dirty="0" err="1">
                  <a:solidFill>
                    <a:schemeClr val="bg2"/>
                  </a:solidFill>
                  <a:latin typeface="Arial" charset="0"/>
                </a:rPr>
                <a:t>fatigue</a:t>
              </a:r>
              <a:endParaRPr lang="nl-NL" sz="2000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31772" name="Line 30"/>
            <p:cNvSpPr>
              <a:spLocks noChangeShapeType="1"/>
            </p:cNvSpPr>
            <p:nvPr/>
          </p:nvSpPr>
          <p:spPr bwMode="auto">
            <a:xfrm flipV="1">
              <a:off x="4076" y="4339"/>
              <a:ext cx="1" cy="2592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73" name="Line 31"/>
            <p:cNvSpPr>
              <a:spLocks noChangeShapeType="1"/>
            </p:cNvSpPr>
            <p:nvPr/>
          </p:nvSpPr>
          <p:spPr bwMode="auto">
            <a:xfrm flipV="1">
              <a:off x="4796" y="4339"/>
              <a:ext cx="1" cy="2592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74" name="Line 32"/>
            <p:cNvSpPr>
              <a:spLocks noChangeShapeType="1"/>
            </p:cNvSpPr>
            <p:nvPr/>
          </p:nvSpPr>
          <p:spPr bwMode="auto">
            <a:xfrm flipV="1">
              <a:off x="6200" y="4339"/>
              <a:ext cx="1" cy="2592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75" name="Line 33"/>
            <p:cNvSpPr>
              <a:spLocks noChangeShapeType="1"/>
            </p:cNvSpPr>
            <p:nvPr/>
          </p:nvSpPr>
          <p:spPr bwMode="auto">
            <a:xfrm flipV="1">
              <a:off x="7244" y="4339"/>
              <a:ext cx="1" cy="2592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8159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353086"/>
          </a:xfrm>
        </p:spPr>
        <p:txBody>
          <a:bodyPr/>
          <a:lstStyle/>
          <a:p>
            <a:r>
              <a:rPr lang="en-GB" dirty="0" smtClean="0"/>
              <a:t>Media attention </a:t>
            </a:r>
            <a:br>
              <a:rPr lang="en-GB" dirty="0" smtClean="0"/>
            </a:br>
            <a:r>
              <a:rPr lang="en-GB" i="1" dirty="0" smtClean="0"/>
              <a:t>‘Castration’ in the national newspapers</a:t>
            </a:r>
            <a:endParaRPr lang="en-GB" i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227353"/>
              </p:ext>
            </p:extLst>
          </p:nvPr>
        </p:nvGraphicFramePr>
        <p:xfrm>
          <a:off x="193964" y="1930452"/>
          <a:ext cx="8783782" cy="3962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44057" y="5999177"/>
            <a:ext cx="1960793" cy="302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smtClean="0">
                <a:solidFill>
                  <a:schemeClr val="bg2"/>
                </a:solidFill>
                <a:latin typeface="Verdana" pitchFamily="34" charset="0"/>
              </a:rPr>
              <a:t>Source: Lexis </a:t>
            </a:r>
            <a:r>
              <a:rPr lang="en-GB" sz="1400" dirty="0" err="1" smtClean="0">
                <a:solidFill>
                  <a:schemeClr val="bg2"/>
                </a:solidFill>
                <a:latin typeface="Verdana" pitchFamily="34" charset="0"/>
              </a:rPr>
              <a:t>Nexis</a:t>
            </a:r>
            <a:endParaRPr lang="en-GB" sz="1400" dirty="0" smtClean="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981" y="1648685"/>
            <a:ext cx="2377574" cy="302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smtClean="0">
                <a:solidFill>
                  <a:srgbClr val="FFFFFF"/>
                </a:solidFill>
                <a:latin typeface="Verdana" pitchFamily="34" charset="0"/>
              </a:rPr>
              <a:t>% of </a:t>
            </a:r>
            <a:r>
              <a:rPr lang="en-GB" sz="1400" dirty="0" smtClean="0">
                <a:solidFill>
                  <a:srgbClr val="FFFFFF"/>
                </a:solidFill>
                <a:latin typeface="Verdana" pitchFamily="34" charset="0"/>
              </a:rPr>
              <a:t>articles </a:t>
            </a:r>
            <a:r>
              <a:rPr lang="en-GB" sz="1400" dirty="0" smtClean="0">
                <a:solidFill>
                  <a:srgbClr val="FFFFFF"/>
                </a:solidFill>
                <a:latin typeface="Verdana" pitchFamily="34" charset="0"/>
              </a:rPr>
              <a:t>2002-2011</a:t>
            </a:r>
          </a:p>
        </p:txBody>
      </p:sp>
    </p:spTree>
    <p:extLst>
      <p:ext uri="{BB962C8B-B14F-4D97-AF65-F5344CB8AC3E}">
        <p14:creationId xmlns:p14="http://schemas.microsoft.com/office/powerpoint/2010/main" val="733298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dirty="0" smtClean="0"/>
              <a:t>Recent developments in the Netherlands</a:t>
            </a:r>
            <a:endParaRPr lang="nl-NL" dirty="0"/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19194"/>
            <a:ext cx="8856663" cy="6082165"/>
          </a:xfrm>
        </p:spPr>
        <p:txBody>
          <a:bodyPr/>
          <a:lstStyle/>
          <a:p>
            <a:r>
              <a:rPr lang="en-GB" sz="2400" dirty="0"/>
              <a:t>Strong sense of </a:t>
            </a:r>
            <a:r>
              <a:rPr lang="en-GB" sz="2400" dirty="0" smtClean="0"/>
              <a:t>urgency since 2006</a:t>
            </a:r>
            <a:endParaRPr lang="en-GB" sz="2400" dirty="0"/>
          </a:p>
          <a:p>
            <a:pPr marL="0" indent="0">
              <a:lnSpc>
                <a:spcPts val="1600"/>
              </a:lnSpc>
              <a:buNone/>
            </a:pPr>
            <a:r>
              <a:rPr lang="en-GB" sz="1600" i="1" dirty="0" smtClean="0"/>
              <a:t>	Media coverage and high </a:t>
            </a:r>
            <a:r>
              <a:rPr lang="en-GB" sz="1600" i="1" dirty="0"/>
              <a:t>citizen </a:t>
            </a:r>
            <a:r>
              <a:rPr lang="en-GB" sz="1600" i="1" dirty="0" smtClean="0"/>
              <a:t>awareness on the issue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GB" sz="1600" i="1" dirty="0" smtClean="0"/>
              <a:t>	Proclamation </a:t>
            </a:r>
            <a:r>
              <a:rPr lang="en-GB" sz="1600" i="1" dirty="0"/>
              <a:t>of </a:t>
            </a:r>
            <a:r>
              <a:rPr lang="en-GB" sz="1600" i="1" dirty="0" err="1" smtClean="0"/>
              <a:t>Noordwijk</a:t>
            </a:r>
            <a:r>
              <a:rPr lang="en-GB" sz="1600" i="1" dirty="0" smtClean="0"/>
              <a:t>, November 2007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GB" sz="1600" i="1" dirty="0"/>
              <a:t>	</a:t>
            </a:r>
            <a:r>
              <a:rPr lang="en-GB" sz="1600" i="1" dirty="0" smtClean="0"/>
              <a:t>2010: Strategic situation with high uncertainty level</a:t>
            </a:r>
            <a:endParaRPr lang="en-GB" sz="1600" dirty="0"/>
          </a:p>
          <a:p>
            <a:pPr>
              <a:lnSpc>
                <a:spcPts val="500"/>
              </a:lnSpc>
            </a:pPr>
            <a:endParaRPr lang="en-GB" sz="400" dirty="0" smtClean="0"/>
          </a:p>
          <a:p>
            <a:r>
              <a:rPr lang="en-GB" sz="2400" dirty="0" smtClean="0"/>
              <a:t>Situation November 2011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GB" sz="1600" i="1" dirty="0" smtClean="0"/>
              <a:t>	Dutch retail only sells meat from non castrated pigs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GB" sz="1600" i="1" dirty="0"/>
              <a:t>	</a:t>
            </a:r>
            <a:r>
              <a:rPr lang="en-GB" sz="1600" i="1" dirty="0" smtClean="0"/>
              <a:t>40% of Dutch male piglets not castrated anymore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GB" sz="1600" i="1" dirty="0" smtClean="0"/>
              <a:t>	and entire male pigs marketed based on quality assurance protocols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GB" sz="1600" i="1" dirty="0" smtClean="0"/>
              <a:t>	Pork meat consumption same development compared to poultry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GB" sz="1600" i="1" dirty="0" smtClean="0"/>
              <a:t>	Retail and food service satisfied and benefiting from better reputation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GB" sz="1600" i="1" dirty="0" smtClean="0"/>
              <a:t>	Farmers have lower feed cost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GB" sz="1600" i="1" dirty="0" smtClean="0"/>
              <a:t>	More sustainable production (lower carbon food print, less arable land)</a:t>
            </a:r>
          </a:p>
        </p:txBody>
      </p:sp>
    </p:spTree>
    <p:extLst>
      <p:ext uri="{BB962C8B-B14F-4D97-AF65-F5344CB8AC3E}">
        <p14:creationId xmlns:p14="http://schemas.microsoft.com/office/powerpoint/2010/main" val="886126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Observations</a:t>
            </a:r>
            <a:endParaRPr lang="nl-NL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0532"/>
            <a:ext cx="8507413" cy="4987637"/>
          </a:xfrm>
        </p:spPr>
        <p:txBody>
          <a:bodyPr/>
          <a:lstStyle/>
          <a:p>
            <a:pPr>
              <a:lnSpc>
                <a:spcPts val="800"/>
              </a:lnSpc>
            </a:pPr>
            <a:endParaRPr lang="en-GB" sz="2400" dirty="0" smtClean="0"/>
          </a:p>
          <a:p>
            <a:pPr>
              <a:lnSpc>
                <a:spcPts val="800"/>
              </a:lnSpc>
            </a:pPr>
            <a:endParaRPr lang="en-GB" sz="2400" dirty="0" smtClean="0"/>
          </a:p>
          <a:p>
            <a:pPr>
              <a:lnSpc>
                <a:spcPts val="600"/>
              </a:lnSpc>
            </a:pPr>
            <a:r>
              <a:rPr lang="en-GB" sz="2400" dirty="0"/>
              <a:t>NGO's driving </a:t>
            </a:r>
            <a:r>
              <a:rPr lang="en-GB" sz="2400" dirty="0" smtClean="0"/>
              <a:t>factor</a:t>
            </a:r>
          </a:p>
          <a:p>
            <a:pPr>
              <a:lnSpc>
                <a:spcPts val="600"/>
              </a:lnSpc>
            </a:pPr>
            <a:endParaRPr lang="en-GB" sz="2400" dirty="0"/>
          </a:p>
          <a:p>
            <a:pPr>
              <a:lnSpc>
                <a:spcPts val="600"/>
              </a:lnSpc>
            </a:pPr>
            <a:endParaRPr lang="en-GB" sz="2400" dirty="0" smtClean="0"/>
          </a:p>
          <a:p>
            <a:pPr>
              <a:lnSpc>
                <a:spcPts val="600"/>
              </a:lnSpc>
            </a:pPr>
            <a:r>
              <a:rPr lang="en-GB" sz="2400" dirty="0" smtClean="0"/>
              <a:t>Market </a:t>
            </a:r>
            <a:r>
              <a:rPr lang="en-GB" sz="2400" dirty="0" smtClean="0"/>
              <a:t>initiatives </a:t>
            </a:r>
            <a:r>
              <a:rPr lang="en-GB" sz="2400" dirty="0" smtClean="0"/>
              <a:t>emerge, </a:t>
            </a:r>
            <a:r>
              <a:rPr lang="en-GB" sz="2400" dirty="0" smtClean="0"/>
              <a:t>backed by research</a:t>
            </a:r>
            <a:endParaRPr lang="en-GB" sz="2400" dirty="0"/>
          </a:p>
          <a:p>
            <a:pPr>
              <a:lnSpc>
                <a:spcPts val="600"/>
              </a:lnSpc>
            </a:pPr>
            <a:endParaRPr lang="en-GB" sz="2400" dirty="0" smtClean="0"/>
          </a:p>
          <a:p>
            <a:pPr>
              <a:lnSpc>
                <a:spcPts val="600"/>
              </a:lnSpc>
            </a:pPr>
            <a:endParaRPr lang="en-GB" sz="2400" dirty="0" smtClean="0"/>
          </a:p>
          <a:p>
            <a:pPr>
              <a:lnSpc>
                <a:spcPts val="600"/>
              </a:lnSpc>
            </a:pPr>
            <a:r>
              <a:rPr lang="en-GB" sz="2400" dirty="0" smtClean="0"/>
              <a:t>New research projects in many EU countries</a:t>
            </a:r>
          </a:p>
          <a:p>
            <a:pPr>
              <a:lnSpc>
                <a:spcPts val="600"/>
              </a:lnSpc>
            </a:pPr>
            <a:endParaRPr lang="en-GB" sz="2400" dirty="0" smtClean="0"/>
          </a:p>
          <a:p>
            <a:pPr>
              <a:lnSpc>
                <a:spcPts val="600"/>
              </a:lnSpc>
            </a:pPr>
            <a:endParaRPr lang="en-GB" sz="2400" dirty="0" smtClean="0"/>
          </a:p>
          <a:p>
            <a:pPr>
              <a:lnSpc>
                <a:spcPts val="600"/>
              </a:lnSpc>
            </a:pPr>
            <a:r>
              <a:rPr lang="en-GB" sz="2400" dirty="0"/>
              <a:t>Countries differ in perceived sense of urgency</a:t>
            </a:r>
          </a:p>
          <a:p>
            <a:pPr>
              <a:lnSpc>
                <a:spcPts val="600"/>
              </a:lnSpc>
            </a:pPr>
            <a:endParaRPr lang="en-GB" sz="2400" dirty="0" smtClean="0"/>
          </a:p>
          <a:p>
            <a:pPr>
              <a:lnSpc>
                <a:spcPts val="600"/>
              </a:lnSpc>
            </a:pPr>
            <a:endParaRPr lang="en-GB" sz="2400" dirty="0" smtClean="0"/>
          </a:p>
          <a:p>
            <a:pPr>
              <a:lnSpc>
                <a:spcPts val="600"/>
              </a:lnSpc>
            </a:pPr>
            <a:r>
              <a:rPr lang="en-GB" sz="2400" dirty="0"/>
              <a:t>U</a:t>
            </a:r>
            <a:r>
              <a:rPr lang="en-GB" sz="2400" dirty="0" smtClean="0"/>
              <a:t>neven distribution benefits and risks across chain </a:t>
            </a:r>
          </a:p>
          <a:p>
            <a:pPr>
              <a:lnSpc>
                <a:spcPts val="600"/>
              </a:lnSpc>
            </a:pPr>
            <a:endParaRPr lang="en-GB" sz="2400" dirty="0" smtClean="0"/>
          </a:p>
          <a:p>
            <a:pPr>
              <a:lnSpc>
                <a:spcPts val="600"/>
              </a:lnSpc>
            </a:pPr>
            <a:endParaRPr lang="en-GB" sz="2400" dirty="0" smtClean="0"/>
          </a:p>
          <a:p>
            <a:pPr>
              <a:lnSpc>
                <a:spcPts val="600"/>
              </a:lnSpc>
            </a:pPr>
            <a:r>
              <a:rPr lang="en-GB" sz="2400" dirty="0" smtClean="0"/>
              <a:t>Battle between good, better, and best</a:t>
            </a:r>
          </a:p>
          <a:p>
            <a:pPr>
              <a:lnSpc>
                <a:spcPts val="600"/>
              </a:lnSpc>
            </a:pPr>
            <a:endParaRPr lang="en-GB" sz="2400" dirty="0" smtClean="0"/>
          </a:p>
          <a:p>
            <a:pPr>
              <a:lnSpc>
                <a:spcPts val="600"/>
              </a:lnSpc>
            </a:pPr>
            <a:endParaRPr lang="en-GB" sz="2400" dirty="0"/>
          </a:p>
          <a:p>
            <a:pPr>
              <a:lnSpc>
                <a:spcPts val="600"/>
              </a:lnSpc>
            </a:pPr>
            <a:r>
              <a:rPr lang="en-GB" sz="2400" dirty="0"/>
              <a:t>Lack of </a:t>
            </a:r>
            <a:r>
              <a:rPr lang="en-GB" sz="2400" dirty="0" smtClean="0"/>
              <a:t>information</a:t>
            </a:r>
            <a:r>
              <a:rPr lang="nl-NL" sz="2400" dirty="0"/>
              <a:t> </a:t>
            </a:r>
            <a:r>
              <a:rPr lang="nl-NL" sz="2400" dirty="0" err="1" smtClean="0"/>
              <a:t>based</a:t>
            </a:r>
            <a:r>
              <a:rPr lang="nl-NL" sz="2400" dirty="0" smtClean="0"/>
              <a:t> on ‘sound </a:t>
            </a:r>
            <a:r>
              <a:rPr lang="nl-NL" sz="2400" dirty="0" err="1" smtClean="0"/>
              <a:t>science</a:t>
            </a:r>
            <a:r>
              <a:rPr lang="nl-NL" sz="2400" dirty="0" smtClean="0"/>
              <a:t>’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80868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geningen UR">
  <a:themeElements>
    <a:clrScheme name="Wageningen UR lichtblauwe achtergrond">
      <a:dk1>
        <a:srgbClr val="005172"/>
      </a:dk1>
      <a:lt1>
        <a:srgbClr val="FFFFFF"/>
      </a:lt1>
      <a:dk2>
        <a:srgbClr val="519FD7"/>
      </a:dk2>
      <a:lt2>
        <a:srgbClr val="FFFFFF"/>
      </a:lt2>
      <a:accent1>
        <a:srgbClr val="34B233"/>
      </a:accent1>
      <a:accent2>
        <a:srgbClr val="005172"/>
      </a:accent2>
      <a:accent3>
        <a:srgbClr val="A59D95"/>
      </a:accent3>
      <a:accent4>
        <a:srgbClr val="D5D2CA"/>
      </a:accent4>
      <a:accent5>
        <a:srgbClr val="FF7900"/>
      </a:accent5>
      <a:accent6>
        <a:srgbClr val="00549F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3"/>
        </a:solidFill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2581</TotalTime>
  <Words>393</Words>
  <Application>Microsoft Office PowerPoint</Application>
  <PresentationFormat>On-screen Show (4:3)</PresentationFormat>
  <Paragraphs>125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Wageningen UR</vt:lpstr>
      <vt:lpstr>Boars in the European Union</vt:lpstr>
      <vt:lpstr>Contents presentation</vt:lpstr>
      <vt:lpstr>Castration</vt:lpstr>
      <vt:lpstr>Setting the stage </vt:lpstr>
      <vt:lpstr>PowerPoint Presentation</vt:lpstr>
      <vt:lpstr>Societal concerns: castration</vt:lpstr>
      <vt:lpstr>Media attention  ‘Castration’ in the national newspapers</vt:lpstr>
      <vt:lpstr>Recent developments in the Netherlands</vt:lpstr>
      <vt:lpstr>Observations</vt:lpstr>
      <vt:lpstr>Myths and sagas about boar taint</vt:lpstr>
      <vt:lpstr>Challenges</vt:lpstr>
      <vt:lpstr>Conclusions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gebruiker</cp:lastModifiedBy>
  <cp:revision>333</cp:revision>
  <dcterms:created xsi:type="dcterms:W3CDTF">2011-09-29T08:30:03Z</dcterms:created>
  <dcterms:modified xsi:type="dcterms:W3CDTF">2011-11-30T06:32:15Z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BLUK.pptx</vt:lpwstr>
  </property>
</Properties>
</file>